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4" r:id="rId6"/>
    <p:sldId id="265" r:id="rId7"/>
    <p:sldId id="267" r:id="rId8"/>
    <p:sldId id="266" r:id="rId9"/>
    <p:sldId id="273" r:id="rId10"/>
    <p:sldId id="268" r:id="rId11"/>
    <p:sldId id="274" r:id="rId12"/>
    <p:sldId id="275" r:id="rId13"/>
    <p:sldId id="269" r:id="rId14"/>
    <p:sldId id="261" r:id="rId15"/>
    <p:sldId id="272" r:id="rId16"/>
    <p:sldId id="262" r:id="rId17"/>
    <p:sldId id="270" r:id="rId18"/>
    <p:sldId id="258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4.png" /><Relationship Id="rId3" Type="http://schemas.openxmlformats.org/officeDocument/2006/relationships/image" Target="../media/image7.png" /><Relationship Id="rId4" Type="http://schemas.openxmlformats.org/officeDocument/2006/relationships/image" Target="../media/image3.png" /><Relationship Id="rId5" Type="http://schemas.openxmlformats.org/officeDocument/2006/relationships/image" Target="../media/image5.png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43"/>
          <p:cNvGrpSpPr/>
          <p:nvPr/>
        </p:nvGrpSpPr>
        <p:grpSpPr>
          <a:xfrm>
            <a:off x="-77788" y="476250"/>
            <a:ext cx="869951" cy="5832475"/>
            <a:chOff x="-77274" y="476672"/>
            <a:chExt cx="869362" cy="5832648"/>
          </a:xfrm>
        </p:grpSpPr>
        <p:pic>
          <p:nvPicPr>
            <p:cNvPr id="3" name="Рисунок 7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-594831" y="1714311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8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-569072" y="4234590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64617" y="47667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5758" y="29249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551723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8"/>
          <p:cNvGrpSpPr/>
          <p:nvPr/>
        </p:nvGrpSpPr>
        <p:grpSpPr>
          <a:xfrm>
            <a:off x="0" y="6022975"/>
            <a:ext cx="9144000" cy="860425"/>
            <a:chOff x="0" y="-68368"/>
            <a:chExt cx="9144000" cy="860457"/>
          </a:xfrm>
        </p:grpSpPr>
        <p:pic>
          <p:nvPicPr>
            <p:cNvPr id="9" name="Рисунок 13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4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1681" y="1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5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9373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6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5710" y="-2575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7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8669" y="-68368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Рисунок 18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6369" y="-38637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9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3800" y="-51516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Группа 44"/>
          <p:cNvGrpSpPr/>
          <p:nvPr/>
        </p:nvGrpSpPr>
        <p:grpSpPr>
          <a:xfrm>
            <a:off x="8364538" y="400050"/>
            <a:ext cx="869950" cy="5832475"/>
            <a:chOff x="-77274" y="476672"/>
            <a:chExt cx="869362" cy="5832648"/>
          </a:xfrm>
        </p:grpSpPr>
        <p:pic>
          <p:nvPicPr>
            <p:cNvPr id="17" name="Рисунок 21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-594831" y="1714311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22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-569072" y="4234590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Рисунок 23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64617" y="47667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24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25758" y="29249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25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551723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17"/>
          <p:cNvGrpSpPr/>
          <p:nvPr/>
        </p:nvGrpSpPr>
        <p:grpSpPr>
          <a:xfrm>
            <a:off x="0" y="-68263"/>
            <a:ext cx="9144000" cy="860426"/>
            <a:chOff x="0" y="-68368"/>
            <a:chExt cx="9144000" cy="860457"/>
          </a:xfrm>
        </p:grpSpPr>
        <p:pic>
          <p:nvPicPr>
            <p:cNvPr id="23" name="Рисунок 27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28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91681" y="1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9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9373" y="-38637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30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5710" y="-2575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31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8669" y="-68368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32" descr="89118064101785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6369" y="-38637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33" descr="62850280_puce93270_puce93270123953930289_gros.gif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3800" y="-51516"/>
              <a:ext cx="1800200" cy="765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837A-B07E-47EC-9A9C-EFC918877426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3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49C8-C9BF-4394-811E-E7196A3AE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7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6" descr="2a9e98713b41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65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2a9e98713b4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2a9e98713b4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8ca21c8b03b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5463" y="4527550"/>
            <a:ext cx="20986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2a9e98713b4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65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8BD2-4A3C-4959-8A46-C45D734CEE27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4C97E-9DB6-4950-9785-683C23A1A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677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6" descr="483abf6eb5f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66299">
            <a:off x="6886575" y="4521200"/>
            <a:ext cx="211613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2a9e98713b4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2a9e98713b4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650" y="481965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2a9e98713b4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65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a9e98713b4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9D33-5C68-4FD4-80FD-E3382C75015C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8869-59C3-40E6-8FE3-2F2DDE263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9231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rgbClr val="DBF5F9"/>
            </a:gs>
            <a:gs pos="39999">
              <a:srgbClr val="C4EFFF"/>
            </a:gs>
            <a:gs pos="70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0426B-2E04-4782-A0D0-78CA026F8112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15D8F4-E0C3-430D-AEA7-EECA62825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hyperlink" Target="http://img0.liveinternet.ru/images/attach/c/1/62/850/62850280_puce93270_puce93270123953930289_gros.gif" TargetMode="External" /><Relationship Id="rId11" Type="http://schemas.openxmlformats.org/officeDocument/2006/relationships/image" Target="../media/image5.png" /><Relationship Id="rId12" Type="http://schemas.openxmlformats.org/officeDocument/2006/relationships/hyperlink" Target="http://i014.radikal.ru/0912/0f/2a9e98713b41.gif" TargetMode="External" /><Relationship Id="rId2" Type="http://schemas.openxmlformats.org/officeDocument/2006/relationships/hyperlink" Target="http://tomatoz.ru/razn/10226-kazachya-stanica.html" TargetMode="External" /><Relationship Id="rId3" Type="http://schemas.openxmlformats.org/officeDocument/2006/relationships/image" Target="../media/image30.png" /><Relationship Id="rId4" Type="http://schemas.openxmlformats.org/officeDocument/2006/relationships/hyperlink" Target="http://i029.radikal.ru/0805/2e/483abf6eb5f1.png" TargetMode="External" /><Relationship Id="rId5" Type="http://schemas.openxmlformats.org/officeDocument/2006/relationships/image" Target="../media/image31.png" /><Relationship Id="rId6" Type="http://schemas.openxmlformats.org/officeDocument/2006/relationships/hyperlink" Target="http://i030.radikal.ru/0805/0f/8ca21c8b03b4.png" TargetMode="External" /><Relationship Id="rId7" Type="http://schemas.openxmlformats.org/officeDocument/2006/relationships/image" Target="../media/image2.png" /><Relationship Id="rId8" Type="http://schemas.openxmlformats.org/officeDocument/2006/relationships/hyperlink" Target="http://www.litprichal.ru/upload/727/89118064101785.gif" TargetMode="External" /><Relationship Id="rId9" Type="http://schemas.openxmlformats.org/officeDocument/2006/relationships/image" Target="../media/image32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Relationship Id="rId3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8064" y="238552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ct val="0"/>
              </a:spcAft>
              <a:defRPr/>
            </a:pPr>
            <a:r>
              <a:rPr lang="ru-RU" sz="2800" b="1">
                <a:solidFill>
                  <a:srgbClr val="C00000"/>
                </a:solidFill>
              </a:rPr>
              <a:t>Урок кубановедения 2 класс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83402" y="5078328"/>
            <a:ext cx="6400800" cy="1752600"/>
          </a:xfrm>
        </p:spPr>
        <p:txBody>
          <a:bodyPr/>
          <a:lstStyle/>
          <a:p>
            <a:pPr algn="ctr">
              <a:lnSpc>
                <a:spcPts val="2500"/>
              </a:lnSpc>
              <a:buFont typeface="Arial"/>
              <a:buNone/>
            </a:pPr>
            <a:endParaRPr lang="ru-RU" altLang="ru-RU" sz="2000" b="1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556792"/>
            <a:ext cx="662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«Казачья станица»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6" name="Picture 6" descr="Новости МБДОУ &quot;Центр - детский сад 46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687765"/>
            <a:ext cx="1828815" cy="23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Украина - векторный клипарт - artalbum.org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17" y="2668724"/>
            <a:ext cx="1691758" cy="23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2" descr="F: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t="30352" r="4911" b="15711"/>
          <a:stretch>
            <a:fillRect/>
          </a:stretch>
        </p:blipFill>
        <p:spPr bwMode="auto">
          <a:xfrm>
            <a:off x="467544" y="404663"/>
            <a:ext cx="6984776" cy="61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3380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/>
              </a:rPr>
              <a:t>	По периметру дома закапывались столбы в землю, переплетались лозой. Когда каркас был готов, созывали соседей и родственников. Первая мазка – «под кулакы» – глины вперемежку с соломой забивали кулаками в плетень. Через неделю делали вторую мазку «под пальцы», когда глину, перемешанную с половой, вминали и разглаживали пальцами. Для третьей «гладкой» мазки добавляли кизяк (навоз) с половой.</a:t>
            </a:r>
          </a:p>
          <a:p>
            <a:pPr algn="just">
              <a:spcAft>
                <a:spcPct val="0"/>
              </a:spcAft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/>
              </a:rPr>
              <a:t> Была ещё и четвёртая мазка – «вихтювання». Тряпкой, т. е. «вихтем» размывали    стены, нанося на них тонким слоем глину.</a:t>
            </a:r>
          </a:p>
          <a:p>
            <a:pPr algn="just">
              <a:spcAft>
                <a:spcPct val="0"/>
              </a:spcAft>
            </a:pPr>
            <a:r>
              <a:rPr lang="ru-RU">
                <a:effectLst/>
                <a:latin typeface="+mj-lt"/>
                <a:ea typeface="Times New Roman"/>
              </a:rPr>
              <a:t> </a:t>
            </a:r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30722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11384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Times New Roman"/>
              </a:rPr>
              <a:t>	На место строительства бросали клочки шерсти домашних животных, перья – «чтобы всё водилось». Деревянные брусья, на которые настилался потолок, поднимали на полотенцах, «чтобы в доме не было пусто». В передний угол в стену вмуровывали деревянный крест, призывая Божье благословение на обитателей.</a:t>
            </a:r>
          </a:p>
          <a:p>
            <a:pPr>
              <a:spcAft>
                <a:spcPct val="0"/>
              </a:spcAft>
            </a:pPr>
            <a:r>
              <a:rPr lang="ru-RU">
                <a:effectLst/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140968"/>
            <a:ext cx="4896544" cy="32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27154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39552" y="51138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Почему дружба помогала казакам в строительстве жилища?</a:t>
            </a:r>
          </a:p>
          <a:p>
            <a:pPr marL="342900" indent="-342900">
              <a:buFontTx/>
              <a:buChar char="-"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Из какого материала казаки делали кирпичи?</a:t>
            </a:r>
          </a:p>
          <a:p>
            <a:pPr marL="342900" indent="-342900">
              <a:buFontTx/>
              <a:buChar char="-"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Почему использовали именно белый цвет для покрытия стен?</a:t>
            </a:r>
          </a:p>
          <a:p>
            <a:pPr marL="342900" indent="-342900">
              <a:buFontTx/>
              <a:buChar char="-"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Из чего делали пол?</a:t>
            </a:r>
          </a:p>
          <a:p>
            <a:pPr marL="342900" indent="-342900">
              <a:buFontTx/>
              <a:buChar char="-"/>
            </a:pPr>
            <a:r>
              <a:rPr lang="ru-RU" sz="2400">
                <a:solidFill>
                  <a:schemeClr val="accent5">
                    <a:lumMod val="50000"/>
                  </a:schemeClr>
                </a:solidFill>
              </a:rPr>
              <a:t>Чем крыли крыши?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32" y="3189040"/>
            <a:ext cx="4997595" cy="33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2036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5" y="2132856"/>
            <a:ext cx="6667498" cy="42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69749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На Кубани были распространены турлучные дома.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1805" y="246419"/>
            <a:ext cx="6120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в тетради</a:t>
            </a:r>
          </a:p>
        </p:txBody>
      </p:sp>
    </p:spTree>
    <p:extLst>
      <p:ext uri="{BB962C8B-B14F-4D97-AF65-F5344CB8AC3E}">
        <p14:creationId xmlns:p14="http://schemas.microsoft.com/office/powerpoint/2010/main" val="384833607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278080" y="476672"/>
            <a:ext cx="6529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Словарная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err="1">
                <a:solidFill>
                  <a:schemeClr val="accent5">
                    <a:lumMod val="50000"/>
                  </a:schemeClr>
                </a:solidFill>
              </a:rPr>
              <a:t>Турлук</a:t>
            </a:r>
            <a:r>
              <a:rPr lang="ru-RU" sz="3600">
                <a:solidFill>
                  <a:schemeClr val="accent5">
                    <a:lumMod val="50000"/>
                  </a:schemeClr>
                </a:solidFill>
              </a:rPr>
              <a:t> – частокол, плетень.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564904"/>
            <a:ext cx="5710014" cy="379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42645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40" name="Picture 4" descr="F:\сканирование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5559" r="2016" b="18130"/>
          <a:stretch>
            <a:fillRect/>
          </a:stretch>
        </p:blipFill>
        <p:spPr bwMode="auto">
          <a:xfrm>
            <a:off x="561648" y="141784"/>
            <a:ext cx="6294120" cy="67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2160" y="317983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8360" y="59346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01467" y="597146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8360" y="317983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079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2"/>
      <p:bldP spid="8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967096" y="32317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Как называются жилища казаков, построенные из глиняных кирпичей? </a:t>
            </a:r>
          </a:p>
          <a:p>
            <a:pPr marL="457200" lvl="0" indent="-457200">
              <a:buFontTx/>
              <a:buChar char="-"/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Из чего строились турлучные дома?</a:t>
            </a:r>
          </a:p>
          <a:p>
            <a:pPr marL="457200" lvl="0" indent="-457200">
              <a:buFontTx/>
              <a:buChar char="-"/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Что находилось всегда в центре казачьей станицы?</a:t>
            </a:r>
          </a:p>
          <a:p>
            <a:pPr marL="457200" lvl="0" indent="-457200">
              <a:buFontTx/>
              <a:buChar char="-"/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Из чего делали плетень?</a:t>
            </a:r>
          </a:p>
          <a:p>
            <a:pPr marL="457200" lvl="0" indent="-457200">
              <a:buFontTx/>
              <a:buChar char="-"/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</a:rPr>
              <a:t>Что находилось на подворье?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6309" y="3431717"/>
            <a:ext cx="4680766" cy="322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2087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949909" y="-112544"/>
            <a:ext cx="504056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Интернет 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3284538"/>
            <a:ext cx="8137525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Сайт: 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lanabugaeva.ucoz.ru</a:t>
            </a: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– шаблон</a:t>
            </a:r>
          </a:p>
          <a:p>
            <a:pPr algn="ctr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  <a:hlinkClick r:id="rId2"/>
              </a:rPr>
              <a:t>http://tomatoz.ru/razn/10226-kazachya-stanica.html</a:t>
            </a: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- фото</a:t>
            </a:r>
          </a:p>
        </p:txBody>
      </p:sp>
      <p:pic>
        <p:nvPicPr>
          <p:cNvPr id="7172" name="Picture 2" descr="http://i029.radikal.ru/0805/2e/483abf6eb5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549275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1692275" y="620713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u="sng">
                <a:solidFill>
                  <a:srgbClr val="000066"/>
                </a:solidFill>
                <a:hlinkClick r:id="rId4"/>
              </a:rPr>
              <a:t>http://i029.radikal.ru/0805/2e/483abf6eb5f1.png</a:t>
            </a: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7174" name="Picture 3" descr="http://i030.radikal.ru/0805/0f/8ca21c8b03b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475" y="476250"/>
            <a:ext cx="11525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4427538" y="620713"/>
            <a:ext cx="1657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u="sng">
                <a:hlinkClick r:id="rId6"/>
              </a:rPr>
              <a:t>http://i030.radikal.ru/0805/0f/8ca21c8b03b4.png</a:t>
            </a:r>
            <a:endParaRPr lang="ru-RU" altLang="ru-RU"/>
          </a:p>
        </p:txBody>
      </p:sp>
      <p:pic>
        <p:nvPicPr>
          <p:cNvPr id="7176" name="Picture 4" descr="http://www.litprichal.ru/upload/727/89118064101785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425" y="6207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6948488" y="620713"/>
            <a:ext cx="1655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u="sng">
                <a:hlinkClick r:id="rId8"/>
              </a:rPr>
              <a:t>http://www.litprichal.ru/upload/727/89118064101785.gif</a:t>
            </a:r>
            <a:endParaRPr lang="ru-RU" altLang="ru-RU"/>
          </a:p>
        </p:txBody>
      </p:sp>
      <p:pic>
        <p:nvPicPr>
          <p:cNvPr id="7178" name="Picture 5" descr=" (400x170, 27Kb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16113"/>
            <a:ext cx="2016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Прямоугольник 10"/>
          <p:cNvSpPr>
            <a:spLocks noChangeArrowheads="1"/>
          </p:cNvSpPr>
          <p:nvPr/>
        </p:nvSpPr>
        <p:spPr bwMode="auto">
          <a:xfrm>
            <a:off x="1979613" y="1773238"/>
            <a:ext cx="2862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u="sng">
                <a:hlinkClick r:id="rId10"/>
              </a:rPr>
              <a:t>http://img0.liveinternet.ru/images/attach/c/1//62/850/62850280_puce93270_puce93270123953930289_gros.gif</a:t>
            </a:r>
            <a:endParaRPr lang="ru-RU" altLang="ru-RU"/>
          </a:p>
        </p:txBody>
      </p:sp>
      <p:pic>
        <p:nvPicPr>
          <p:cNvPr id="7180" name="Picture 7" descr="2a9e98713b4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1916113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Прямоугольник 13"/>
          <p:cNvSpPr>
            <a:spLocks noChangeArrowheads="1"/>
          </p:cNvSpPr>
          <p:nvPr/>
        </p:nvSpPr>
        <p:spPr bwMode="auto">
          <a:xfrm>
            <a:off x="6443663" y="1989138"/>
            <a:ext cx="17287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u="sng">
                <a:hlinkClick r:id="rId12"/>
              </a:rPr>
              <a:t>http://i014.radikal.ru/0912/0f/2a9e98713b41.gif</a:t>
            </a:r>
            <a:endParaRPr lang="ru-RU" altLang="ru-RU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	Большинство современных городов и станиц Краснодарского края были основаны казаками-переселенцами.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026456"/>
            <a:ext cx="6974354" cy="42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20523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645024"/>
            <a:ext cx="6228110" cy="304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9712"/>
            <a:ext cx="8136904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	Места для первых 40 станиц определялись жребием, а названия большинства из них казаки принесли с собой с Украины, где они были произведены от имён знаменитых казаков (Титаровская, Васюринская, Мышастовская) или от названий родных городов: Полтавская (г. Полтава), Корсунская (г. Корсунь).</a:t>
            </a:r>
          </a:p>
        </p:txBody>
      </p:sp>
    </p:spTree>
    <p:extLst>
      <p:ext uri="{BB962C8B-B14F-4D97-AF65-F5344CB8AC3E}">
        <p14:creationId xmlns:p14="http://schemas.microsoft.com/office/powerpoint/2010/main" val="31302590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605359"/>
            <a:ext cx="5963816" cy="397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48680"/>
            <a:ext cx="820891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	Первые станицы стали строить в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18 веке</a:t>
            </a:r>
            <a:r>
              <a:rPr lang="ru-RU" sz="280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. Обычно строительство велось по плану. В центре станицы – площадь с церковью, школой, станичным правлением.</a:t>
            </a:r>
          </a:p>
        </p:txBody>
      </p:sp>
    </p:spTree>
    <p:extLst>
      <p:ext uri="{BB962C8B-B14F-4D97-AF65-F5344CB8AC3E}">
        <p14:creationId xmlns:p14="http://schemas.microsoft.com/office/powerpoint/2010/main" val="229839981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	Жилища – хаты казаки строили из местных природных материалов: соломы, камыша, глины, хвороста. Хата представляла собой каркас из прутьев, обмазанный с двух сторон глиной.  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08" y="2564904"/>
            <a:ext cx="5832648" cy="38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29779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rgbClr val="7CCA62">
                    <a:lumMod val="50000"/>
                  </a:srgbClr>
                </a:solidFill>
                <a:latin typeface="Calibri"/>
                <a:ea typeface="Calibri"/>
                <a:cs typeface="Times New Roman"/>
              </a:rPr>
              <a:t>	Пол в хате – глинобитный. Крыша – из соломы или камыша. Снаружи хату белили. Она делилась на два жилых помещения: великую хату с русской печью в заднем углу и малую хату.</a:t>
            </a:r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334434"/>
            <a:ext cx="5721302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44539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	Во дворе располагались хозяйственные постройки: амбар, погреб, колодец, летняя печь, сарай для скота, навес для повозок. Оградой служил плетень из хвороста или камыша.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16" y="2780928"/>
            <a:ext cx="4687234" cy="351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1"/>
          <a:stretch>
            <a:fillRect/>
          </a:stretch>
        </p:blipFill>
        <p:spPr bwMode="auto">
          <a:xfrm>
            <a:off x="3995936" y="2479078"/>
            <a:ext cx="4824536" cy="297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5928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F: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r="4394" b="72889"/>
          <a:stretch>
            <a:fillRect/>
          </a:stretch>
        </p:blipFill>
        <p:spPr bwMode="auto">
          <a:xfrm>
            <a:off x="428691" y="1154322"/>
            <a:ext cx="8128911" cy="35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2951" y="255360"/>
            <a:ext cx="6120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в тетради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51520" y="4293096"/>
            <a:ext cx="1666478" cy="228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 descr="Navigon Europe Navigation Software for Android Devices e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96" y="4122347"/>
            <a:ext cx="715082" cy="5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4122083"/>
            <a:ext cx="7127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122082"/>
            <a:ext cx="7064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66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210464" y="260648"/>
            <a:ext cx="6529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Словарная работа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>
                <a:solidFill>
                  <a:schemeClr val="accent5">
                    <a:lumMod val="50000"/>
                  </a:schemeClr>
                </a:solidFill>
              </a:rPr>
              <a:t>Саман</a:t>
            </a:r>
            <a:r>
              <a:rPr lang="ru-RU" sz="3200">
                <a:solidFill>
                  <a:schemeClr val="accent5">
                    <a:lumMod val="50000"/>
                  </a:schemeClr>
                </a:solidFill>
              </a:rPr>
              <a:t> – кирпич из глины с примесью соломы.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636912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4113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Подсолнухи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Подсолнухи</Template>
  <Company/>
  <PresentationFormat>On-screen Show (4:3)</PresentationFormat>
  <Paragraphs>42</Paragraphs>
  <Slides>18</Slides>
  <Notes>0</Notes>
  <TotalTime>155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2">
      <vt:lpstr>Arial</vt:lpstr>
      <vt:lpstr>Times New Roman</vt:lpstr>
      <vt:lpstr>Calibri</vt:lpstr>
      <vt:lpstr>Подсолнухи</vt:lpstr>
      <vt:lpstr>Урок кубановедения 2 класс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Урок кубановедения 2 класс</dc:title>
  <dc:creator>Acer</dc:creator>
  <cp:lastModifiedBy>Админ</cp:lastModifiedBy>
  <cp:revision>13</cp:revision>
  <dcterms:created xsi:type="dcterms:W3CDTF">2015-02-23T16:19:51Z</dcterms:created>
  <dcterms:modified xsi:type="dcterms:W3CDTF">2022-08-23T20:52:45Z</dcterms:modified>
</cp:coreProperties>
</file>