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313" r:id="rId3"/>
    <p:sldId id="303" r:id="rId4"/>
    <p:sldId id="304" r:id="rId5"/>
    <p:sldId id="309" r:id="rId6"/>
    <p:sldId id="310" r:id="rId7"/>
    <p:sldId id="294" r:id="rId8"/>
    <p:sldId id="319" r:id="rId9"/>
    <p:sldId id="306" r:id="rId10"/>
    <p:sldId id="308" r:id="rId11"/>
    <p:sldId id="312" r:id="rId12"/>
    <p:sldId id="298" r:id="rId13"/>
    <p:sldId id="311" r:id="rId14"/>
    <p:sldId id="316" r:id="rId15"/>
    <p:sldId id="317" r:id="rId16"/>
    <p:sldId id="320" r:id="rId17"/>
    <p:sldId id="322" r:id="rId18"/>
    <p:sldId id="318" r:id="rId19"/>
    <p:sldId id="323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ECFF"/>
    <a:srgbClr val="CCFFCC"/>
    <a:srgbClr val="CC0000"/>
    <a:srgbClr val="FFFF99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26" autoAdjust="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8C7C-8DBA-4115-9D0E-EFCE7AA89E5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D044-08E3-40ED-9669-C4810638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3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7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9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8A5-5727-4316-82D9-2BB9CCA7AC3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bank-praktik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po-fisoko.obrnadzor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antirisk500" TargetMode="External"/><Relationship Id="rId5" Type="http://schemas.openxmlformats.org/officeDocument/2006/relationships/hyperlink" Target="https://fioco.ru/" TargetMode="External"/><Relationship Id="rId4" Type="http://schemas.openxmlformats.org/officeDocument/2006/relationships/hyperlink" Target="http://help-fisoko.obrnadz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asnodar.odo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1910" y="149028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  <a:p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КК Центр оценки качества образования</a:t>
            </a:r>
          </a:p>
          <a:p>
            <a:pPr eaLnBrk="1" hangingPunct="1"/>
            <a:endParaRPr lang="ru-RU" altLang="ru-RU" sz="1600" b="1" dirty="0" smtClean="0">
              <a:solidFill>
                <a:srgbClr val="0658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2521241" y="834141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97686" y="5414001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352990" y="1614427"/>
            <a:ext cx="5705545" cy="33635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 роли муниципальных координаторов федерального проекта «500+» в 2022 году </a:t>
            </a:r>
            <a:b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5081" y="5579821"/>
            <a:ext cx="6269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Бойкова</a:t>
            </a:r>
            <a:r>
              <a:rPr lang="ru-RU" sz="2000" b="1" dirty="0"/>
              <a:t> Марина Евгеньевна,</a:t>
            </a:r>
          </a:p>
          <a:p>
            <a:r>
              <a:rPr lang="ru-RU" sz="2000" b="1" dirty="0"/>
              <a:t>заместитель руководителя ГКУ КК </a:t>
            </a:r>
            <a:endParaRPr lang="ru-RU" sz="2000" b="1" dirty="0" smtClean="0"/>
          </a:p>
          <a:p>
            <a:r>
              <a:rPr lang="ru-RU" sz="2000" b="1" dirty="0" smtClean="0"/>
              <a:t>Центра </a:t>
            </a:r>
            <a:r>
              <a:rPr lang="ru-RU" sz="2000" b="1" dirty="0"/>
              <a:t>оценки качества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0"/>
            <a:ext cx="933741" cy="95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122" y="0"/>
            <a:ext cx="1113805" cy="101255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820" y="106081"/>
            <a:ext cx="1136660" cy="5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264" t="474" r="682" b="-482"/>
          <a:stretch/>
        </p:blipFill>
        <p:spPr>
          <a:xfrm>
            <a:off x="119471" y="1205871"/>
            <a:ext cx="5785384" cy="50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84550"/>
            <a:ext cx="9428237" cy="5657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Общая схема работы в рамках проекта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6562" y="915432"/>
            <a:ext cx="4617269" cy="2354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</a:t>
            </a:r>
            <a:endParaRPr lang="ru-RU" sz="20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школы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разработке документов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разработанных школой документов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u="sng" dirty="0" smtClean="0">
              <a:solidFill>
                <a:srgbClr val="CC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7914" y="918410"/>
            <a:ext cx="5764885" cy="2354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самооценка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разработка Концепции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Среднесрочная программа развития</a:t>
            </a: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рисковому направлению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программа)</a:t>
            </a:r>
          </a:p>
          <a:p>
            <a:pPr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запланированных мероприятий и подготовка и размещение подтверждающих документов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561" y="3348531"/>
            <a:ext cx="11737287" cy="3443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</a:t>
            </a: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 ИС МЭДК</a:t>
            </a:r>
            <a:r>
              <a:rPr lang="en-US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кураторов и муниципальных координаторов в чате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направлении куратором документов ОО на доработку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установить соответствующий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 написать комментарий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комментария, указывающего на конкретные направления, требующие изменений, отправка на доработку и доработка документов невозможны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Школе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изучить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документы были отправлены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доработку, и в срок не позднее 2-х дней разместить доработанные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новые)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Еженедельная выгрузка отчетов ИС МЭДК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координатором (контроль).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реализации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мероприятий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подтверждающих документов и (или) материалов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922" y="84550"/>
            <a:ext cx="9192535" cy="56575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СИСТЕМА МЭДК «500+» 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648214" y="72491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21" y="1211486"/>
            <a:ext cx="11485714" cy="5542857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725615" y="2523393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64637" y="2523393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295084" y="5621216"/>
            <a:ext cx="457200" cy="800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0043746" y="3182814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210908" y="2280137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415288" y="4961790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606061" y="5848735"/>
            <a:ext cx="457200" cy="800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60" y="29760"/>
            <a:ext cx="7659822" cy="56575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Опросы в дорожной карте проекта «500+»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3" y="1022198"/>
            <a:ext cx="10992760" cy="56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232" y="94898"/>
            <a:ext cx="48579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 проекта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973571" y="662674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4" name="Восьмиугольник 3"/>
          <p:cNvSpPr/>
          <p:nvPr/>
        </p:nvSpPr>
        <p:spPr>
          <a:xfrm>
            <a:off x="1682518" y="1657352"/>
            <a:ext cx="2523392" cy="2294792"/>
          </a:xfrm>
          <a:prstGeom prst="oct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Форум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hlinkClick r:id="rId4"/>
              </a:rPr>
              <a:t>http://help-fisoko.obrnadzor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Восьмиугольник 13"/>
          <p:cNvSpPr/>
          <p:nvPr/>
        </p:nvSpPr>
        <p:spPr>
          <a:xfrm>
            <a:off x="4340890" y="1657352"/>
            <a:ext cx="2523392" cy="2294792"/>
          </a:xfrm>
          <a:prstGeom prst="oc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Сайт </a:t>
            </a:r>
            <a:r>
              <a:rPr lang="ru-RU" dirty="0" smtClean="0">
                <a:solidFill>
                  <a:schemeClr val="tx1"/>
                </a:solidFill>
              </a:rPr>
              <a:t>ФИОКО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fioco.ru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Восьмиугольник 14"/>
          <p:cNvSpPr/>
          <p:nvPr/>
        </p:nvSpPr>
        <p:spPr>
          <a:xfrm>
            <a:off x="6999262" y="1657352"/>
            <a:ext cx="2523392" cy="2294792"/>
          </a:xfrm>
          <a:prstGeom prst="octagon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Телеграм</a:t>
            </a:r>
            <a:r>
              <a:rPr lang="ru-RU" dirty="0">
                <a:solidFill>
                  <a:schemeClr val="tx1"/>
                </a:solidFill>
              </a:rPr>
              <a:t>-канал «Проект 500</a:t>
            </a:r>
            <a:r>
              <a:rPr lang="ru-RU" dirty="0" smtClean="0">
                <a:solidFill>
                  <a:schemeClr val="tx1"/>
                </a:solidFill>
              </a:rPr>
              <a:t>+»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t.me/antirisk500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Восьмиугольник 15"/>
          <p:cNvSpPr/>
          <p:nvPr/>
        </p:nvSpPr>
        <p:spPr>
          <a:xfrm>
            <a:off x="2944214" y="4174883"/>
            <a:ext cx="2523392" cy="2294792"/>
          </a:xfrm>
          <a:prstGeom prst="oc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Личный кабинет ФИС ОКО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spo-fisoko.obrnadzor.gov.ru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17" name="Восьмиугольник 16"/>
          <p:cNvSpPr/>
          <p:nvPr/>
        </p:nvSpPr>
        <p:spPr>
          <a:xfrm>
            <a:off x="5602586" y="4174883"/>
            <a:ext cx="2523392" cy="2294792"/>
          </a:xfrm>
          <a:prstGeom prst="oc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Банк практик «500+»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fioco.ru/bank-praktik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Восьмиугольник 17"/>
          <p:cNvSpPr/>
          <p:nvPr/>
        </p:nvSpPr>
        <p:spPr>
          <a:xfrm>
            <a:off x="8252787" y="4174883"/>
            <a:ext cx="2523392" cy="2294792"/>
          </a:xfrm>
          <a:prstGeom prst="octagon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………………………..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…………………..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совещания с муниципальными координаторами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6562" y="1163411"/>
            <a:ext cx="11529091" cy="5430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1. </a:t>
            </a:r>
            <a:r>
              <a:rPr lang="ru-RU" sz="2000" b="1" u="sng" dirty="0">
                <a:solidFill>
                  <a:schemeClr val="tx1"/>
                </a:solidFill>
              </a:rPr>
              <a:t>Совещания с муниципальными координаторами проекта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последний вторник каждого месяца </a:t>
            </a:r>
            <a:r>
              <a:rPr lang="ru-RU" sz="2000" dirty="0">
                <a:solidFill>
                  <a:srgbClr val="FF0000"/>
                </a:solidFill>
              </a:rPr>
              <a:t>(плановые)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22 февраля</a:t>
            </a:r>
            <a:r>
              <a:rPr lang="ru-RU" sz="2000" dirty="0" smtClean="0">
                <a:solidFill>
                  <a:schemeClr val="tx1"/>
                </a:solidFill>
              </a:rPr>
              <a:t>, 29 </a:t>
            </a:r>
            <a:r>
              <a:rPr lang="ru-RU" sz="2000" dirty="0">
                <a:solidFill>
                  <a:schemeClr val="tx1"/>
                </a:solidFill>
              </a:rPr>
              <a:t>марта, 26 апреля,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31 мая, 28 июня, 26 июля, 30 августа,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27 сентября, 25 октября, 29 ноября,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				                         27 декабря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Плановые ежемесячные вопросы: 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О </a:t>
            </a:r>
            <a:r>
              <a:rPr lang="ru-RU" sz="2000" dirty="0" err="1">
                <a:solidFill>
                  <a:schemeClr val="tx1"/>
                </a:solidFill>
              </a:rPr>
              <a:t>постпроектном</a:t>
            </a:r>
            <a:r>
              <a:rPr lang="ru-RU" sz="2000" dirty="0">
                <a:solidFill>
                  <a:schemeClr val="tx1"/>
                </a:solidFill>
              </a:rPr>
              <a:t> сопровождении школ-участниц проекта «500+» в 2021 году;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О еженедельной выгрузке отчетов из ИС МЭДК, проверке выполнения плановых мероприятий школами и размещении подтверждающих материалов и документов в ИС МЭДК, контроль комментариев кураторов;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Текущие задачи;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Представление опыта реализации проекта в территории (выборочно заранее предупреждены).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44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4" y="94898"/>
            <a:ext cx="980902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126 управленческих кейсов школ-участниц проекта в 2021 году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190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67285" y="3611645"/>
            <a:ext cx="6249477" cy="299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Школа, представившая кейс на «4 ++++»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Тихорецкий  район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СОШ № 3 станицы </a:t>
            </a:r>
            <a:r>
              <a:rPr lang="ru-RU" sz="2000" dirty="0" smtClean="0">
                <a:solidFill>
                  <a:schemeClr val="tx1"/>
                </a:solidFill>
              </a:rPr>
              <a:t>Фастовецкой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Хороший </a:t>
            </a:r>
            <a:r>
              <a:rPr lang="ru-RU" sz="2000" b="1" dirty="0">
                <a:solidFill>
                  <a:schemeClr val="tx1"/>
                </a:solidFill>
              </a:rPr>
              <a:t>уровень анализа и описания </a:t>
            </a:r>
            <a:r>
              <a:rPr lang="ru-RU" sz="2000" b="1" dirty="0" smtClean="0">
                <a:solidFill>
                  <a:schemeClr val="tx1"/>
                </a:solidFill>
              </a:rPr>
              <a:t>результативности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город </a:t>
            </a:r>
            <a:r>
              <a:rPr lang="ru-RU" sz="2000" dirty="0" smtClean="0">
                <a:solidFill>
                  <a:schemeClr val="tx1"/>
                </a:solidFill>
              </a:rPr>
              <a:t>Армавир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 СОШ № 2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Усть-Лабинский  район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СОШ № 6, СОШ </a:t>
            </a:r>
            <a:r>
              <a:rPr lang="ru-RU" sz="2000" dirty="0">
                <a:solidFill>
                  <a:schemeClr val="tx1"/>
                </a:solidFill>
              </a:rPr>
              <a:t>№ 7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15" t="385" r="398"/>
          <a:stretch/>
        </p:blipFill>
        <p:spPr>
          <a:xfrm>
            <a:off x="296563" y="926018"/>
            <a:ext cx="4380945" cy="56945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67285" y="941556"/>
            <a:ext cx="6249477" cy="2506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Школы-участницы проекта «500+» в 2021 году делились практиками по ликвидации одного или нескольких механизмов по устранению рисков в ходе участия в проекте.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Проведена экспертиза предоставленных управленческих кейсов ОО. По результатам экспертизы кейсы будут направлены на доработку.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3577" y="1081454"/>
            <a:ext cx="11368453" cy="5389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 согласно рекомендациям: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Полное описание кейса (не более одной страницы);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Приложение к кейсу в виде графиков, диаграмм, таблиц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подтверждения изменений в школе;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Презентация в формате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pdf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слайдов):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информация о школе и коллективе;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исходная позиция школы и результаты при входе в проект;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управленческий инструмент (механизм), «запустивший» изменения в школе;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последовательность шагов механизма;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полученные результаты участия в проекте.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924124" cy="946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396" y="0"/>
            <a:ext cx="1189599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9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низ стрелка 1"/>
          <p:cNvSpPr/>
          <p:nvPr/>
        </p:nvSpPr>
        <p:spPr>
          <a:xfrm rot="13653184">
            <a:off x="6431947" y="1643182"/>
            <a:ext cx="5166529" cy="11899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007204" y="539790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4477" y="44610"/>
            <a:ext cx="951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Техническое задание для описания механизма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372" y="826849"/>
            <a:ext cx="109127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Начало: что было? От каких результатов «плясали».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 smtClean="0"/>
              <a:t>Как решили что </a:t>
            </a:r>
            <a:r>
              <a:rPr lang="ru-RU" sz="2000" b="1" u="sng" dirty="0" smtClean="0">
                <a:solidFill>
                  <a:srgbClr val="FF0000"/>
                </a:solidFill>
              </a:rPr>
              <a:t>именно это</a:t>
            </a:r>
            <a:r>
              <a:rPr lang="ru-RU" sz="2000" b="1" dirty="0" smtClean="0"/>
              <a:t> надо использовать? Почему подумали что </a:t>
            </a:r>
            <a:r>
              <a:rPr lang="ru-RU" sz="2000" b="1" u="sng" dirty="0" smtClean="0">
                <a:solidFill>
                  <a:srgbClr val="FF0000"/>
                </a:solidFill>
              </a:rPr>
              <a:t>это</a:t>
            </a:r>
            <a:r>
              <a:rPr lang="ru-RU" sz="2000" b="1" dirty="0" smtClean="0"/>
              <a:t> может помочь устранить риск? Кто предложил </a:t>
            </a:r>
            <a:r>
              <a:rPr lang="ru-RU" sz="2000" b="1" u="sng" dirty="0" smtClean="0">
                <a:solidFill>
                  <a:srgbClr val="FF0000"/>
                </a:solidFill>
              </a:rPr>
              <a:t>это</a:t>
            </a:r>
            <a:r>
              <a:rPr lang="ru-RU" sz="2000" b="1" dirty="0" smtClean="0"/>
              <a:t>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 smtClean="0"/>
              <a:t>Как внедряли? Каким способом? Было ли сопротивление или прошло все сразу гладко? Как принял коллектив? Добавило ли </a:t>
            </a:r>
            <a:r>
              <a:rPr lang="ru-RU" sz="2000" b="1" u="sng" dirty="0" smtClean="0">
                <a:solidFill>
                  <a:srgbClr val="FF0000"/>
                </a:solidFill>
              </a:rPr>
              <a:t>это</a:t>
            </a:r>
            <a:r>
              <a:rPr lang="ru-RU" sz="2000" b="1" dirty="0" smtClean="0"/>
              <a:t> дополнительной работы? Если да, то кому именно?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 smtClean="0"/>
              <a:t>Что </a:t>
            </a:r>
            <a:r>
              <a:rPr lang="ru-RU" sz="2000" b="1" u="sng" dirty="0" smtClean="0">
                <a:solidFill>
                  <a:srgbClr val="FF0000"/>
                </a:solidFill>
              </a:rPr>
              <a:t>это</a:t>
            </a:r>
            <a:r>
              <a:rPr lang="ru-RU" sz="2000" b="1" dirty="0" smtClean="0"/>
              <a:t> дало? Чего добились? Что изменилось? Как увидели что </a:t>
            </a:r>
            <a:r>
              <a:rPr lang="ru-RU" sz="2000" b="1" u="sng" dirty="0" smtClean="0">
                <a:solidFill>
                  <a:srgbClr val="FF0000"/>
                </a:solidFill>
              </a:rPr>
              <a:t>это </a:t>
            </a:r>
            <a:r>
              <a:rPr lang="ru-RU" sz="2000" b="1" dirty="0" smtClean="0"/>
              <a:t>работает? Как </a:t>
            </a:r>
            <a:r>
              <a:rPr lang="ru-RU" sz="2000" b="1" u="sng" dirty="0" smtClean="0">
                <a:solidFill>
                  <a:srgbClr val="FF0000"/>
                </a:solidFill>
              </a:rPr>
              <a:t>это</a:t>
            </a:r>
            <a:r>
              <a:rPr lang="ru-RU" sz="2000" b="1" dirty="0" smtClean="0"/>
              <a:t> отразилось на школе? Чем измеряли изменени</a:t>
            </a:r>
            <a:r>
              <a:rPr lang="ru-RU" sz="2000" b="1" u="sng" dirty="0" smtClean="0">
                <a:solidFill>
                  <a:srgbClr val="FF0000"/>
                </a:solidFill>
              </a:rPr>
              <a:t>е</a:t>
            </a:r>
            <a:r>
              <a:rPr lang="ru-RU" sz="2000" b="1" dirty="0" smtClean="0"/>
              <a:t> или изменени</a:t>
            </a:r>
            <a:r>
              <a:rPr lang="ru-RU" sz="2000" b="1" u="sng" dirty="0" smtClean="0">
                <a:solidFill>
                  <a:srgbClr val="FF0000"/>
                </a:solidFill>
              </a:rPr>
              <a:t>я</a:t>
            </a:r>
            <a:r>
              <a:rPr lang="ru-RU" sz="2000" b="1" dirty="0" smtClean="0"/>
              <a:t>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 smtClean="0"/>
              <a:t>Итог: что стало (что получилось). Кратко. Конкретно. Четко. Без лишней «воды».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41526" y="4660086"/>
            <a:ext cx="749856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Задача: описать механизм (ответив на вопросы). </a:t>
            </a:r>
            <a:r>
              <a:rPr lang="ru-RU" b="1" dirty="0" smtClean="0"/>
              <a:t>КРАТКО и КОНКРЕТНО. </a:t>
            </a:r>
          </a:p>
          <a:p>
            <a:endParaRPr lang="ru-RU" b="1" dirty="0" smtClean="0"/>
          </a:p>
          <a:p>
            <a:r>
              <a:rPr lang="ru-RU" dirty="0" smtClean="0"/>
              <a:t>Чтобы было </a:t>
            </a:r>
            <a:r>
              <a:rPr lang="ru-RU" b="1" dirty="0" smtClean="0"/>
              <a:t>ОДИНАКОВО ПОНЯТНО </a:t>
            </a:r>
          </a:p>
          <a:p>
            <a:r>
              <a:rPr lang="ru-RU" dirty="0" smtClean="0"/>
              <a:t>и директору школы в деревне Брянской области, </a:t>
            </a:r>
          </a:p>
          <a:p>
            <a:r>
              <a:rPr lang="ru-RU" dirty="0" smtClean="0"/>
              <a:t>и директору отдаленной школы в Республике Тыва, </a:t>
            </a:r>
          </a:p>
          <a:p>
            <a:r>
              <a:rPr lang="ru-RU" dirty="0"/>
              <a:t>и</a:t>
            </a:r>
            <a:r>
              <a:rPr lang="ru-RU" dirty="0" smtClean="0"/>
              <a:t> директору школы Краснодарского края </a:t>
            </a:r>
          </a:p>
          <a:p>
            <a:r>
              <a:rPr lang="ru-RU" b="1" i="1" dirty="0" smtClean="0"/>
              <a:t>как это работает и как это можно им использовать у себя.</a:t>
            </a:r>
          </a:p>
        </p:txBody>
      </p:sp>
    </p:spTree>
    <p:extLst>
      <p:ext uri="{BB962C8B-B14F-4D97-AF65-F5344CB8AC3E}">
        <p14:creationId xmlns:p14="http://schemas.microsoft.com/office/powerpoint/2010/main" val="202352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4" y="94898"/>
            <a:ext cx="980902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плана мероприятий ОО по устранению рисков в 2022 году (109 ОО)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29892" y="1012548"/>
            <a:ext cx="7225423" cy="842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Отличники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</a:rPr>
              <a:t>г. Армавир, </a:t>
            </a:r>
            <a:r>
              <a:rPr lang="ru-RU" sz="2000" b="1" dirty="0" err="1" smtClean="0">
                <a:solidFill>
                  <a:schemeClr val="tx1"/>
                </a:solidFill>
              </a:rPr>
              <a:t>Кущевский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Ленинградский, Славянский  районы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9892" y="5494109"/>
            <a:ext cx="7225423" cy="1195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Не предоставлено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</a:rPr>
              <a:t>г. Краснодар, Павловский район, Тбилисский район, Усть-Лабинский район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9" t="158" r="701"/>
          <a:stretch/>
        </p:blipFill>
        <p:spPr>
          <a:xfrm>
            <a:off x="296563" y="1012550"/>
            <a:ext cx="4134760" cy="57468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29890" y="1990423"/>
            <a:ext cx="7225425" cy="33687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Требуется доработка (не хватает документов, предоставлено не в том формате, не утверждено и </a:t>
            </a:r>
            <a:r>
              <a:rPr lang="ru-RU" sz="2000" b="1" dirty="0" smtClean="0">
                <a:solidFill>
                  <a:schemeClr val="tx1"/>
                </a:solidFill>
              </a:rPr>
              <a:t>т.д.)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</a:rPr>
              <a:t>. Анапа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г. Геленджик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г. Сочи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Белоглинский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Брюховецкий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Выселковский</a:t>
            </a:r>
            <a:r>
              <a:rPr lang="ru-RU" sz="2000" b="1" dirty="0" smtClean="0">
                <a:solidFill>
                  <a:schemeClr val="tx1"/>
                </a:solidFill>
              </a:rPr>
              <a:t>, Гулькевичский, Каневской,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Кореновский</a:t>
            </a:r>
            <a:r>
              <a:rPr lang="ru-RU" sz="2000" b="1" dirty="0" smtClean="0">
                <a:solidFill>
                  <a:schemeClr val="tx1"/>
                </a:solidFill>
              </a:rPr>
              <a:t>, Красноармейский, Крымский, </a:t>
            </a:r>
            <a:r>
              <a:rPr lang="ru-RU" sz="2000" b="1" dirty="0" err="1" smtClean="0">
                <a:solidFill>
                  <a:schemeClr val="tx1"/>
                </a:solidFill>
              </a:rPr>
              <a:t>Лабинский</a:t>
            </a:r>
            <a:r>
              <a:rPr lang="ru-RU" sz="2000" b="1" dirty="0" smtClean="0">
                <a:solidFill>
                  <a:schemeClr val="tx1"/>
                </a:solidFill>
              </a:rPr>
              <a:t>, Мостовской, Отрадненский, Приморско-Ахтарский, Северский, </a:t>
            </a:r>
            <a:r>
              <a:rPr lang="ru-RU" sz="2000" b="1" dirty="0">
                <a:solidFill>
                  <a:schemeClr val="tx1"/>
                </a:solidFill>
              </a:rPr>
              <a:t>Темрюкский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 Туапсинский районы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5223" y="54319"/>
            <a:ext cx="9601199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Ближайшие задачи для муниципальных координаторов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77235" y="29760"/>
            <a:ext cx="760966" cy="779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flipV="1">
            <a:off x="1143784" y="61106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7295" y="1176815"/>
            <a:ext cx="115970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100" dirty="0" smtClean="0"/>
              <a:t>Из презентации (из федеральной дорожной карты или из …..) внести в свой </a:t>
            </a:r>
            <a:r>
              <a:rPr lang="ru-RU" sz="2100" dirty="0" err="1" smtClean="0"/>
              <a:t>планинг</a:t>
            </a:r>
            <a:r>
              <a:rPr lang="ru-RU" sz="2100" dirty="0" smtClean="0"/>
              <a:t> все контрольные сроки представления сведений или материалов, сроки исполнения мониторингов и т.д. </a:t>
            </a:r>
            <a:r>
              <a:rPr lang="ru-RU" sz="2100" b="1" u="sng" dirty="0" smtClean="0">
                <a:solidFill>
                  <a:srgbClr val="C00000"/>
                </a:solidFill>
              </a:rPr>
              <a:t>СЕГОДНЯ.</a:t>
            </a:r>
          </a:p>
          <a:p>
            <a:pPr marL="342900" indent="-342900">
              <a:buAutoNum type="arabicPeriod"/>
            </a:pPr>
            <a:r>
              <a:rPr lang="ru-RU" sz="2100" dirty="0" smtClean="0"/>
              <a:t>После получения рискового профиля школ в личных кабинетах ФИСОКО (</a:t>
            </a:r>
            <a:r>
              <a:rPr lang="ru-RU" sz="2100" b="1" u="sng" dirty="0" smtClean="0">
                <a:solidFill>
                  <a:srgbClr val="C00000"/>
                </a:solidFill>
              </a:rPr>
              <a:t>до начала работы с ним!) </a:t>
            </a:r>
            <a:r>
              <a:rPr lang="ru-RU" sz="2100" dirty="0" smtClean="0"/>
              <a:t>провести рабочее совещание с директорами и кураторами (информация кто что делает есть в слайдах)</a:t>
            </a:r>
          </a:p>
          <a:p>
            <a:pPr marL="342900" indent="-342900">
              <a:buAutoNum type="arabicPeriod" startAt="3"/>
            </a:pPr>
            <a:r>
              <a:rPr lang="ru-RU" sz="2100" dirty="0" smtClean="0"/>
              <a:t>Быть готовыми </a:t>
            </a:r>
            <a:r>
              <a:rPr lang="ru-RU" sz="2100" b="1" u="sng" dirty="0" smtClean="0">
                <a:solidFill>
                  <a:srgbClr val="C00000"/>
                </a:solidFill>
              </a:rPr>
              <a:t>к обратной связи на каждом рабочем совещании</a:t>
            </a:r>
            <a:r>
              <a:rPr lang="ru-RU" sz="2100" dirty="0" smtClean="0"/>
              <a:t>. Представлять не только перечисление, что сделано или выполнено, но и его эффект (что изменилось и как изменилось)</a:t>
            </a:r>
          </a:p>
          <a:p>
            <a:pPr marL="342900" indent="-342900">
              <a:buAutoNum type="arabicPeriod" startAt="3"/>
            </a:pPr>
            <a:r>
              <a:rPr lang="ru-RU" sz="2100" dirty="0" smtClean="0"/>
              <a:t>Обеспечить доработку управленческих кейсов 126 школ (срок – </a:t>
            </a:r>
            <a:r>
              <a:rPr lang="ru-RU" sz="2100" b="1" u="sng" dirty="0" smtClean="0">
                <a:solidFill>
                  <a:srgbClr val="C00000"/>
                </a:solidFill>
              </a:rPr>
              <a:t>до 28 февраля</a:t>
            </a:r>
            <a:r>
              <a:rPr lang="ru-RU" sz="2100" dirty="0" smtClean="0"/>
              <a:t>)</a:t>
            </a:r>
          </a:p>
          <a:p>
            <a:pPr marL="342900" indent="-342900">
              <a:buAutoNum type="arabicPeriod" startAt="3"/>
            </a:pPr>
            <a:r>
              <a:rPr lang="ru-RU" sz="2100" dirty="0" smtClean="0"/>
              <a:t>Доработать планы мероприятий 109 школ (срок – </a:t>
            </a:r>
            <a:r>
              <a:rPr lang="ru-RU" sz="2100" b="1" u="sng" dirty="0" smtClean="0">
                <a:solidFill>
                  <a:srgbClr val="C00000"/>
                </a:solidFill>
              </a:rPr>
              <a:t>до 28 февраля</a:t>
            </a:r>
            <a:r>
              <a:rPr lang="ru-RU" sz="2100" dirty="0" smtClean="0"/>
              <a:t>)</a:t>
            </a:r>
          </a:p>
          <a:p>
            <a:pPr marL="342900" indent="-342900">
              <a:buAutoNum type="arabicPeriod" startAt="3"/>
            </a:pPr>
            <a:r>
              <a:rPr lang="ru-RU" sz="2100" dirty="0" smtClean="0"/>
              <a:t>Обеспечить продолжение работы 126 школ-участников проекта в 2021 году в ИС МЭДК </a:t>
            </a:r>
            <a:r>
              <a:rPr lang="ru-RU" sz="2100" b="1" u="sng" dirty="0" smtClean="0">
                <a:solidFill>
                  <a:srgbClr val="C00000"/>
                </a:solidFill>
              </a:rPr>
              <a:t>далее (!)</a:t>
            </a:r>
            <a:endParaRPr lang="ru-RU" sz="2100" dirty="0" smtClean="0"/>
          </a:p>
          <a:p>
            <a:pPr marL="342900" indent="-342900">
              <a:buAutoNum type="arabicPeriod" startAt="7"/>
            </a:pPr>
            <a:r>
              <a:rPr lang="ru-RU" sz="2100" dirty="0" smtClean="0"/>
              <a:t>Представить крупные значимые мероприятия муниципального уровня для включения в региональную дорожную карту реализации проекта «500+» в 2022 году (срок – </a:t>
            </a:r>
            <a:r>
              <a:rPr lang="ru-RU" sz="2100" b="1" u="sng" dirty="0" smtClean="0">
                <a:solidFill>
                  <a:srgbClr val="C00000"/>
                </a:solidFill>
              </a:rPr>
              <a:t>до 25 февраля</a:t>
            </a:r>
            <a:r>
              <a:rPr lang="ru-RU" sz="2100" dirty="0" smtClean="0"/>
              <a:t>)</a:t>
            </a:r>
          </a:p>
          <a:p>
            <a:pPr marL="342900" indent="-342900">
              <a:buAutoNum type="arabicPeriod" startAt="8"/>
            </a:pPr>
            <a:r>
              <a:rPr lang="ru-RU" sz="2100" dirty="0" smtClean="0"/>
              <a:t>Обеспечить информационную поддержку проекта на сайтах школ, сайте МОУО и в социальных сетях (будет региональный мониторинг этого направления работы)</a:t>
            </a:r>
          </a:p>
          <a:p>
            <a:endParaRPr lang="ru-RU" sz="2100" dirty="0" smtClean="0"/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6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5400000" flipV="1">
            <a:off x="2861287" y="-1125242"/>
            <a:ext cx="830996" cy="530750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 flipV="1">
            <a:off x="8360750" y="-1125242"/>
            <a:ext cx="830996" cy="530750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06880" y="1113015"/>
            <a:ext cx="337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Федеральный проект 500</a:t>
            </a:r>
            <a:r>
              <a:rPr lang="ru-RU" sz="2000" b="1" dirty="0" smtClean="0"/>
              <a:t>+ в 2021 году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6412" y="1113014"/>
            <a:ext cx="387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Федеральный проект 500+ в 2022 году</a:t>
            </a:r>
            <a:endParaRPr lang="ru-RU" sz="2000" b="1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6233020" y="1944011"/>
            <a:ext cx="5307508" cy="1835766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DD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400" b="1" dirty="0" smtClean="0">
              <a:solidFill>
                <a:srgbClr val="065889"/>
              </a:solidFill>
            </a:endParaRPr>
          </a:p>
          <a:p>
            <a:pPr algn="ctr"/>
            <a:endParaRPr lang="ru-RU" sz="1400" b="1" dirty="0" smtClean="0">
              <a:solidFill>
                <a:srgbClr val="065889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73470" y="1920140"/>
            <a:ext cx="5006621" cy="183238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DD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400" b="1" dirty="0" smtClean="0">
              <a:solidFill>
                <a:srgbClr val="065889"/>
              </a:solidFill>
            </a:endParaRPr>
          </a:p>
          <a:p>
            <a:pPr algn="ctr"/>
            <a:endParaRPr lang="ru-RU" sz="1400" b="1" dirty="0" smtClean="0">
              <a:solidFill>
                <a:srgbClr val="0658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1" y="1929554"/>
            <a:ext cx="4646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126 ОО края, участников «500+» в 2021 году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2031" y="1929554"/>
            <a:ext cx="472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89 ОО края </a:t>
            </a:r>
          </a:p>
          <a:p>
            <a:pPr algn="ctr"/>
            <a:r>
              <a:rPr lang="ru-RU" sz="3600" dirty="0" smtClean="0"/>
              <a:t>участвуют в «500+»</a:t>
            </a:r>
          </a:p>
          <a:p>
            <a:pPr algn="ctr"/>
            <a:r>
              <a:rPr lang="ru-RU" sz="3600" dirty="0"/>
              <a:t>в</a:t>
            </a:r>
            <a:r>
              <a:rPr lang="ru-RU" sz="3600" dirty="0" smtClean="0"/>
              <a:t> 2022 году</a:t>
            </a:r>
            <a:endParaRPr lang="ru-RU" sz="3600" dirty="0"/>
          </a:p>
          <a:p>
            <a:pPr algn="ctr"/>
            <a:endParaRPr lang="ru-RU" sz="3600" dirty="0"/>
          </a:p>
        </p:txBody>
      </p:sp>
      <p:grpSp>
        <p:nvGrpSpPr>
          <p:cNvPr id="13" name="Группа 12"/>
          <p:cNvGrpSpPr/>
          <p:nvPr/>
        </p:nvGrpSpPr>
        <p:grpSpPr>
          <a:xfrm flipV="1">
            <a:off x="222021" y="837247"/>
            <a:ext cx="8164512" cy="99169"/>
            <a:chOff x="1" y="4450235"/>
            <a:chExt cx="15983746" cy="135580"/>
          </a:xfrm>
        </p:grpSpPr>
        <p:sp>
          <p:nvSpPr>
            <p:cNvPr id="14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06880" y="4087547"/>
            <a:ext cx="327653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Продолжаем работу </a:t>
            </a:r>
            <a:endParaRPr lang="ru-RU" sz="2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926" y="-3367"/>
            <a:ext cx="1113805" cy="101255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82254" y="164339"/>
            <a:ext cx="9533827" cy="5657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федерального проекта «500+» в 2022 году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6200000">
            <a:off x="3047182" y="3638682"/>
            <a:ext cx="335023" cy="56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8663083" y="3700359"/>
            <a:ext cx="518273" cy="616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6748" y="5421407"/>
            <a:ext cx="6227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НЕ принимают </a:t>
            </a:r>
            <a:r>
              <a:rPr lang="ru-RU" dirty="0" smtClean="0"/>
              <a:t>участие в проекте «500+» в 2022 году 6 МО:</a:t>
            </a:r>
          </a:p>
          <a:p>
            <a:r>
              <a:rPr lang="ru-RU" b="1" dirty="0" smtClean="0"/>
              <a:t>1. Белореченский район                   4. </a:t>
            </a:r>
            <a:r>
              <a:rPr lang="ru-RU" b="1" dirty="0" err="1" smtClean="0"/>
              <a:t>Новокубанский</a:t>
            </a:r>
            <a:r>
              <a:rPr lang="ru-RU" b="1" dirty="0" smtClean="0"/>
              <a:t> район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Ейский</a:t>
            </a:r>
            <a:r>
              <a:rPr lang="ru-RU" b="1" dirty="0" smtClean="0"/>
              <a:t> район                                   5. Староминский район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Курганинский</a:t>
            </a:r>
            <a:r>
              <a:rPr lang="ru-RU" b="1" dirty="0" smtClean="0"/>
              <a:t> район                       6. Тимашевский район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3142" y="4686301"/>
            <a:ext cx="5205047" cy="21716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Для школ–участниц проекта «500+» в 2021 году </a:t>
            </a:r>
            <a:r>
              <a:rPr lang="ru-RU" sz="1600" b="1" u="sng" dirty="0" smtClean="0">
                <a:solidFill>
                  <a:schemeClr val="tx1"/>
                </a:solidFill>
              </a:rPr>
              <a:t>сохраняется доступ </a:t>
            </a:r>
            <a:r>
              <a:rPr lang="ru-RU" sz="1600" b="1" dirty="0" smtClean="0">
                <a:solidFill>
                  <a:schemeClr val="tx1"/>
                </a:solidFill>
              </a:rPr>
              <a:t>в информационной системе мониторинга электронных дорожных карт (ИС МЭДК).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Работа осуществляется без участия куратора, можно заходить и дополнять материалы по ходу выполнения запланированных мероприятий школами.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ФИОКО планирует производить выборочный контроль и содержательную экспертизу новых размещаемых документов школами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5823" y="4132471"/>
            <a:ext cx="362997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Начинаем работу с ОО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1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Инструктивные материалы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549"/>
          <a:stretch/>
        </p:blipFill>
        <p:spPr>
          <a:xfrm>
            <a:off x="293707" y="876014"/>
            <a:ext cx="3870682" cy="54808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t="513" r="401"/>
          <a:stretch/>
        </p:blipFill>
        <p:spPr>
          <a:xfrm rot="20904036">
            <a:off x="4593507" y="1147523"/>
            <a:ext cx="2781599" cy="38993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2397">
            <a:off x="8845563" y="1018365"/>
            <a:ext cx="2900468" cy="40796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r="416"/>
          <a:stretch/>
        </p:blipFill>
        <p:spPr>
          <a:xfrm>
            <a:off x="6692770" y="1946179"/>
            <a:ext cx="2738279" cy="358987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75220" y="6372919"/>
            <a:ext cx="10767487" cy="352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Для школ–участниц в 2022 году обновлены инструктивные материалы и рекомендации!!!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5814" y="5732585"/>
            <a:ext cx="6831624" cy="476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Ссылка на документы</a:t>
            </a:r>
            <a:r>
              <a:rPr lang="en-US" dirty="0">
                <a:solidFill>
                  <a:schemeClr val="tx1"/>
                </a:solidFill>
              </a:rPr>
              <a:t>: https://fioco.ru/antirisk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652"/>
            <a:ext cx="10037885" cy="7156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составляющая дорожной карты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22021" y="86132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21" y="1158202"/>
            <a:ext cx="11577256" cy="5612935"/>
          </a:xfrm>
          <a:prstGeom prst="rect">
            <a:avLst/>
          </a:prstGeom>
        </p:spPr>
      </p:pic>
      <p:sp>
        <p:nvSpPr>
          <p:cNvPr id="3" name="Нашивка 2"/>
          <p:cNvSpPr/>
          <p:nvPr/>
        </p:nvSpPr>
        <p:spPr>
          <a:xfrm rot="5400000">
            <a:off x="1995853" y="1711341"/>
            <a:ext cx="386862" cy="706545"/>
          </a:xfrm>
          <a:prstGeom prst="chevron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3912579" y="2555405"/>
            <a:ext cx="386862" cy="70654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6418387" y="1711340"/>
            <a:ext cx="386862" cy="70654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8392863" y="2836757"/>
            <a:ext cx="386862" cy="70654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8739" y="4123592"/>
            <a:ext cx="12660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</a:rPr>
              <a:t>01.03.2022</a:t>
            </a:r>
            <a:endParaRPr lang="ru-RU" sz="1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262" y="103545"/>
            <a:ext cx="3655620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Рисковые профили школы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6374" r="14357"/>
          <a:stretch/>
        </p:blipFill>
        <p:spPr>
          <a:xfrm>
            <a:off x="167054" y="1045186"/>
            <a:ext cx="6778869" cy="54599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63581" y="1441249"/>
            <a:ext cx="4484693" cy="4835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ближайшее время рисковые профили ОО (полученные на основании проведенного анкетирования в школах-участниках проекта «500+» в 2022 году) будут размещены в личных кабинетах ОО в информационной системе мониторинга электронных дорожных карт (ИС МЭДК).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Школам необходимо скачать свои рисковые профили и начать работу с ними.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Координатор тоже знает о рисковом профиле каждой своей школы! </a:t>
            </a:r>
            <a:endParaRPr lang="ru-RU" sz="2400" b="1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304" y="59900"/>
            <a:ext cx="5062442" cy="5657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рисковым профилем школы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77009" y="1688121"/>
            <a:ext cx="2225585" cy="1995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1.Определить актуальные риски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90289" y="1749666"/>
            <a:ext cx="2284755" cy="1995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Спланировать планы снижения рисков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042138" y="2321169"/>
            <a:ext cx="1248507" cy="7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302027" y="1757272"/>
            <a:ext cx="2335276" cy="1995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. Внедрить </a:t>
            </a:r>
            <a:r>
              <a:rPr lang="ru-RU" b="1" dirty="0" err="1" smtClean="0">
                <a:solidFill>
                  <a:schemeClr val="tx1"/>
                </a:solidFill>
              </a:rPr>
              <a:t>антирисковые</a:t>
            </a:r>
            <a:r>
              <a:rPr lang="ru-RU" b="1" dirty="0" smtClean="0">
                <a:solidFill>
                  <a:schemeClr val="tx1"/>
                </a:solidFill>
              </a:rPr>
              <a:t> меры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563" y="1030434"/>
            <a:ext cx="10767487" cy="475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Последовательность действий школ-участниц в проекте «500+»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009606" y="3949767"/>
            <a:ext cx="2380683" cy="2103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Добиться изменений в практиках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11274" y="3949767"/>
            <a:ext cx="2855819" cy="20421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Сформировать образовательную среду нового качества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6864282" y="2259620"/>
            <a:ext cx="1248507" cy="7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908412" y="4522455"/>
            <a:ext cx="1248507" cy="7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78" y="189951"/>
            <a:ext cx="10515600" cy="56575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куратора в соответствии с дорожной картой проект «500+» в 2022 году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22021" y="86132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653" y="29760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21" y="1012550"/>
            <a:ext cx="11885714" cy="5676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55" y="1151792"/>
            <a:ext cx="1350067" cy="1012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30" y="2095499"/>
            <a:ext cx="1350067" cy="10125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32" y="1151792"/>
            <a:ext cx="1350067" cy="1012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21" y="2095499"/>
            <a:ext cx="1350067" cy="10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047" y="94898"/>
            <a:ext cx="7112977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планы (дорожные карты) на 2022 год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941560" y="64028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590563" y="1012551"/>
            <a:ext cx="5257799" cy="5001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Поэтому необходимо предоставить  крупные  значимые мероприятия в муниципальном образовании для включения в региональную дорожную </a:t>
            </a:r>
            <a:r>
              <a:rPr lang="ru-RU" sz="2400" b="1" dirty="0" smtClean="0">
                <a:solidFill>
                  <a:schemeClr val="tx1"/>
                </a:solidFill>
              </a:rPr>
              <a:t>карту </a:t>
            </a: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НЕ позднее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25 февраля 2022 года</a:t>
            </a:r>
            <a:r>
              <a:rPr lang="ru-RU" sz="2400" b="1" u="sng" dirty="0">
                <a:solidFill>
                  <a:srgbClr val="C00000"/>
                </a:solidFill>
              </a:rPr>
              <a:t> 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адрес электронной почты </a:t>
            </a:r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krasnodar.odo@mail.ru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Позднее будут запрошены утвержденные муниципальные дорожные карты.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563" y="1012550"/>
            <a:ext cx="5409645" cy="5001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соответствии с дорожной картой проекта Адресной методической помощи проекта «500+» в 2022 году </a:t>
            </a:r>
            <a:r>
              <a:rPr lang="ru-RU" sz="2400" dirty="0" smtClean="0">
                <a:solidFill>
                  <a:schemeClr val="tx1"/>
                </a:solidFill>
              </a:rPr>
              <a:t>и Методическими рекомендациями </a:t>
            </a:r>
            <a:r>
              <a:rPr lang="ru-RU" sz="2400" dirty="0">
                <a:solidFill>
                  <a:schemeClr val="tx1"/>
                </a:solidFill>
              </a:rPr>
              <a:t>по разработке региональных </a:t>
            </a:r>
            <a:r>
              <a:rPr lang="ru-RU" sz="2400" dirty="0" smtClean="0">
                <a:solidFill>
                  <a:schemeClr val="tx1"/>
                </a:solidFill>
              </a:rPr>
              <a:t>планов-графиков </a:t>
            </a:r>
            <a:r>
              <a:rPr lang="ru-RU" sz="2400" dirty="0">
                <a:solidFill>
                  <a:schemeClr val="tx1"/>
                </a:solidFill>
              </a:rPr>
              <a:t>(дорожных карт) в рамках проекта «500+»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регионам рекомендовано</a:t>
            </a:r>
            <a:r>
              <a:rPr lang="ru-RU" sz="2400" dirty="0" smtClean="0">
                <a:solidFill>
                  <a:schemeClr val="tx1"/>
                </a:solidFill>
              </a:rPr>
              <a:t> включать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региональную дорожную карту </a:t>
            </a:r>
            <a:r>
              <a:rPr lang="ru-RU" sz="2400" dirty="0" smtClean="0">
                <a:solidFill>
                  <a:schemeClr val="tx1"/>
                </a:solidFill>
              </a:rPr>
              <a:t>муниципальные мероприятия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820871" y="2725615"/>
            <a:ext cx="655028" cy="105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 flipV="1">
            <a:off x="222021" y="680241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58160" y="14150"/>
            <a:ext cx="10037885" cy="7156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Содержательная составляющая дорожной карты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9" y="914400"/>
            <a:ext cx="11108386" cy="5723791"/>
          </a:xfrm>
          <a:prstGeom prst="rect">
            <a:avLst/>
          </a:prstGeom>
        </p:spPr>
      </p:pic>
      <p:sp>
        <p:nvSpPr>
          <p:cNvPr id="12" name="Нашивка 11"/>
          <p:cNvSpPr/>
          <p:nvPr/>
        </p:nvSpPr>
        <p:spPr>
          <a:xfrm rot="5400000">
            <a:off x="1811215" y="1458006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3912577" y="2625742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6036944" y="1458006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8131909" y="2573051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10262673" y="1458007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1356</Words>
  <Application>Microsoft Office PowerPoint</Application>
  <PresentationFormat>Широкоэкранный</PresentationFormat>
  <Paragraphs>149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О роли муниципальных координаторов федерального проекта «500+» в 2022 году  </vt:lpstr>
      <vt:lpstr>Реализация федерального проекта «500+» в 2022 году</vt:lpstr>
      <vt:lpstr>Инструктивные материалы</vt:lpstr>
      <vt:lpstr>Организационная составляющая дорожной карты проекта «500+»</vt:lpstr>
      <vt:lpstr>Рисковые профили школы</vt:lpstr>
      <vt:lpstr>Работа с рисковым профилем школы</vt:lpstr>
      <vt:lpstr>Работа куратора в соответствии с дорожной картой проект «500+» в 2022 году</vt:lpstr>
      <vt:lpstr>Муниципальные планы (дорожные карты) на 2022 год</vt:lpstr>
      <vt:lpstr>Содержательная составляющая дорожной карты проекта «500+»</vt:lpstr>
      <vt:lpstr>Общая схема работы в рамках проекта</vt:lpstr>
      <vt:lpstr>ИНФОРМАЦИОННАЯ СИСТЕМА МЭДК «500+» </vt:lpstr>
      <vt:lpstr>Опросы в дорожной карте проекта «500+»</vt:lpstr>
      <vt:lpstr>Информационные ресурсы проекта</vt:lpstr>
      <vt:lpstr>Плановые совещания с муниципальными координаторами</vt:lpstr>
      <vt:lpstr>Экспертиза 126 управленческих кейсов школ-участниц проекта в 2021 году</vt:lpstr>
      <vt:lpstr>Презентация PowerPoint</vt:lpstr>
      <vt:lpstr>Презентация PowerPoint</vt:lpstr>
      <vt:lpstr>Сбор плана мероприятий ОО по устранению рисков в 2022 году (109 ОО)</vt:lpstr>
      <vt:lpstr>Ближайшие задачи для муниципальных координаторов проекта «500+»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РПШ Краснодарского края</dc:title>
  <dc:creator>Елена Купина</dc:creator>
  <cp:lastModifiedBy>USER</cp:lastModifiedBy>
  <cp:revision>352</cp:revision>
  <cp:lastPrinted>2022-02-11T12:19:15Z</cp:lastPrinted>
  <dcterms:created xsi:type="dcterms:W3CDTF">2021-04-05T14:09:53Z</dcterms:created>
  <dcterms:modified xsi:type="dcterms:W3CDTF">2022-02-14T17:47:05Z</dcterms:modified>
</cp:coreProperties>
</file>