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1" r:id="rId3"/>
    <p:sldId id="260" r:id="rId4"/>
    <p:sldId id="269" r:id="rId5"/>
    <p:sldId id="286" r:id="rId6"/>
    <p:sldId id="284" r:id="rId7"/>
    <p:sldId id="287" r:id="rId8"/>
    <p:sldId id="295" r:id="rId9"/>
    <p:sldId id="296" r:id="rId10"/>
    <p:sldId id="288" r:id="rId11"/>
    <p:sldId id="289" r:id="rId12"/>
    <p:sldId id="283" r:id="rId13"/>
    <p:sldId id="273" r:id="rId14"/>
    <p:sldId id="274" r:id="rId15"/>
    <p:sldId id="297" r:id="rId16"/>
    <p:sldId id="293" r:id="rId17"/>
    <p:sldId id="290" r:id="rId18"/>
    <p:sldId id="294" r:id="rId19"/>
    <p:sldId id="292" r:id="rId20"/>
    <p:sldId id="258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673" autoAdjust="0"/>
  </p:normalViewPr>
  <p:slideViewPr>
    <p:cSldViewPr>
      <p:cViewPr varScale="1">
        <p:scale>
          <a:sx n="64" d="100"/>
          <a:sy n="64" d="100"/>
        </p:scale>
        <p:origin x="156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25.08.2022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25.08.2022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836712"/>
            <a:ext cx="8072494" cy="2160240"/>
          </a:xfrm>
        </p:spPr>
        <p:txBody>
          <a:bodyPr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Муниципальное бюджетное общеобразовательное учреждение «Средняя общеобразовательная школа № 6»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имени Проничевой Серафимы Ивановны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слова Сократа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«ЗДОРОВЬЕ НЕ ВСЕ, НО И ВСЕ БЕЗ ЗДОРОВЬЯ – НИЧТО!»</a:t>
            </a:r>
            <a:r>
              <a:rPr lang="ru-RU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916832"/>
            <a:ext cx="7811208" cy="4586957"/>
          </a:xfrm>
        </p:spPr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Информация на </a:t>
            </a:r>
          </a:p>
          <a:p>
            <a:r>
              <a:rPr lang="ru-RU" dirty="0" smtClean="0"/>
              <a:t>родительское </a:t>
            </a:r>
          </a:p>
          <a:p>
            <a:r>
              <a:rPr lang="ru-RU" dirty="0" smtClean="0"/>
              <a:t>собрание 1-11 классов, </a:t>
            </a:r>
          </a:p>
          <a:p>
            <a:r>
              <a:rPr lang="ru-RU" dirty="0" smtClean="0"/>
              <a:t>подготовил </a:t>
            </a:r>
          </a:p>
          <a:p>
            <a:r>
              <a:rPr lang="ru-RU" dirty="0" smtClean="0"/>
              <a:t>социальный педагог</a:t>
            </a:r>
          </a:p>
          <a:p>
            <a:r>
              <a:rPr lang="ru-RU" dirty="0" smtClean="0"/>
              <a:t>С.П. Галицкая</a:t>
            </a:r>
          </a:p>
          <a:p>
            <a:endParaRPr lang="ru-RU" dirty="0" smtClean="0"/>
          </a:p>
          <a:p>
            <a:r>
              <a:rPr lang="ru-RU" dirty="0" smtClean="0"/>
              <a:t>25 августа 2022 года</a:t>
            </a:r>
          </a:p>
        </p:txBody>
      </p:sp>
      <p:pic>
        <p:nvPicPr>
          <p:cNvPr id="1026" name="Picture 2" descr="C:\Users\HP\Desktop\IMG_7834.JPG"/>
          <p:cNvPicPr>
            <a:picLocks noChangeAspect="1" noChangeArrowheads="1"/>
          </p:cNvPicPr>
          <p:nvPr/>
        </p:nvPicPr>
        <p:blipFill>
          <a:blip r:embed="rId2"/>
          <a:srcRect l="11364" r="6818"/>
          <a:stretch>
            <a:fillRect/>
          </a:stretch>
        </p:blipFill>
        <p:spPr bwMode="auto">
          <a:xfrm>
            <a:off x="4139952" y="2337689"/>
            <a:ext cx="4718328" cy="4166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39052"/>
            <a:ext cx="82296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МЕНЮ ОБЕДОВ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8774415"/>
              </p:ext>
            </p:extLst>
          </p:nvPr>
        </p:nvGraphicFramePr>
        <p:xfrm>
          <a:off x="467544" y="1172452"/>
          <a:ext cx="3543300" cy="1539240"/>
        </p:xfrm>
        <a:graphic>
          <a:graphicData uri="http://schemas.openxmlformats.org/drawingml/2006/table">
            <a:tbl>
              <a:tblPr/>
              <a:tblGrid>
                <a:gridCol w="515736"/>
                <a:gridCol w="2645537"/>
                <a:gridCol w="382027"/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День 1 (понедельник)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Щи из свежей капусты с картофелем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Гуляш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Каша вязкая (перловая)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Чай с молоком     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Хлеб пшеничный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Хлеб ржаной йодированный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Фрукты свежие  (яблоки)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1625839"/>
              </p:ext>
            </p:extLst>
          </p:nvPr>
        </p:nvGraphicFramePr>
        <p:xfrm>
          <a:off x="467544" y="2745949"/>
          <a:ext cx="3571850" cy="1731645"/>
        </p:xfrm>
        <a:graphic>
          <a:graphicData uri="http://schemas.openxmlformats.org/drawingml/2006/table">
            <a:tbl>
              <a:tblPr/>
              <a:tblGrid>
                <a:gridCol w="525366"/>
                <a:gridCol w="2662069"/>
                <a:gridCol w="384415"/>
              </a:tblGrid>
              <a:tr h="18938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День 2 (вторник)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893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Овощи свежие  (огурцы)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385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Суп крестьянский с крупой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385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Рыба припущенная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385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Картофельное пюре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385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Компот из сухофруктов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38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Хлеб пшеничный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38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Хлеб ржаной йодированный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38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Молоко 2,5 %-ной жирности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0597777"/>
              </p:ext>
            </p:extLst>
          </p:nvPr>
        </p:nvGraphicFramePr>
        <p:xfrm>
          <a:off x="481819" y="4511851"/>
          <a:ext cx="3543300" cy="1914525"/>
        </p:xfrm>
        <a:graphic>
          <a:graphicData uri="http://schemas.openxmlformats.org/drawingml/2006/table">
            <a:tbl>
              <a:tblPr/>
              <a:tblGrid>
                <a:gridCol w="515736"/>
                <a:gridCol w="2645537"/>
                <a:gridCol w="382027"/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Комплекс 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Суп картофельный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Запеканка из творога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Соус сметанный сладкий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бутерброд с сыром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Компот из фруктов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Хлеб пшеничный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Хлеб ржаной йодированный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Кисломолочный продукт (ряженка 2,7 %-ной жирности)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6463490"/>
              </p:ext>
            </p:extLst>
          </p:nvPr>
        </p:nvGraphicFramePr>
        <p:xfrm>
          <a:off x="5152464" y="1173732"/>
          <a:ext cx="3543300" cy="1731645"/>
        </p:xfrm>
        <a:graphic>
          <a:graphicData uri="http://schemas.openxmlformats.org/drawingml/2006/table">
            <a:tbl>
              <a:tblPr/>
              <a:tblGrid>
                <a:gridCol w="515736"/>
                <a:gridCol w="2645537"/>
                <a:gridCol w="382027"/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День 4 (четверг)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Рассольник по-ленинградски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Птица запеченная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Рагу из овощей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кисель из сока плодового или ягодного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Хлеб пшеничный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Хлеб ржаной йодированный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Фрукты свежие (груши)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Молоко 2,5 %-ной жирности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443312"/>
              </p:ext>
            </p:extLst>
          </p:nvPr>
        </p:nvGraphicFramePr>
        <p:xfrm>
          <a:off x="5152464" y="2912919"/>
          <a:ext cx="3543300" cy="1539240"/>
        </p:xfrm>
        <a:graphic>
          <a:graphicData uri="http://schemas.openxmlformats.org/drawingml/2006/table">
            <a:tbl>
              <a:tblPr/>
              <a:tblGrid>
                <a:gridCol w="515736"/>
                <a:gridCol w="2645537"/>
                <a:gridCol w="382027"/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День 5 (пятница)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Борщ с картофелем и фасолью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Рыба тушенная в томате с овощами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Чай с сахаром 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Хлеб пшеничный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Хлеб ржаной йодированный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Пирог фруктовый "Кубанский"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Сок натуральный (виноградный)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841636"/>
              </p:ext>
            </p:extLst>
          </p:nvPr>
        </p:nvGraphicFramePr>
        <p:xfrm>
          <a:off x="5152464" y="4477594"/>
          <a:ext cx="3543300" cy="1914525"/>
        </p:xfrm>
        <a:graphic>
          <a:graphicData uri="http://schemas.openxmlformats.org/drawingml/2006/table">
            <a:tbl>
              <a:tblPr/>
              <a:tblGrid>
                <a:gridCol w="515736"/>
                <a:gridCol w="2645537"/>
                <a:gridCol w="382027"/>
              </a:tblGrid>
              <a:tr h="1905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День 6 (понедельник)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Л135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Суп из овощей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Омлет с сыром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Зеленый горошек консервированный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Сок натуральный (яблочный)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Хлеб пшеничный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Хлеб ржаной йодированный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Фрукты свежие (бананы)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Кисломолочный продукт (йогурт 2,7 %-ной жирности)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334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4465503"/>
              </p:ext>
            </p:extLst>
          </p:nvPr>
        </p:nvGraphicFramePr>
        <p:xfrm>
          <a:off x="457200" y="1844824"/>
          <a:ext cx="3543300" cy="1722120"/>
        </p:xfrm>
        <a:graphic>
          <a:graphicData uri="http://schemas.openxmlformats.org/drawingml/2006/table">
            <a:tbl>
              <a:tblPr/>
              <a:tblGrid>
                <a:gridCol w="515736"/>
                <a:gridCol w="2645537"/>
                <a:gridCol w="382027"/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День 7 (вторник)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Борщ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256/330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Мясо тушеное в соусе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Каша рассыпчатая (рисовая)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Напиток из сухофруктов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Хлеб пшеничный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Хлеб ржаной йодированный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Молоко 2,5 %-ной жирности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0402862"/>
              </p:ext>
            </p:extLst>
          </p:nvPr>
        </p:nvGraphicFramePr>
        <p:xfrm>
          <a:off x="482857" y="3611199"/>
          <a:ext cx="3543300" cy="1914525"/>
        </p:xfrm>
        <a:graphic>
          <a:graphicData uri="http://schemas.openxmlformats.org/drawingml/2006/table">
            <a:tbl>
              <a:tblPr/>
              <a:tblGrid>
                <a:gridCol w="520700"/>
                <a:gridCol w="2641600"/>
                <a:gridCol w="381000"/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День 8 (среда)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Овощи свежие (помидор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 147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Суп картофельный с макронными изделиями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Котлеты или биточки рыбные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Картофель отварной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Компот из фруктов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Хлеб пшеничный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Хлеб ржаной йодированный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Фрукты свежие  (яблоки)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1556699"/>
              </p:ext>
            </p:extLst>
          </p:nvPr>
        </p:nvGraphicFramePr>
        <p:xfrm>
          <a:off x="5139177" y="1903354"/>
          <a:ext cx="3543300" cy="1722120"/>
        </p:xfrm>
        <a:graphic>
          <a:graphicData uri="http://schemas.openxmlformats.org/drawingml/2006/table">
            <a:tbl>
              <a:tblPr/>
              <a:tblGrid>
                <a:gridCol w="515736"/>
                <a:gridCol w="2645537"/>
                <a:gridCol w="382027"/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День 9 (четверг)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 145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Суп летний овощной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Шницель натуральный рубленный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Каша вязкая (пшеничная)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Сок натуральный (яблочно-персиковый)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Хлеб пшеничный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Хлеб ржаной йодированный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Кисломолочный продукт (кефир 2,7 %-ной жирности)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8751102"/>
              </p:ext>
            </p:extLst>
          </p:nvPr>
        </p:nvGraphicFramePr>
        <p:xfrm>
          <a:off x="5113520" y="3657592"/>
          <a:ext cx="3543300" cy="2472690"/>
        </p:xfrm>
        <a:graphic>
          <a:graphicData uri="http://schemas.openxmlformats.org/drawingml/2006/table">
            <a:tbl>
              <a:tblPr/>
              <a:tblGrid>
                <a:gridCol w="520700"/>
                <a:gridCol w="2641600"/>
                <a:gridCol w="381000"/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День 10 (пятница)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Борщ с капустой и картофелем (со сметаной)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Тефтели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Соус томатный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Макаронные изделия отварные с овощами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Чай с сахаром      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Хлеб пшеничный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Хлеб ржаной йодированный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Кондитерское изделие (вафли молочные)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Молоко 2,5 %-ной жирности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90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/>
              <a:t>10-дневное меню для обучающихся в возрасте 12 лет и старше </a:t>
            </a:r>
            <a:br>
              <a:rPr lang="ru-RU" sz="3600" b="1" dirty="0" smtClean="0"/>
            </a:br>
            <a:r>
              <a:rPr lang="ru-RU" sz="3600" b="1" dirty="0" smtClean="0"/>
              <a:t>(5 – 11 классы)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400279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Разработано специалистами института пищевых технологий город Краснодар, в соответствиями требований СанПиН, имеет экспертное заключение.</a:t>
            </a:r>
          </a:p>
          <a:p>
            <a:r>
              <a:rPr lang="ru-RU" dirty="0" smtClean="0"/>
              <a:t>Утверждается директором ОО.</a:t>
            </a:r>
          </a:p>
          <a:p>
            <a:r>
              <a:rPr lang="ru-RU" dirty="0" smtClean="0"/>
              <a:t>Представлено меню (лето-осень) на каждый день с весом порции, стоимости каждого блюда и общей стоимостью дня.</a:t>
            </a:r>
          </a:p>
          <a:p>
            <a:r>
              <a:rPr lang="ru-RU" dirty="0" smtClean="0"/>
              <a:t>Общая стоимость питания за один день составляет 77 рублей 72 копейки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0581829"/>
              </p:ext>
            </p:extLst>
          </p:nvPr>
        </p:nvGraphicFramePr>
        <p:xfrm>
          <a:off x="456096" y="1118101"/>
          <a:ext cx="3755863" cy="2586355"/>
        </p:xfrm>
        <a:graphic>
          <a:graphicData uri="http://schemas.openxmlformats.org/drawingml/2006/table">
            <a:tbl>
              <a:tblPr/>
              <a:tblGrid>
                <a:gridCol w="550860"/>
                <a:gridCol w="2420445"/>
                <a:gridCol w="784558"/>
              </a:tblGrid>
              <a:tr h="20510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День 1 (понедельник)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Пельмени "Классика"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пельмени полуфабрикаты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для варки: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масло растительное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для выдачи к каждой порции: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сметана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масло сливочное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Хлеб пшеничный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Хлеб ржаной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Какао с молоком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3810325"/>
              </p:ext>
            </p:extLst>
          </p:nvPr>
        </p:nvGraphicFramePr>
        <p:xfrm>
          <a:off x="456095" y="3729355"/>
          <a:ext cx="3755863" cy="2724150"/>
        </p:xfrm>
        <a:graphic>
          <a:graphicData uri="http://schemas.openxmlformats.org/drawingml/2006/table">
            <a:tbl>
              <a:tblPr/>
              <a:tblGrid>
                <a:gridCol w="550860"/>
                <a:gridCol w="2420445"/>
                <a:gridCol w="784558"/>
              </a:tblGrid>
              <a:tr h="23812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День 2 (вторник)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Овощи по сезону (капуста квашенная)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Жаркое по-домашнему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говядина охлажденная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картофель очищенный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лук репчатый резанный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масло растительное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томат-пюре(паста)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соль йодированная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Хлеб пшеничный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Чай с молоком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7094431"/>
              </p:ext>
            </p:extLst>
          </p:nvPr>
        </p:nvGraphicFramePr>
        <p:xfrm>
          <a:off x="4788024" y="1143000"/>
          <a:ext cx="3898776" cy="3095625"/>
        </p:xfrm>
        <a:graphic>
          <a:graphicData uri="http://schemas.openxmlformats.org/drawingml/2006/table">
            <a:tbl>
              <a:tblPr/>
              <a:tblGrid>
                <a:gridCol w="572456"/>
                <a:gridCol w="2511003"/>
                <a:gridCol w="815317"/>
              </a:tblGrid>
              <a:tr h="23812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День 3 (среда)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Птица тушенная в соусе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филе птицы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147,5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соль йодированная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масло растительное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Соус сметанный с томатом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Каша перловая с овощами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крупа перловая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морковь резанная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лук репчатый резанный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масло сливочное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соль йодированная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Чай с сухофруктами          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3755216"/>
              </p:ext>
            </p:extLst>
          </p:nvPr>
        </p:nvGraphicFramePr>
        <p:xfrm>
          <a:off x="179512" y="548680"/>
          <a:ext cx="4032449" cy="3933825"/>
        </p:xfrm>
        <a:graphic>
          <a:graphicData uri="http://schemas.openxmlformats.org/drawingml/2006/table">
            <a:tbl>
              <a:tblPr/>
              <a:tblGrid>
                <a:gridCol w="591426"/>
                <a:gridCol w="2598689"/>
                <a:gridCol w="842334"/>
              </a:tblGrid>
              <a:tr h="23812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День 4 (четверг)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Овощи по сезону (морковь)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 386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Рыба, запеченная с молочным соусом (60/50)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филе трески с кожей с/м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82,2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соль йодированная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сыр Российский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масло растительное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 597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Соус молочный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Картофельное пюре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картофель резанный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молоко питьевое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масло сливочное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соль йодированная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Хлеб ржаной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Кондитерское изделие (печенье)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Чай с сухофруктами          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4309568"/>
              </p:ext>
            </p:extLst>
          </p:nvPr>
        </p:nvGraphicFramePr>
        <p:xfrm>
          <a:off x="193397" y="4502852"/>
          <a:ext cx="4018563" cy="1993265"/>
        </p:xfrm>
        <a:graphic>
          <a:graphicData uri="http://schemas.openxmlformats.org/drawingml/2006/table">
            <a:tbl>
              <a:tblPr/>
              <a:tblGrid>
                <a:gridCol w="590045"/>
                <a:gridCol w="2588151"/>
                <a:gridCol w="840367"/>
              </a:tblGrid>
              <a:tr h="23812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День 5 (пятница)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Омлет натуральный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яйцо куриное (2шт)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161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молоко питьевое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соль йодированная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масло растительное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Хлеб пшеничный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Кофейный напиток на молоке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2443193"/>
              </p:ext>
            </p:extLst>
          </p:nvPr>
        </p:nvGraphicFramePr>
        <p:xfrm>
          <a:off x="4788024" y="260654"/>
          <a:ext cx="3898775" cy="4063700"/>
        </p:xfrm>
        <a:graphic>
          <a:graphicData uri="http://schemas.openxmlformats.org/drawingml/2006/table">
            <a:tbl>
              <a:tblPr/>
              <a:tblGrid>
                <a:gridCol w="571820"/>
                <a:gridCol w="2512544"/>
                <a:gridCol w="814411"/>
              </a:tblGrid>
              <a:tr h="21109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День 6 (понедельник)</a:t>
                      </a:r>
                    </a:p>
                  </a:txBody>
                  <a:tcPr marL="8985" marR="8985" marT="8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985" marR="8985" marT="8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11094"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269</a:t>
                      </a:r>
                    </a:p>
                  </a:txBody>
                  <a:tcPr marL="8985" marR="8985" marT="8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Котлеты, биточки (особые)</a:t>
                      </a:r>
                    </a:p>
                  </a:txBody>
                  <a:tcPr marL="8985" marR="8985" marT="8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8985" marR="8985" marT="8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4008"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985" marR="8985" marT="8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говядина охлажденная</a:t>
                      </a:r>
                    </a:p>
                  </a:txBody>
                  <a:tcPr marL="8985" marR="8985" marT="8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84,3</a:t>
                      </a:r>
                    </a:p>
                  </a:txBody>
                  <a:tcPr marL="8985" marR="8985" marT="8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1094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985" marR="8985" marT="8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хлеб пшеничный</a:t>
                      </a:r>
                    </a:p>
                  </a:txBody>
                  <a:tcPr marL="8985" marR="8985" marT="8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8985" marR="8985" marT="8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1094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985" marR="8985" marT="8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молоко питьевое</a:t>
                      </a:r>
                    </a:p>
                  </a:txBody>
                  <a:tcPr marL="8985" marR="8985" marT="8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8985" marR="8985" marT="8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1094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985" marR="8985" marT="8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лук репчатый резанный</a:t>
                      </a:r>
                    </a:p>
                  </a:txBody>
                  <a:tcPr marL="8985" marR="8985" marT="8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8985" marR="8985" marT="8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1094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985" marR="8985" marT="8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соль йодированная</a:t>
                      </a:r>
                    </a:p>
                  </a:txBody>
                  <a:tcPr marL="8985" marR="8985" marT="8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0,7</a:t>
                      </a:r>
                    </a:p>
                  </a:txBody>
                  <a:tcPr marL="8985" marR="8985" marT="8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1094"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985" marR="8985" marT="8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сухари панировочные</a:t>
                      </a:r>
                    </a:p>
                  </a:txBody>
                  <a:tcPr marL="8985" marR="8985" marT="8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8985" marR="8985" marT="8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1094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 224</a:t>
                      </a:r>
                    </a:p>
                  </a:txBody>
                  <a:tcPr marL="8985" marR="8985" marT="8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Рагу из овощей</a:t>
                      </a:r>
                    </a:p>
                  </a:txBody>
                  <a:tcPr marL="8985" marR="8985" marT="8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</a:t>
                      </a:r>
                    </a:p>
                  </a:txBody>
                  <a:tcPr marL="8985" marR="8985" marT="8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1094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985" marR="8985" marT="8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картофель резанный</a:t>
                      </a:r>
                    </a:p>
                  </a:txBody>
                  <a:tcPr marL="8985" marR="8985" marT="8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8985" marR="8985" marT="8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1094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985" marR="8985" marT="8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морковь резанная</a:t>
                      </a:r>
                    </a:p>
                  </a:txBody>
                  <a:tcPr marL="8985" marR="8985" marT="8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</a:t>
                      </a:r>
                    </a:p>
                  </a:txBody>
                  <a:tcPr marL="8985" marR="8985" marT="8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1094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985" marR="8985" marT="8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лук репчатый резанный</a:t>
                      </a:r>
                    </a:p>
                  </a:txBody>
                  <a:tcPr marL="8985" marR="8985" marT="8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8985" marR="8985" marT="8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1094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985" marR="8985" marT="8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капуста шинкованная</a:t>
                      </a:r>
                    </a:p>
                  </a:txBody>
                  <a:tcPr marL="8985" marR="8985" marT="8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</a:t>
                      </a:r>
                    </a:p>
                  </a:txBody>
                  <a:tcPr marL="8985" marR="8985" marT="8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109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85" marR="8985" marT="8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масло сливочное</a:t>
                      </a:r>
                    </a:p>
                  </a:txBody>
                  <a:tcPr marL="8985" marR="8985" marT="8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8985" marR="8985" marT="8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1094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985" marR="8985" marT="8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соль йодированная</a:t>
                      </a:r>
                    </a:p>
                  </a:txBody>
                  <a:tcPr marL="8985" marR="8985" marT="8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0,7</a:t>
                      </a:r>
                    </a:p>
                  </a:txBody>
                  <a:tcPr marL="8985" marR="8985" marT="8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109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85" marR="8985" marT="8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для соуса:</a:t>
                      </a:r>
                    </a:p>
                  </a:txBody>
                  <a:tcPr marL="8985" marR="8985" marT="8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985" marR="8985" marT="8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109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85" marR="8985" marT="8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мука пшеничная</a:t>
                      </a:r>
                    </a:p>
                  </a:txBody>
                  <a:tcPr marL="8985" marR="8985" marT="8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1,5</a:t>
                      </a:r>
                    </a:p>
                  </a:txBody>
                  <a:tcPr marL="8985" marR="8985" marT="8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109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85" marR="8985" marT="8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Хлеб ржаной</a:t>
                      </a:r>
                    </a:p>
                  </a:txBody>
                  <a:tcPr marL="8985" marR="8985" marT="8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</a:t>
                      </a:r>
                    </a:p>
                  </a:txBody>
                  <a:tcPr marL="8985" marR="8985" marT="8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1094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392</a:t>
                      </a:r>
                    </a:p>
                  </a:txBody>
                  <a:tcPr marL="8985" marR="8985" marT="8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Чай с сахаром               </a:t>
                      </a:r>
                    </a:p>
                  </a:txBody>
                  <a:tcPr marL="8985" marR="8985" marT="8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</a:t>
                      </a:r>
                    </a:p>
                  </a:txBody>
                  <a:tcPr marL="8985" marR="8985" marT="8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340854"/>
              </p:ext>
            </p:extLst>
          </p:nvPr>
        </p:nvGraphicFramePr>
        <p:xfrm>
          <a:off x="4788024" y="4324355"/>
          <a:ext cx="3898775" cy="2417008"/>
        </p:xfrm>
        <a:graphic>
          <a:graphicData uri="http://schemas.openxmlformats.org/drawingml/2006/table">
            <a:tbl>
              <a:tblPr/>
              <a:tblGrid>
                <a:gridCol w="571820"/>
                <a:gridCol w="2512544"/>
                <a:gridCol w="814411"/>
              </a:tblGrid>
              <a:tr h="21972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День 7 (вторник)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197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Овощи по сезону (свекла)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97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Плов из говядины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97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мясо говядина  мякоть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97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крупа рисовая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97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масло растительное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97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лук репчатый резанный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97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морковь резанная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9728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соль йодированная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9728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Хлеб ржаной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9728"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Чай с сахаром            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5095398"/>
              </p:ext>
            </p:extLst>
          </p:nvPr>
        </p:nvGraphicFramePr>
        <p:xfrm>
          <a:off x="323527" y="304800"/>
          <a:ext cx="4248473" cy="2980192"/>
        </p:xfrm>
        <a:graphic>
          <a:graphicData uri="http://schemas.openxmlformats.org/drawingml/2006/table">
            <a:tbl>
              <a:tblPr/>
              <a:tblGrid>
                <a:gridCol w="623109"/>
                <a:gridCol w="2737905"/>
                <a:gridCol w="887459"/>
              </a:tblGrid>
              <a:tr h="18626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День 8 (среда)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8626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Сосиски отварные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6262"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Соус томатный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626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томат-паста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626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мука пшеничная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626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морковь резанная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626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лук репчатый резанный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626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сахар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626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масло сливочное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6262"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Макаронные изделия отварные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626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макаронные изд.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фассованные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626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соль йодированная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626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масло сливочное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626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Хлеб ржаной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626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Хлеб пшеничный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6262"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Чай с сахаром             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5977080"/>
              </p:ext>
            </p:extLst>
          </p:nvPr>
        </p:nvGraphicFramePr>
        <p:xfrm>
          <a:off x="309090" y="3324685"/>
          <a:ext cx="4262911" cy="3404760"/>
        </p:xfrm>
        <a:graphic>
          <a:graphicData uri="http://schemas.openxmlformats.org/drawingml/2006/table">
            <a:tbl>
              <a:tblPr/>
              <a:tblGrid>
                <a:gridCol w="625227"/>
                <a:gridCol w="2747209"/>
                <a:gridCol w="890475"/>
              </a:tblGrid>
              <a:tr h="19555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День 9 (четверг)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75864"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Пудинг из творога (запечённый) с соусом молочным (160/50)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555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творог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152,2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555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крупа манная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555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сахар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555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яйцо куриное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555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виноград сушенный (изюм)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555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сметана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555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масло сливочное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555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сухари панировочные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555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соль йодированная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5556"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Соус сметанный (сладкий)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5556"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Какао с молоком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555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какао-порошок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555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молоко питьевое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555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сахар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555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Хлеб пшеничный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4448805"/>
              </p:ext>
            </p:extLst>
          </p:nvPr>
        </p:nvGraphicFramePr>
        <p:xfrm>
          <a:off x="5076056" y="1122822"/>
          <a:ext cx="3610744" cy="4324340"/>
        </p:xfrm>
        <a:graphic>
          <a:graphicData uri="http://schemas.openxmlformats.org/drawingml/2006/table">
            <a:tbl>
              <a:tblPr/>
              <a:tblGrid>
                <a:gridCol w="530165"/>
                <a:gridCol w="2325496"/>
                <a:gridCol w="755083"/>
              </a:tblGrid>
              <a:tr h="21621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День 10 (пятница)</a:t>
                      </a:r>
                    </a:p>
                  </a:txBody>
                  <a:tcPr marL="8649" marR="8649" marT="86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49" marR="8649" marT="86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16217"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269</a:t>
                      </a:r>
                    </a:p>
                  </a:txBody>
                  <a:tcPr marL="8649" marR="8649" marT="86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Котлеты, биточки (особые)</a:t>
                      </a:r>
                    </a:p>
                  </a:txBody>
                  <a:tcPr marL="8649" marR="8649" marT="86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8649" marR="8649" marT="86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6217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49" marR="8649" marT="86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филе птицы</a:t>
                      </a:r>
                    </a:p>
                  </a:txBody>
                  <a:tcPr marL="8649" marR="8649" marT="86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84,3</a:t>
                      </a:r>
                    </a:p>
                  </a:txBody>
                  <a:tcPr marL="8649" marR="8649" marT="86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6217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49" marR="8649" marT="86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хлеб пшеничный</a:t>
                      </a:r>
                    </a:p>
                  </a:txBody>
                  <a:tcPr marL="8649" marR="8649" marT="86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8649" marR="8649" marT="86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6217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49" marR="8649" marT="86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молоко питьевое</a:t>
                      </a:r>
                    </a:p>
                  </a:txBody>
                  <a:tcPr marL="8649" marR="8649" marT="86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8649" marR="8649" marT="86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6217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49" marR="8649" marT="86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лук репчатый резанный</a:t>
                      </a:r>
                    </a:p>
                  </a:txBody>
                  <a:tcPr marL="8649" marR="8649" marT="86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8649" marR="8649" marT="86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6217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49" marR="8649" marT="86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соль йодированная</a:t>
                      </a:r>
                    </a:p>
                  </a:txBody>
                  <a:tcPr marL="8649" marR="8649" marT="86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0,7</a:t>
                      </a:r>
                    </a:p>
                  </a:txBody>
                  <a:tcPr marL="8649" marR="8649" marT="86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6217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49" marR="8649" marT="86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сухари панировочные</a:t>
                      </a:r>
                    </a:p>
                  </a:txBody>
                  <a:tcPr marL="8649" marR="8649" marT="86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8649" marR="8649" marT="86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6217"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593</a:t>
                      </a:r>
                    </a:p>
                  </a:txBody>
                  <a:tcPr marL="8649" marR="8649" marT="86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Соус томатный</a:t>
                      </a:r>
                    </a:p>
                  </a:txBody>
                  <a:tcPr marL="8649" marR="8649" marT="86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8649" marR="8649" marT="86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6217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49" marR="8649" marT="86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томат-паста</a:t>
                      </a:r>
                    </a:p>
                  </a:txBody>
                  <a:tcPr marL="8649" marR="8649" marT="86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8649" marR="8649" marT="86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6217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49" marR="8649" marT="86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мука пшеничная</a:t>
                      </a:r>
                    </a:p>
                  </a:txBody>
                  <a:tcPr marL="8649" marR="8649" marT="86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1,25</a:t>
                      </a:r>
                    </a:p>
                  </a:txBody>
                  <a:tcPr marL="8649" marR="8649" marT="86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6217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49" marR="8649" marT="86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морковь резанная</a:t>
                      </a:r>
                    </a:p>
                  </a:txBody>
                  <a:tcPr marL="8649" marR="8649" marT="86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8649" marR="8649" marT="86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6217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49" marR="8649" marT="86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лук репчатый резанный</a:t>
                      </a:r>
                    </a:p>
                  </a:txBody>
                  <a:tcPr marL="8649" marR="8649" marT="86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8649" marR="8649" marT="86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6217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49" marR="8649" marT="86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сахар</a:t>
                      </a:r>
                    </a:p>
                  </a:txBody>
                  <a:tcPr marL="8649" marR="8649" marT="86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0,5</a:t>
                      </a:r>
                    </a:p>
                  </a:txBody>
                  <a:tcPr marL="8649" marR="8649" marT="86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6217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49" marR="8649" marT="86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масло сливочное</a:t>
                      </a:r>
                    </a:p>
                  </a:txBody>
                  <a:tcPr marL="8649" marR="8649" marT="86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1,25</a:t>
                      </a:r>
                    </a:p>
                  </a:txBody>
                  <a:tcPr marL="8649" marR="8649" marT="86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6217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т4 (302)</a:t>
                      </a:r>
                    </a:p>
                  </a:txBody>
                  <a:tcPr marL="8649" marR="8649" marT="86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Гречка отварная</a:t>
                      </a:r>
                    </a:p>
                  </a:txBody>
                  <a:tcPr marL="8649" marR="8649" marT="86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180</a:t>
                      </a:r>
                    </a:p>
                  </a:txBody>
                  <a:tcPr marL="8649" marR="8649" marT="86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6217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49" marR="8649" marT="86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крупа гречневая</a:t>
                      </a:r>
                    </a:p>
                  </a:txBody>
                  <a:tcPr marL="8649" marR="8649" marT="86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</a:t>
                      </a:r>
                    </a:p>
                  </a:txBody>
                  <a:tcPr marL="8649" marR="8649" marT="86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6217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49" marR="8649" marT="86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масло сливочное</a:t>
                      </a:r>
                    </a:p>
                  </a:txBody>
                  <a:tcPr marL="8649" marR="8649" marT="86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8649" marR="8649" marT="86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621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49" marR="8649" marT="86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Хлеб пшеничный</a:t>
                      </a:r>
                    </a:p>
                  </a:txBody>
                  <a:tcPr marL="8649" marR="8649" marT="86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</a:t>
                      </a:r>
                    </a:p>
                  </a:txBody>
                  <a:tcPr marL="8649" marR="8649" marT="86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6217"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392</a:t>
                      </a:r>
                    </a:p>
                  </a:txBody>
                  <a:tcPr marL="8649" marR="8649" marT="86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Чай с сахаром                </a:t>
                      </a:r>
                    </a:p>
                  </a:txBody>
                  <a:tcPr marL="8649" marR="8649" marT="86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</a:t>
                      </a:r>
                    </a:p>
                  </a:txBody>
                  <a:tcPr marL="8649" marR="8649" marT="86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213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2651139"/>
              </p:ext>
            </p:extLst>
          </p:nvPr>
        </p:nvGraphicFramePr>
        <p:xfrm>
          <a:off x="1117283" y="1316020"/>
          <a:ext cx="6909434" cy="2839212"/>
        </p:xfrm>
        <a:graphic>
          <a:graphicData uri="http://schemas.openxmlformats.org/drawingml/2006/table">
            <a:tbl>
              <a:tblPr firstRow="1" firstCol="1" bandRow="1"/>
              <a:tblGrid>
                <a:gridCol w="3454717"/>
                <a:gridCol w="3454717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время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МБОУ «СОШ № 6»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Классы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8.40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А, 1 Б, 1 В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9.30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А, 2 Б, 2 В, 3 А, 3 В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10.25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А, 5 Б, 5 В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11.20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А, 7 Б, 7 В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12.15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 А, 9 Б, 10, 11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354598" y="-633173"/>
            <a:ext cx="4434804" cy="1723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Расписание питания в школьной столовой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смена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620768"/>
              </p:ext>
            </p:extLst>
          </p:nvPr>
        </p:nvGraphicFramePr>
        <p:xfrm>
          <a:off x="1117283" y="4543393"/>
          <a:ext cx="6909434" cy="2208276"/>
        </p:xfrm>
        <a:graphic>
          <a:graphicData uri="http://schemas.openxmlformats.org/drawingml/2006/table">
            <a:tbl>
              <a:tblPr firstRow="1" firstCol="1" bandRow="1"/>
              <a:tblGrid>
                <a:gridCol w="3454717"/>
                <a:gridCol w="3454717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время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МБОУ «СОШ № 6»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Классы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13.05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Б, 4 А, 4 Б, 4 В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13.55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А, 6 Б, 6 В,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14.50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А, 8 Б, 8 В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4114800" y="41882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смена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06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/>
              <a:t>Питание обучающихся с ОВЗ, дети-инвалиды</a:t>
            </a:r>
            <a:br>
              <a:rPr lang="ru-RU" sz="3600" b="1" dirty="0" smtClean="0"/>
            </a:br>
            <a:r>
              <a:rPr lang="ru-RU" sz="3600" b="1" dirty="0" smtClean="0"/>
              <a:t>(1 – 11 классы)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400279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Питание организовано за счет федеральных средств и является бесплатным для обучающихся. </a:t>
            </a:r>
          </a:p>
          <a:p>
            <a:r>
              <a:rPr lang="ru-RU" dirty="0" smtClean="0"/>
              <a:t>Стоимость 1 дня питания для 1-4 классов завтрак (1 смена): 75 рублей 63 копейки, обед (2 смена): 105 рублей 88 копеек.</a:t>
            </a:r>
          </a:p>
          <a:p>
            <a:pPr lvl="0">
              <a:buClr>
                <a:srgbClr val="A04DA3"/>
              </a:buClr>
            </a:pPr>
            <a:r>
              <a:rPr lang="ru-RU" dirty="0">
                <a:solidFill>
                  <a:prstClr val="black"/>
                </a:solidFill>
              </a:rPr>
              <a:t>Стоимость 1 дня питания для </a:t>
            </a:r>
            <a:r>
              <a:rPr lang="ru-RU" dirty="0" smtClean="0">
                <a:solidFill>
                  <a:prstClr val="black"/>
                </a:solidFill>
              </a:rPr>
              <a:t>5-11 </a:t>
            </a:r>
            <a:r>
              <a:rPr lang="ru-RU" dirty="0">
                <a:solidFill>
                  <a:prstClr val="black"/>
                </a:solidFill>
              </a:rPr>
              <a:t>классов завтрак (1 смена): </a:t>
            </a:r>
            <a:r>
              <a:rPr lang="ru-RU" dirty="0" smtClean="0">
                <a:solidFill>
                  <a:prstClr val="black"/>
                </a:solidFill>
              </a:rPr>
              <a:t>77 </a:t>
            </a:r>
            <a:r>
              <a:rPr lang="ru-RU" dirty="0">
                <a:solidFill>
                  <a:prstClr val="black"/>
                </a:solidFill>
              </a:rPr>
              <a:t>рублей </a:t>
            </a:r>
            <a:r>
              <a:rPr lang="ru-RU" dirty="0" smtClean="0">
                <a:solidFill>
                  <a:prstClr val="black"/>
                </a:solidFill>
              </a:rPr>
              <a:t>72 </a:t>
            </a:r>
            <a:r>
              <a:rPr lang="ru-RU" dirty="0">
                <a:solidFill>
                  <a:prstClr val="black"/>
                </a:solidFill>
              </a:rPr>
              <a:t>копейки, обед (2 смена): </a:t>
            </a:r>
            <a:r>
              <a:rPr lang="ru-RU" dirty="0" smtClean="0">
                <a:solidFill>
                  <a:prstClr val="black"/>
                </a:solidFill>
              </a:rPr>
              <a:t>122 рубля 46 </a:t>
            </a:r>
            <a:r>
              <a:rPr lang="ru-RU" dirty="0">
                <a:solidFill>
                  <a:prstClr val="black"/>
                </a:solidFill>
              </a:rPr>
              <a:t>копеек</a:t>
            </a:r>
            <a:r>
              <a:rPr lang="ru-RU" dirty="0" smtClean="0">
                <a:solidFill>
                  <a:prstClr val="black"/>
                </a:solidFill>
              </a:rPr>
              <a:t>.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39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8839906"/>
              </p:ext>
            </p:extLst>
          </p:nvPr>
        </p:nvGraphicFramePr>
        <p:xfrm>
          <a:off x="1335404" y="1964436"/>
          <a:ext cx="6473190" cy="490728"/>
        </p:xfrm>
        <a:graphic>
          <a:graphicData uri="http://schemas.openxmlformats.org/drawingml/2006/table">
            <a:tbl>
              <a:tblPr firstRow="1" firstCol="1" bandRow="1"/>
              <a:tblGrid>
                <a:gridCol w="3236595"/>
                <a:gridCol w="323659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завтрак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обед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09.20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12.15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177113" y="-1294891"/>
            <a:ext cx="4789773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790825" algn="l"/>
                <a:tab pos="32400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790825" algn="l"/>
                <a:tab pos="32400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790825" algn="l"/>
                <a:tab pos="32400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790825" algn="l"/>
                <a:tab pos="32400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790825" algn="l"/>
                <a:tab pos="32400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790825" algn="l"/>
                <a:tab pos="32400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790825" algn="l"/>
                <a:tab pos="32400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790825" algn="l"/>
                <a:tab pos="32400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790825" algn="l"/>
                <a:tab pos="32400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90825" algn="l"/>
                <a:tab pos="3240088" algn="ctr"/>
              </a:tabLst>
            </a:pPr>
            <a:endParaRPr kumimoji="0" lang="ru-RU" alt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90825" algn="l"/>
                <a:tab pos="3240088" algn="ctr"/>
              </a:tabLst>
            </a:pPr>
            <a:endParaRPr lang="ru-RU" altLang="ru-RU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90825" algn="l"/>
                <a:tab pos="3240088" algn="ctr"/>
              </a:tabLst>
            </a:pPr>
            <a:endParaRPr kumimoji="0" lang="ru-RU" alt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90825" algn="l"/>
                <a:tab pos="3240088" algn="ctr"/>
              </a:tabLst>
            </a:pPr>
            <a:endParaRPr lang="ru-RU" altLang="ru-RU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90825" algn="l"/>
                <a:tab pos="3240088" algn="ctr"/>
              </a:tabLst>
            </a:pPr>
            <a:endParaRPr kumimoji="0" lang="ru-RU" alt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90825" algn="l"/>
                <a:tab pos="3240088" algn="ctr"/>
              </a:tabLst>
            </a:pPr>
            <a:endParaRPr lang="ru-RU" altLang="ru-RU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90825" algn="l"/>
                <a:tab pos="3240088" algn="ctr"/>
              </a:tabLst>
            </a:pPr>
            <a:endParaRPr kumimoji="0" lang="ru-RU" alt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90825" algn="l"/>
                <a:tab pos="3240088" algn="ctr"/>
              </a:tabLst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ГРАФИК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90825" algn="l"/>
                <a:tab pos="3240088" algn="ctr"/>
              </a:tabLst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бесплатного питания детей ОВЗ и детей-инвалидов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90825" algn="l"/>
                <a:tab pos="3240088" algn="ctr"/>
              </a:tabLst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смена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90825" algn="l"/>
                <a:tab pos="3240088" algn="ctr"/>
              </a:tabLst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– 3 классы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90825" algn="l"/>
                <a:tab pos="3240088" algn="ctr"/>
              </a:tabLst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ОВЗ – 1, инвалиды – 1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145624"/>
              </p:ext>
            </p:extLst>
          </p:nvPr>
        </p:nvGraphicFramePr>
        <p:xfrm>
          <a:off x="1335404" y="3037844"/>
          <a:ext cx="6473190" cy="490728"/>
        </p:xfrm>
        <a:graphic>
          <a:graphicData uri="http://schemas.openxmlformats.org/drawingml/2006/table">
            <a:tbl>
              <a:tblPr firstRow="1" firstCol="1" bandRow="1"/>
              <a:tblGrid>
                <a:gridCol w="3236595"/>
                <a:gridCol w="323659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завтрак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обед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10.25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12.15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2339751" y="2452917"/>
            <a:ext cx="41721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– 11 классы</a:t>
            </a:r>
            <a:endParaRPr lang="ru-RU" altLang="ru-RU" sz="90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ОВЗ – 11, инвалиды – 5</a:t>
            </a:r>
            <a:endParaRPr lang="ru-RU" altLang="ru-RU" sz="2000" dirty="0">
              <a:latin typeface="Arial" panose="020B0604020202020204" pitchFamily="34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0135098"/>
              </p:ext>
            </p:extLst>
          </p:nvPr>
        </p:nvGraphicFramePr>
        <p:xfrm>
          <a:off x="1335404" y="4402327"/>
          <a:ext cx="6473189" cy="490728"/>
        </p:xfrm>
        <a:graphic>
          <a:graphicData uri="http://schemas.openxmlformats.org/drawingml/2006/table">
            <a:tbl>
              <a:tblPr firstRow="1" firstCol="1" bandRow="1"/>
              <a:tblGrid>
                <a:gridCol w="3164588"/>
                <a:gridCol w="3308601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обед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завтрак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13.05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14.50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2177113" y="3540091"/>
            <a:ext cx="4572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смена</a:t>
            </a:r>
            <a:endParaRPr lang="ru-RU" altLang="ru-RU" sz="800" dirty="0">
              <a:solidFill>
                <a:prstClr val="black"/>
              </a:solidFill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– 4 классы</a:t>
            </a:r>
            <a:endParaRPr lang="ru-RU" altLang="ru-RU" sz="800" dirty="0">
              <a:solidFill>
                <a:prstClr val="black"/>
              </a:solidFill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ОВЗ – 3, инвалиды – 2</a:t>
            </a:r>
            <a:endParaRPr lang="ru-RU" altLang="ru-RU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585797"/>
              </p:ext>
            </p:extLst>
          </p:nvPr>
        </p:nvGraphicFramePr>
        <p:xfrm>
          <a:off x="1335404" y="5521446"/>
          <a:ext cx="6473190" cy="490728"/>
        </p:xfrm>
        <a:graphic>
          <a:graphicData uri="http://schemas.openxmlformats.org/drawingml/2006/table">
            <a:tbl>
              <a:tblPr firstRow="1" firstCol="1" bandRow="1"/>
              <a:tblGrid>
                <a:gridCol w="3236595"/>
                <a:gridCol w="323659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обед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завтрак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13.05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14.50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2139837" y="496330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6, 8 классы</a:t>
            </a:r>
            <a:endParaRPr lang="ru-RU" altLang="ru-RU" sz="80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ОВЗ – 4, инвалиды – 4</a:t>
            </a:r>
            <a:endParaRPr lang="ru-RU" altLang="ru-RU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86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/>
              <a:t>Питание обучающихся из многодетных  семей</a:t>
            </a:r>
            <a:br>
              <a:rPr lang="ru-RU" sz="3600" b="1" dirty="0" smtClean="0"/>
            </a:br>
            <a:r>
              <a:rPr lang="ru-RU" sz="3600" b="1" dirty="0" smtClean="0"/>
              <a:t>(5 – 11 классы)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4002792"/>
          </a:xfrm>
        </p:spPr>
        <p:txBody>
          <a:bodyPr>
            <a:normAutofit/>
          </a:bodyPr>
          <a:lstStyle/>
          <a:p>
            <a:r>
              <a:rPr lang="ru-RU" dirty="0" smtClean="0"/>
              <a:t>Питание организовано за счет федерального, краевого и муниципальных средств бюджета. Стоимость дня удешевляется на 18 рублей 50 копеек.</a:t>
            </a:r>
          </a:p>
          <a:p>
            <a:pPr lvl="0">
              <a:buClr>
                <a:srgbClr val="A04DA3"/>
              </a:buClr>
            </a:pPr>
            <a:r>
              <a:rPr lang="ru-RU" dirty="0" smtClean="0">
                <a:solidFill>
                  <a:prstClr val="black"/>
                </a:solidFill>
              </a:rPr>
              <a:t>Разница стоимости компенсируется за истекший месяц питания на лицевой счет ребенка.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71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642918"/>
            <a:ext cx="8715436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Федеральный закон </a:t>
            </a:r>
            <a:br>
              <a:rPr lang="ru-RU" sz="3600" dirty="0" smtClean="0"/>
            </a:br>
            <a:r>
              <a:rPr lang="ru-RU" sz="3600" dirty="0" smtClean="0"/>
              <a:t>от 29.12.2012 года № 273-ФЗ </a:t>
            </a:r>
            <a:br>
              <a:rPr lang="ru-RU" sz="3600" dirty="0" smtClean="0"/>
            </a:br>
            <a:r>
              <a:rPr lang="ru-RU" sz="3600" dirty="0" smtClean="0"/>
              <a:t>«Об образовании в Российской Федерации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28854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3600" dirty="0" smtClean="0"/>
              <a:t>СТАТЬЯ 28 «Компетенция, права, обязанности и ответственность образовательной организации»</a:t>
            </a:r>
          </a:p>
          <a:p>
            <a:pPr>
              <a:buNone/>
            </a:pPr>
            <a:r>
              <a:rPr lang="ru-RU" sz="3600" dirty="0" smtClean="0"/>
              <a:t>Раздел 3: К компетенции образовательной организации в установленной сфере деятельности относятся:</a:t>
            </a:r>
          </a:p>
          <a:p>
            <a:pPr>
              <a:buNone/>
            </a:pPr>
            <a:r>
              <a:rPr lang="ru-RU" sz="3600" dirty="0" smtClean="0"/>
              <a:t>15) создание необходимых условий для охраны и укрепления здоровья, организации питания обучающихся…</a:t>
            </a:r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Федеральный закон об образовании наделяет образовательную организацию полномочиями по организации питания обучающихся, а именно организации места по приготовлению (пищеблок), места для приема пищи (столовая), подбор специалистов (поваров), имеющих соответствующее образование, обеспечение и оснащение необходимым оборудованием и т.д., а также реализовывать меню, разработанное в соответствии с требованиями </a:t>
            </a:r>
            <a:r>
              <a:rPr lang="ru-RU" sz="3600" dirty="0" err="1" smtClean="0"/>
              <a:t>СанПиН</a:t>
            </a:r>
            <a:r>
              <a:rPr lang="ru-RU" sz="3600" dirty="0" smtClean="0"/>
              <a:t>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71480"/>
            <a:ext cx="8183880" cy="1643074"/>
          </a:xfrm>
        </p:spPr>
        <p:txBody>
          <a:bodyPr>
            <a:noAutofit/>
          </a:bodyPr>
          <a:lstStyle/>
          <a:p>
            <a:pPr algn="ctr"/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194" name="Picture 2" descr="C:\Users\HP\Desktop\img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00042"/>
            <a:ext cx="8429684" cy="60722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/>
              <a:t>Санитарно-эпидемиологические требования, вступили в силу с 01.01.2021 года, которые образовательная организация должна выполнят в полном объеме, а именно:</a:t>
            </a:r>
            <a:endParaRPr lang="ru-RU" sz="2000" dirty="0"/>
          </a:p>
        </p:txBody>
      </p:sp>
      <p:pic>
        <p:nvPicPr>
          <p:cNvPr id="2051" name="Picture 3" descr="C:\Users\HP\Desktop\IMG_78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428736"/>
            <a:ext cx="8229600" cy="5214974"/>
          </a:xfrm>
          <a:prstGeom prst="rect">
            <a:avLst/>
          </a:prstGeom>
          <a:noFill/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857256"/>
          </a:xfrm>
        </p:spPr>
        <p:txBody>
          <a:bodyPr>
            <a:noAutofit/>
          </a:bodyPr>
          <a:lstStyle/>
          <a:p>
            <a:pPr lvl="0" algn="just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1. Среднесуточную потребность в пищевых веществах на 1 ребенка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249424"/>
            <a:ext cx="8363272" cy="4325112"/>
          </a:xfrm>
        </p:spPr>
        <p:txBody>
          <a:bodyPr/>
          <a:lstStyle/>
          <a:p>
            <a:pPr marL="109728" indent="0" algn="just">
              <a:buNone/>
            </a:pPr>
            <a:r>
              <a:rPr lang="ru-RU" sz="2000" dirty="0">
                <a:solidFill>
                  <a:srgbClr val="424456"/>
                </a:solidFill>
                <a:latin typeface="Trebuchet MS"/>
                <a:ea typeface="+mj-ea"/>
                <a:cs typeface="+mj-cs"/>
              </a:rPr>
              <a:t>2. Среднесуточный набор пищевых продуктов на 1 </a:t>
            </a:r>
            <a:r>
              <a:rPr lang="ru-RU" sz="2000" dirty="0" smtClean="0">
                <a:solidFill>
                  <a:srgbClr val="424456"/>
                </a:solidFill>
                <a:latin typeface="Trebuchet MS"/>
                <a:ea typeface="+mj-ea"/>
                <a:cs typeface="+mj-cs"/>
              </a:rPr>
              <a:t>ребенка</a:t>
            </a:r>
          </a:p>
          <a:p>
            <a:pPr marL="109728" indent="0" algn="just">
              <a:buNone/>
            </a:pPr>
            <a:endParaRPr lang="ru-RU" sz="2000" dirty="0">
              <a:solidFill>
                <a:srgbClr val="424456"/>
              </a:solidFill>
              <a:latin typeface="Trebuchet MS"/>
              <a:ea typeface="+mj-ea"/>
              <a:cs typeface="+mj-cs"/>
            </a:endParaRPr>
          </a:p>
          <a:p>
            <a:pPr marL="109728" indent="0" algn="just">
              <a:buNone/>
            </a:pPr>
            <a:endParaRPr lang="ru-RU" sz="2000" dirty="0" smtClean="0">
              <a:solidFill>
                <a:srgbClr val="424456"/>
              </a:solidFill>
              <a:latin typeface="Trebuchet MS"/>
              <a:ea typeface="+mj-ea"/>
              <a:cs typeface="+mj-cs"/>
            </a:endParaRPr>
          </a:p>
          <a:p>
            <a:pPr marL="109728" indent="0" algn="just">
              <a:buNone/>
            </a:pPr>
            <a:r>
              <a:rPr lang="ru-RU" sz="2000" dirty="0" smtClean="0">
                <a:solidFill>
                  <a:srgbClr val="424456"/>
                </a:solidFill>
                <a:latin typeface="Trebuchet MS"/>
                <a:ea typeface="+mj-ea"/>
                <a:cs typeface="+mj-cs"/>
              </a:rPr>
              <a:t>3. Исключить из рациона питания обучающихся запрещенные продукты </a:t>
            </a:r>
          </a:p>
          <a:p>
            <a:pPr marL="109728" indent="0" algn="just">
              <a:buNone/>
            </a:pPr>
            <a:endParaRPr lang="ru-RU" sz="2000" dirty="0" smtClean="0">
              <a:solidFill>
                <a:srgbClr val="424456"/>
              </a:solidFill>
              <a:latin typeface="Trebuchet MS"/>
              <a:ea typeface="+mj-ea"/>
              <a:cs typeface="+mj-cs"/>
            </a:endParaRPr>
          </a:p>
          <a:p>
            <a:pPr marL="109728" indent="0" algn="just">
              <a:buNone/>
            </a:pPr>
            <a:endParaRPr lang="ru-RU" sz="2000" dirty="0">
              <a:solidFill>
                <a:srgbClr val="424456"/>
              </a:solidFill>
              <a:latin typeface="Trebuchet MS"/>
              <a:ea typeface="+mj-ea"/>
              <a:cs typeface="+mj-cs"/>
            </a:endParaRPr>
          </a:p>
          <a:p>
            <a:pPr marL="109728" indent="0" algn="just">
              <a:buNone/>
            </a:pPr>
            <a:r>
              <a:rPr lang="ru-RU" sz="2000" dirty="0" smtClean="0">
                <a:solidFill>
                  <a:srgbClr val="424456"/>
                </a:solidFill>
                <a:latin typeface="Trebuchet MS"/>
                <a:ea typeface="+mj-ea"/>
                <a:cs typeface="+mj-cs"/>
              </a:rPr>
              <a:t>4. </a:t>
            </a:r>
            <a:r>
              <a:rPr lang="ru-RU" sz="2000" dirty="0">
                <a:solidFill>
                  <a:srgbClr val="424456"/>
                </a:solidFill>
                <a:latin typeface="Trebuchet MS"/>
                <a:ea typeface="+mj-ea"/>
                <a:cs typeface="+mj-cs"/>
              </a:rPr>
              <a:t>Организовать питание обучающихся так, чтобы каждый ребенок получил полный набор и спектр витаминов</a:t>
            </a:r>
            <a:r>
              <a:rPr lang="ru-RU" sz="3600" dirty="0">
                <a:solidFill>
                  <a:srgbClr val="424456"/>
                </a:solidFill>
                <a:latin typeface="Trebuchet MS"/>
                <a:ea typeface="+mj-ea"/>
                <a:cs typeface="+mj-cs"/>
              </a:rPr>
              <a:t/>
            </a:r>
            <a:br>
              <a:rPr lang="ru-RU" sz="3600" dirty="0">
                <a:solidFill>
                  <a:srgbClr val="424456"/>
                </a:solidFill>
                <a:latin typeface="Trebuchet MS"/>
                <a:ea typeface="+mj-ea"/>
                <a:cs typeface="+mj-cs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991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HP\Desktop\1703450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571480"/>
            <a:ext cx="8501090" cy="60007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0536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714380"/>
          </a:xfrm>
        </p:spPr>
        <p:txBody>
          <a:bodyPr>
            <a:normAutofit/>
          </a:bodyPr>
          <a:lstStyle/>
          <a:p>
            <a:pPr algn="ctr"/>
            <a:r>
              <a:rPr lang="ru-RU" sz="2000" dirty="0"/>
              <a:t>5</a:t>
            </a:r>
            <a:r>
              <a:rPr lang="ru-RU" sz="2000" dirty="0" smtClean="0"/>
              <a:t>. Обеспечить безопасность поставляемой продукции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377098"/>
          </a:xfrm>
        </p:spPr>
        <p:txBody>
          <a:bodyPr>
            <a:noAutofit/>
          </a:bodyPr>
          <a:lstStyle/>
          <a:p>
            <a:r>
              <a:rPr lang="ru-RU" sz="3200" dirty="0" smtClean="0"/>
              <a:t>Все продукты питания, согласно меню, доставляются в образовательную организацию, в соответствии в заключенными контрактами, по срокам и с сопровождающими документами (сертификат, ветеринарное заключение). </a:t>
            </a:r>
          </a:p>
          <a:p>
            <a:r>
              <a:rPr lang="ru-RU" sz="3200" dirty="0" smtClean="0"/>
              <a:t>Поставщики: ИП </a:t>
            </a:r>
            <a:r>
              <a:rPr lang="ru-RU" sz="3200" dirty="0" err="1" smtClean="0"/>
              <a:t>Краснюк</a:t>
            </a:r>
            <a:r>
              <a:rPr lang="ru-RU" sz="3200" dirty="0" smtClean="0"/>
              <a:t>, ИП Ильина, ИП Миргородский, ЗАО Тбилисский МСЗ, ИП </a:t>
            </a:r>
            <a:r>
              <a:rPr lang="ru-RU" sz="3200" dirty="0" err="1" smtClean="0"/>
              <a:t>Битюков</a:t>
            </a:r>
            <a:r>
              <a:rPr lang="ru-RU" sz="3200" dirty="0" smtClean="0"/>
              <a:t>, ИП Нефедов.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/>
              <a:t>10-дневное меню для обучающихся в возрасте от 7 лет до 11 лет </a:t>
            </a:r>
            <a:br>
              <a:rPr lang="ru-RU" sz="3600" b="1" dirty="0" smtClean="0"/>
            </a:br>
            <a:r>
              <a:rPr lang="ru-RU" sz="3600" b="1" dirty="0" smtClean="0"/>
              <a:t>(1 – </a:t>
            </a:r>
            <a:r>
              <a:rPr lang="ru-RU" sz="3600" b="1" dirty="0"/>
              <a:t>4</a:t>
            </a:r>
            <a:r>
              <a:rPr lang="ru-RU" sz="3600" b="1" dirty="0" smtClean="0"/>
              <a:t> классы)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400279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Разработано специалистами федерального уровня, в соответствиями требований СанПиН имеет экспертное заключение.</a:t>
            </a:r>
          </a:p>
          <a:p>
            <a:r>
              <a:rPr lang="ru-RU" dirty="0" smtClean="0"/>
              <a:t>Утверждается директором ОО.</a:t>
            </a:r>
          </a:p>
          <a:p>
            <a:r>
              <a:rPr lang="ru-RU" dirty="0" smtClean="0"/>
              <a:t>Представлено меню (лето-осень) на каждый день с весом порции, стоимости каждого блюда и общей стоимостью дня.</a:t>
            </a:r>
          </a:p>
          <a:p>
            <a:r>
              <a:rPr lang="ru-RU" dirty="0" smtClean="0"/>
              <a:t>Питание начальной школы организовано за счет федеральных средств и является бесплатным для обучающихся. </a:t>
            </a:r>
            <a:r>
              <a:rPr lang="ru-RU" dirty="0"/>
              <a:t>С</a:t>
            </a:r>
            <a:r>
              <a:rPr lang="ru-RU" dirty="0" smtClean="0"/>
              <a:t>тоимость 1 дня питания завтрак (1 смена): 75 рублей 63 копейки, обед (2 смена): 105 рублей 88 копеек.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126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МЕНЮ ЗАВТРАКОВ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242501"/>
              </p:ext>
            </p:extLst>
          </p:nvPr>
        </p:nvGraphicFramePr>
        <p:xfrm>
          <a:off x="457200" y="1352287"/>
          <a:ext cx="3970784" cy="1604010"/>
        </p:xfrm>
        <a:graphic>
          <a:graphicData uri="http://schemas.openxmlformats.org/drawingml/2006/table">
            <a:tbl>
              <a:tblPr/>
              <a:tblGrid>
                <a:gridCol w="468385"/>
                <a:gridCol w="2933166"/>
                <a:gridCol w="569233"/>
              </a:tblGrid>
              <a:tr h="42862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День 1 (понедельник)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Бутерброд с сыром "Голландский" и маслом сливочным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Каша жидкая молочная (рисовая)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Какао с молоком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Хлеб пшеничный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Фрукты свежие (яблоки)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377813"/>
              </p:ext>
            </p:extLst>
          </p:nvPr>
        </p:nvGraphicFramePr>
        <p:xfrm>
          <a:off x="457200" y="2967816"/>
          <a:ext cx="3970784" cy="1575435"/>
        </p:xfrm>
        <a:graphic>
          <a:graphicData uri="http://schemas.openxmlformats.org/drawingml/2006/table">
            <a:tbl>
              <a:tblPr/>
              <a:tblGrid>
                <a:gridCol w="495333"/>
                <a:gridCol w="2827379"/>
                <a:gridCol w="648072"/>
              </a:tblGrid>
              <a:tr h="20002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День 2 (вторник)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Овощи свежие (огурцы)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Жаркое по-домашнему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175,00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*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Фруктовый чай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Хлеб пшеничный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Хлеб ржаной йодированный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Кисломолочный продукт (йогурт 2,5 %-ой жирности)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0452259"/>
              </p:ext>
            </p:extLst>
          </p:nvPr>
        </p:nvGraphicFramePr>
        <p:xfrm>
          <a:off x="457200" y="4394839"/>
          <a:ext cx="3970784" cy="1775460"/>
        </p:xfrm>
        <a:graphic>
          <a:graphicData uri="http://schemas.openxmlformats.org/drawingml/2006/table">
            <a:tbl>
              <a:tblPr/>
              <a:tblGrid>
                <a:gridCol w="495333"/>
                <a:gridCol w="2827379"/>
                <a:gridCol w="648072"/>
              </a:tblGrid>
              <a:tr h="20002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День  3 (среда)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овощи свежие ( помидоры)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Котлеты рубленные из кур, запеченные с соусом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Каша вязкая (ячневая)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*379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Кофейный напиток на молоке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Хлеб пшеничный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Хлеб ржаной йодированный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Сок натуральный (яблочный)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890829"/>
              </p:ext>
            </p:extLst>
          </p:nvPr>
        </p:nvGraphicFramePr>
        <p:xfrm>
          <a:off x="4788024" y="1367616"/>
          <a:ext cx="3898776" cy="1400175"/>
        </p:xfrm>
        <a:graphic>
          <a:graphicData uri="http://schemas.openxmlformats.org/drawingml/2006/table">
            <a:tbl>
              <a:tblPr/>
              <a:tblGrid>
                <a:gridCol w="486350"/>
                <a:gridCol w="2754010"/>
                <a:gridCol w="658416"/>
              </a:tblGrid>
              <a:tr h="20002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День 4 (четверг)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Овощи свежие (огурцы)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Рыба запеченная под молочным соусом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Картофельное пюре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Чай с лимоном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Хлеб ржаной йодированный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*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Пирог фруктовый "Школьный"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3537683"/>
              </p:ext>
            </p:extLst>
          </p:nvPr>
        </p:nvGraphicFramePr>
        <p:xfrm>
          <a:off x="4788023" y="2764320"/>
          <a:ext cx="3873239" cy="1400175"/>
        </p:xfrm>
        <a:graphic>
          <a:graphicData uri="http://schemas.openxmlformats.org/drawingml/2006/table">
            <a:tbl>
              <a:tblPr/>
              <a:tblGrid>
                <a:gridCol w="483165"/>
                <a:gridCol w="2685188"/>
                <a:gridCol w="704886"/>
              </a:tblGrid>
              <a:tr h="20002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День 5 (пятница)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Овощи свежие (помидоры)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Омлет натуральный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Фруктовый чай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Хлеб пшеничный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Хлеб ржаной йодированный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Фрукты свежие (груши)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7370467"/>
              </p:ext>
            </p:extLst>
          </p:nvPr>
        </p:nvGraphicFramePr>
        <p:xfrm>
          <a:off x="4788022" y="4176014"/>
          <a:ext cx="3864869" cy="1600200"/>
        </p:xfrm>
        <a:graphic>
          <a:graphicData uri="http://schemas.openxmlformats.org/drawingml/2006/table">
            <a:tbl>
              <a:tblPr/>
              <a:tblGrid>
                <a:gridCol w="482121"/>
                <a:gridCol w="2686233"/>
                <a:gridCol w="696515"/>
              </a:tblGrid>
              <a:tr h="20002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День 6 (понедельник)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Овощи свежие (огурцы)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Котлеты (биточки) особые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 224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Рагу из овощей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Чай с сахаром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Хлеб ржаной йодированный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Хлеб пшеничный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Сок натуральный (персиковый)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314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83079"/>
              </p:ext>
            </p:extLst>
          </p:nvPr>
        </p:nvGraphicFramePr>
        <p:xfrm>
          <a:off x="323527" y="620688"/>
          <a:ext cx="4320481" cy="1400175"/>
        </p:xfrm>
        <a:graphic>
          <a:graphicData uri="http://schemas.openxmlformats.org/drawingml/2006/table">
            <a:tbl>
              <a:tblPr/>
              <a:tblGrid>
                <a:gridCol w="538956"/>
                <a:gridCol w="3133452"/>
                <a:gridCol w="648073"/>
              </a:tblGrid>
              <a:tr h="20002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День 7 (вторник)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Овощи свежие (помидоры)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Шницель рыбный натуральный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Картофель отварной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*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Напиток из сухофруктов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Хлеб пшеничный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Хлеб ржаной йодированный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8135458"/>
              </p:ext>
            </p:extLst>
          </p:nvPr>
        </p:nvGraphicFramePr>
        <p:xfrm>
          <a:off x="323527" y="2037716"/>
          <a:ext cx="4328850" cy="1775460"/>
        </p:xfrm>
        <a:graphic>
          <a:graphicData uri="http://schemas.openxmlformats.org/drawingml/2006/table">
            <a:tbl>
              <a:tblPr/>
              <a:tblGrid>
                <a:gridCol w="540000"/>
                <a:gridCol w="3140778"/>
                <a:gridCol w="648072"/>
              </a:tblGrid>
              <a:tr h="20002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День 8 (среда)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Салат из овощей (белокачанной капусты с морковью)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278/330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Тефтели из говядины в соусе томатном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Каша вязкая (гречневая)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Фруктовый чай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Хлеб ржаной йодированный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Хлеб пшеничный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Кондитерское изделие (печенье сахарное)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6045769"/>
              </p:ext>
            </p:extLst>
          </p:nvPr>
        </p:nvGraphicFramePr>
        <p:xfrm>
          <a:off x="4652378" y="3813176"/>
          <a:ext cx="4185706" cy="1375410"/>
        </p:xfrm>
        <a:graphic>
          <a:graphicData uri="http://schemas.openxmlformats.org/drawingml/2006/table">
            <a:tbl>
              <a:tblPr/>
              <a:tblGrid>
                <a:gridCol w="522143"/>
                <a:gridCol w="2950218"/>
                <a:gridCol w="713345"/>
              </a:tblGrid>
              <a:tr h="20002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День 9 (четверг)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Пудинг из творога (запечённый)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Молоко сгущенное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Какао с молоком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Хлеб пшеничный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Кисломолочный продукт (йогурт 3,2 %-ой жирности)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175,00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9894767"/>
              </p:ext>
            </p:extLst>
          </p:nvPr>
        </p:nvGraphicFramePr>
        <p:xfrm>
          <a:off x="4652377" y="5066666"/>
          <a:ext cx="4185707" cy="1722120"/>
        </p:xfrm>
        <a:graphic>
          <a:graphicData uri="http://schemas.openxmlformats.org/drawingml/2006/table">
            <a:tbl>
              <a:tblPr/>
              <a:tblGrid>
                <a:gridCol w="522143"/>
                <a:gridCol w="2873055"/>
                <a:gridCol w="790509"/>
              </a:tblGrid>
              <a:tr h="18028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День  10 (пятница)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802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Овощи свежие (огурцы)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2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Фрикадельки из кур или бройлеров-цыплят с соусом сметанным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2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макароны отварные с овощами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2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Кофейный напиток на молоке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2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Хлеб ржаной йодированный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2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Хлеб пшеничный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2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Фрукты свежие (персики)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773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328</TotalTime>
  <Words>2064</Words>
  <Application>Microsoft Office PowerPoint</Application>
  <PresentationFormat>Экран (4:3)</PresentationFormat>
  <Paragraphs>989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7" baseType="lpstr">
      <vt:lpstr>Arial</vt:lpstr>
      <vt:lpstr>Calibri</vt:lpstr>
      <vt:lpstr>Georgia</vt:lpstr>
      <vt:lpstr>Times New Roman</vt:lpstr>
      <vt:lpstr>Trebuchet MS</vt:lpstr>
      <vt:lpstr>Wingdings 2</vt:lpstr>
      <vt:lpstr>Городская</vt:lpstr>
      <vt:lpstr>  Муниципальное бюджетное общеобразовательное учреждение «Средняя общеобразовательная школа № 6»  имени Проничевой Серафимы Ивановны  слова Сократа «ЗДОРОВЬЕ НЕ ВСЕ, НО И ВСЕ БЕЗ ЗДОРОВЬЯ – НИЧТО!»   </vt:lpstr>
      <vt:lpstr> Федеральный закон  от 29.12.2012 года № 273-ФЗ  «Об образовании в Российской Федерации»</vt:lpstr>
      <vt:lpstr>Санитарно-эпидемиологические требования, вступили в силу с 01.01.2021 года, которые образовательная организация должна выполнят в полном объеме, а именно:</vt:lpstr>
      <vt:lpstr>   1. Среднесуточную потребность в пищевых веществах на 1 ребенка  </vt:lpstr>
      <vt:lpstr>Презентация PowerPoint</vt:lpstr>
      <vt:lpstr>5. Обеспечить безопасность поставляемой продукции</vt:lpstr>
      <vt:lpstr>10-дневное меню для обучающихся в возрасте от 7 лет до 11 лет  (1 – 4 классы)</vt:lpstr>
      <vt:lpstr>МЕНЮ ЗАВТРАКОВ</vt:lpstr>
      <vt:lpstr>Презентация PowerPoint</vt:lpstr>
      <vt:lpstr>МЕНЮ ОБЕДОВ</vt:lpstr>
      <vt:lpstr>Презентация PowerPoint</vt:lpstr>
      <vt:lpstr>10-дневное меню для обучающихся в возрасте 12 лет и старше  (5 – 11 классы)</vt:lpstr>
      <vt:lpstr>Презентация PowerPoint</vt:lpstr>
      <vt:lpstr>Презентация PowerPoint</vt:lpstr>
      <vt:lpstr>Презентация PowerPoint</vt:lpstr>
      <vt:lpstr>Презентация PowerPoint</vt:lpstr>
      <vt:lpstr>Питание обучающихся с ОВЗ, дети-инвалиды (1 – 11 классы)</vt:lpstr>
      <vt:lpstr>Презентация PowerPoint</vt:lpstr>
      <vt:lpstr>Питание обучающихся из многодетных  семей (5 – 11 классы)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общеобразовательное учреждение «Средняя общеобразовательная школа № 6»  имени Проничевой Серафимы Ивановны</dc:title>
  <dc:creator>HP</dc:creator>
  <cp:lastModifiedBy>Учитель 13</cp:lastModifiedBy>
  <cp:revision>34</cp:revision>
  <dcterms:created xsi:type="dcterms:W3CDTF">2020-10-28T16:10:17Z</dcterms:created>
  <dcterms:modified xsi:type="dcterms:W3CDTF">2022-08-25T12:16:24Z</dcterms:modified>
</cp:coreProperties>
</file>