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9" r:id="rId3"/>
    <p:sldId id="383" r:id="rId4"/>
    <p:sldId id="384" r:id="rId5"/>
    <p:sldId id="386" r:id="rId6"/>
    <p:sldId id="378" r:id="rId7"/>
    <p:sldId id="380" r:id="rId8"/>
    <p:sldId id="382" r:id="rId9"/>
    <p:sldId id="312" r:id="rId10"/>
    <p:sldId id="381" r:id="rId11"/>
  </p:sldIdLst>
  <p:sldSz cx="9144000" cy="5143500" type="screen16x9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itchFamily="34" charset="0"/>
        <a:ea typeface="+mn-ea"/>
        <a:cs typeface="Arial" pitchFamily="34" charset="0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EC200"/>
    <a:srgbClr val="787A46"/>
    <a:srgbClr val="E9F17F"/>
  </p:clrMru>
</p:presentationPr>
</file>

<file path=ppt/tableStyles.xml><?xml version="1.0" encoding="utf-8"?>
<a:tblStyleLst xmlns:a="http://schemas.openxmlformats.org/drawingml/2006/main" def="{DDFB4BB8-9813-44D4-99AD-9961F6015B1C}">
  <a:tblStyle styleId="{DDFB4BB8-9813-44D4-99AD-9961F6015B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968" autoAdjust="0"/>
    <p:restoredTop sz="91404" autoAdjust="0"/>
  </p:normalViewPr>
  <p:slideViewPr>
    <p:cSldViewPr>
      <p:cViewPr>
        <p:scale>
          <a:sx n="98" d="100"/>
          <a:sy n="98" d="100"/>
        </p:scale>
        <p:origin x="-2004" y="-79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C5411DB-C2D1-4BCC-9477-F44D9DC458DE}" type="datetimeFigureOut">
              <a:rPr lang="ru-RU"/>
              <a:pPr>
                <a:defRPr/>
              </a:pPr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338" y="6456363"/>
            <a:ext cx="4303712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FA253B1-3409-4CD1-A670-0769A94CA8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1680398289 h 120000"/>
              <a:gd name="T6" fmla="*/ 0 w 120000"/>
              <a:gd name="T7" fmla="*/ 1680398289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none" w="sm" len="sm"/>
            <a:tailEnd type="none" w="sm" len="sm"/>
          </a:ln>
        </p:spPr>
      </p:sp>
      <p:sp>
        <p:nvSpPr>
          <p:cNvPr id="30723" name="Shape 4"/>
          <p:cNvSpPr txBox="1">
            <a:spLocks noGrp="1"/>
          </p:cNvSpPr>
          <p:nvPr>
            <p:ph type="body" idx="1"/>
          </p:nvPr>
        </p:nvSpPr>
        <p:spPr bwMode="auto">
          <a:xfrm>
            <a:off x="992188" y="3228975"/>
            <a:ext cx="7942262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>
              <a:sym typeface="Arial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3175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itchFamily="34" charset="0"/>
      <a:defRPr sz="1400">
        <a:solidFill>
          <a:srgbClr val="000000"/>
        </a:solidFill>
        <a:latin typeface="Arial"/>
        <a:ea typeface="Arial"/>
        <a:cs typeface="Arial"/>
        <a:sym typeface="Arial" pitchFamily="34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itchFamily="34" charset="0"/>
      <a:defRPr sz="1400">
        <a:solidFill>
          <a:srgbClr val="000000"/>
        </a:solidFill>
        <a:latin typeface="Arial"/>
        <a:ea typeface="Arial"/>
        <a:cs typeface="Arial"/>
        <a:sym typeface="Arial" pitchFamily="34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itchFamily="34" charset="0"/>
      <a:defRPr sz="1400">
        <a:solidFill>
          <a:srgbClr val="000000"/>
        </a:solidFill>
        <a:latin typeface="Arial"/>
        <a:ea typeface="Arial"/>
        <a:cs typeface="Arial"/>
        <a:sym typeface="Arial" pitchFamily="34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itchFamily="34" charset="0"/>
      <a:defRPr sz="1400">
        <a:solidFill>
          <a:srgbClr val="000000"/>
        </a:solidFill>
        <a:latin typeface="Arial"/>
        <a:ea typeface="Arial"/>
        <a:cs typeface="Arial"/>
        <a:sym typeface="Arial" pitchFamily="34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itchFamily="34" charset="0"/>
      <a:defRPr sz="1400">
        <a:solidFill>
          <a:srgbClr val="000000"/>
        </a:solidFill>
        <a:latin typeface="Arial"/>
        <a:ea typeface="Arial"/>
        <a:cs typeface="Arial"/>
        <a:sym typeface="Arial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181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31747" name="Shape 182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1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34819" name="Заметки 2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buSzPts val="1400"/>
              <a:buFont typeface="Arial" pitchFamily="34" charset="0"/>
              <a:buChar char="●"/>
            </a:pPr>
            <a:endParaRPr lang="ru-RU" altLang="ru-RU" sz="11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hape 467"/>
          <p:cNvSpPr>
            <a:spLocks noGrp="1" noRot="1" noChangeAspect="1" noTextEdit="1"/>
          </p:cNvSpPr>
          <p:nvPr>
            <p:ph type="sldImg" idx="2"/>
          </p:nvPr>
        </p:nvSpPr>
        <p:spPr>
          <a:ln>
            <a:miter lim="800000"/>
            <a:headEnd/>
            <a:tailEnd/>
          </a:ln>
        </p:spPr>
      </p:sp>
      <p:sp>
        <p:nvSpPr>
          <p:cNvPr id="33795" name="Shape 468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ru-RU" altLang="ru-RU" sz="11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0"/>
          <p:cNvSpPr>
            <a:spLocks noChangeArrowheads="1"/>
          </p:cNvSpPr>
          <p:nvPr/>
        </p:nvSpPr>
        <p:spPr bwMode="auto">
          <a:xfrm>
            <a:off x="7543800" y="657225"/>
            <a:ext cx="1300163" cy="433388"/>
          </a:xfrm>
          <a:prstGeom prst="triangle">
            <a:avLst>
              <a:gd name="adj" fmla="val 32426"/>
            </a:avLst>
          </a:prstGeom>
          <a:solidFill>
            <a:srgbClr val="263248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pitchFamily="34" charset="0"/>
              <a:buNone/>
              <a:defRPr/>
            </a:pPr>
            <a:endParaRPr lang="ru-RU"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" name="Shape 11"/>
          <p:cNvGrpSpPr>
            <a:grpSpLocks/>
          </p:cNvGrpSpPr>
          <p:nvPr/>
        </p:nvGrpSpPr>
        <p:grpSpPr bwMode="auto">
          <a:xfrm>
            <a:off x="0" y="-6350"/>
            <a:ext cx="8661400" cy="5149850"/>
            <a:chOff x="0" y="-7088"/>
            <a:chExt cx="8661398" cy="5150588"/>
          </a:xfrm>
        </p:grpSpPr>
        <p:sp>
          <p:nvSpPr>
            <p:cNvPr id="5" name="Shape 12"/>
            <p:cNvSpPr>
              <a:spLocks noChangeArrowheads="1"/>
            </p:cNvSpPr>
            <p:nvPr/>
          </p:nvSpPr>
          <p:spPr bwMode="auto">
            <a:xfrm>
              <a:off x="0" y="-737"/>
              <a:ext cx="3524249" cy="5144237"/>
            </a:xfrm>
            <a:prstGeom prst="rect">
              <a:avLst/>
            </a:prstGeom>
            <a:solidFill>
              <a:srgbClr val="C7D3E6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sp>
          <p:nvSpPr>
            <p:cNvPr id="6" name="Shape 13"/>
            <p:cNvSpPr>
              <a:spLocks noChangeArrowheads="1"/>
            </p:cNvSpPr>
            <p:nvPr/>
          </p:nvSpPr>
          <p:spPr bwMode="auto">
            <a:xfrm rot="10800000" flipH="1">
              <a:off x="3517899" y="-7088"/>
              <a:ext cx="5143499" cy="5144237"/>
            </a:xfrm>
            <a:prstGeom prst="rtTriangle">
              <a:avLst/>
            </a:prstGeom>
            <a:solidFill>
              <a:srgbClr val="C7D3E6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7" name="Shape 14"/>
          <p:cNvGrpSpPr>
            <a:grpSpLocks/>
          </p:cNvGrpSpPr>
          <p:nvPr/>
        </p:nvGrpSpPr>
        <p:grpSpPr bwMode="auto">
          <a:xfrm rot="10800000" flipH="1">
            <a:off x="0" y="1090613"/>
            <a:ext cx="8847138" cy="2962275"/>
            <a:chOff x="-8178042" y="-4493254"/>
            <a:chExt cx="19483598" cy="6522736"/>
          </a:xfrm>
        </p:grpSpPr>
        <p:sp>
          <p:nvSpPr>
            <p:cNvPr id="8" name="Shape 15"/>
            <p:cNvSpPr>
              <a:spLocks noChangeArrowheads="1"/>
            </p:cNvSpPr>
            <p:nvPr/>
          </p:nvSpPr>
          <p:spPr bwMode="auto">
            <a:xfrm>
              <a:off x="-8178042" y="-4493254"/>
              <a:ext cx="12966924" cy="6522736"/>
            </a:xfrm>
            <a:prstGeom prst="rect">
              <a:avLst/>
            </a:prstGeom>
            <a:solidFill>
              <a:srgbClr val="3F5378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9" name="Shape 16"/>
            <p:cNvSpPr>
              <a:spLocks noChangeArrowheads="1"/>
            </p:cNvSpPr>
            <p:nvPr/>
          </p:nvSpPr>
          <p:spPr bwMode="auto">
            <a:xfrm>
              <a:off x="4806361" y="-4493254"/>
              <a:ext cx="6523666" cy="6522736"/>
            </a:xfrm>
            <a:prstGeom prst="rtTriangle">
              <a:avLst/>
            </a:prstGeom>
            <a:solidFill>
              <a:srgbClr val="3F5378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0" name="Shape 17"/>
          <p:cNvGrpSpPr>
            <a:grpSpLocks/>
          </p:cNvGrpSpPr>
          <p:nvPr/>
        </p:nvGrpSpPr>
        <p:grpSpPr bwMode="auto">
          <a:xfrm>
            <a:off x="3676650" y="4278313"/>
            <a:ext cx="5481638" cy="433387"/>
            <a:chOff x="5582265" y="4646738"/>
            <a:chExt cx="5480829" cy="432996"/>
          </a:xfrm>
        </p:grpSpPr>
        <p:sp>
          <p:nvSpPr>
            <p:cNvPr id="11" name="Shape 18"/>
            <p:cNvSpPr>
              <a:spLocks noChangeArrowheads="1"/>
            </p:cNvSpPr>
            <p:nvPr/>
          </p:nvSpPr>
          <p:spPr bwMode="auto">
            <a:xfrm rot="10800000">
              <a:off x="5582265" y="4948091"/>
              <a:ext cx="393642" cy="131643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grpSp>
          <p:nvGrpSpPr>
            <p:cNvPr id="12" name="Shape 19"/>
            <p:cNvGrpSpPr>
              <a:grpSpLocks/>
            </p:cNvGrpSpPr>
            <p:nvPr/>
          </p:nvGrpSpPr>
          <p:grpSpPr bwMode="auto">
            <a:xfrm flipH="1">
              <a:off x="5585440" y="4646738"/>
              <a:ext cx="5477654" cy="304525"/>
              <a:chOff x="-24158754" y="330075"/>
              <a:chExt cx="30567269" cy="1699361"/>
            </a:xfrm>
          </p:grpSpPr>
          <p:sp>
            <p:nvSpPr>
              <p:cNvPr id="13" name="Shape 20"/>
              <p:cNvSpPr>
                <a:spLocks noChangeArrowheads="1"/>
              </p:cNvSpPr>
              <p:nvPr/>
            </p:nvSpPr>
            <p:spPr bwMode="auto">
              <a:xfrm>
                <a:off x="-24158754" y="330075"/>
                <a:ext cx="28910912" cy="1699361"/>
              </a:xfrm>
              <a:prstGeom prst="rect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4" name="Shape 21"/>
              <p:cNvSpPr>
                <a:spLocks noChangeArrowheads="1"/>
              </p:cNvSpPr>
              <p:nvPr/>
            </p:nvSpPr>
            <p:spPr bwMode="auto">
              <a:xfrm>
                <a:off x="4707873" y="330075"/>
                <a:ext cx="1700642" cy="1699361"/>
              </a:xfrm>
              <a:prstGeom prst="rtTriangle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</p:grpSp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hape 62"/>
          <p:cNvGrpSpPr>
            <a:grpSpLocks/>
          </p:cNvGrpSpPr>
          <p:nvPr/>
        </p:nvGrpSpPr>
        <p:grpSpPr bwMode="auto">
          <a:xfrm>
            <a:off x="0" y="0"/>
            <a:ext cx="7072313" cy="1327150"/>
            <a:chOff x="-4" y="40"/>
            <a:chExt cx="7072430" cy="1327315"/>
          </a:xfrm>
        </p:grpSpPr>
        <p:sp>
          <p:nvSpPr>
            <p:cNvPr id="5" name="Shape 63"/>
            <p:cNvSpPr>
              <a:spLocks noChangeArrowheads="1"/>
            </p:cNvSpPr>
            <p:nvPr/>
          </p:nvSpPr>
          <p:spPr bwMode="auto">
            <a:xfrm>
              <a:off x="6292950" y="127056"/>
              <a:ext cx="779476" cy="258795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" name="Shape 64"/>
            <p:cNvGrpSpPr>
              <a:grpSpLocks/>
            </p:cNvGrpSpPr>
            <p:nvPr/>
          </p:nvGrpSpPr>
          <p:grpSpPr bwMode="auto">
            <a:xfrm rot="10800000" flipH="1">
              <a:off x="-6354" y="-6311"/>
              <a:ext cx="6767625" cy="1338429"/>
              <a:chOff x="-2176277" y="323976"/>
              <a:chExt cx="8665333" cy="1713737"/>
            </a:xfrm>
          </p:grpSpPr>
          <p:sp>
            <p:nvSpPr>
              <p:cNvPr id="10" name="Shape 65"/>
              <p:cNvSpPr>
                <a:spLocks noChangeArrowheads="1"/>
              </p:cNvSpPr>
              <p:nvPr/>
            </p:nvSpPr>
            <p:spPr bwMode="auto">
              <a:xfrm>
                <a:off x="-2176277" y="338207"/>
                <a:ext cx="6957878" cy="1699506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" name="Shape 66"/>
              <p:cNvSpPr>
                <a:spLocks noChangeArrowheads="1"/>
              </p:cNvSpPr>
              <p:nvPr/>
            </p:nvSpPr>
            <p:spPr bwMode="auto">
              <a:xfrm>
                <a:off x="4789732" y="323976"/>
                <a:ext cx="1699324" cy="1699506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" name="Shape 67"/>
            <p:cNvGrpSpPr>
              <a:grpSpLocks/>
            </p:cNvGrpSpPr>
            <p:nvPr/>
          </p:nvGrpSpPr>
          <p:grpSpPr bwMode="auto">
            <a:xfrm rot="10800000" flipH="1">
              <a:off x="-4767" y="374735"/>
              <a:ext cx="7083543" cy="782736"/>
              <a:chOff x="-9102573" y="319679"/>
              <a:chExt cx="15599082" cy="1723707"/>
            </a:xfrm>
          </p:grpSpPr>
          <p:sp>
            <p:nvSpPr>
              <p:cNvPr id="8" name="Shape 68"/>
              <p:cNvSpPr>
                <a:spLocks noChangeArrowheads="1"/>
              </p:cNvSpPr>
              <p:nvPr/>
            </p:nvSpPr>
            <p:spPr bwMode="auto">
              <a:xfrm>
                <a:off x="-9102573" y="344155"/>
                <a:ext cx="13882553" cy="1699231"/>
              </a:xfrm>
              <a:prstGeom prst="rect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9" name="Shape 69"/>
              <p:cNvSpPr>
                <a:spLocks noChangeArrowheads="1"/>
              </p:cNvSpPr>
              <p:nvPr/>
            </p:nvSpPr>
            <p:spPr bwMode="auto">
              <a:xfrm>
                <a:off x="4797461" y="319679"/>
                <a:ext cx="1699048" cy="1699231"/>
              </a:xfrm>
              <a:prstGeom prst="rtTriangle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2" name="Shape 70"/>
          <p:cNvGrpSpPr>
            <a:grpSpLocks/>
          </p:cNvGrpSpPr>
          <p:nvPr/>
        </p:nvGrpSpPr>
        <p:grpSpPr bwMode="auto">
          <a:xfrm>
            <a:off x="6946900" y="4471988"/>
            <a:ext cx="2203450" cy="671512"/>
            <a:chOff x="5575242" y="4472723"/>
            <a:chExt cx="2202830" cy="670795"/>
          </a:xfrm>
        </p:grpSpPr>
        <p:sp>
          <p:nvSpPr>
            <p:cNvPr id="13" name="Shape 71"/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grpSp>
          <p:nvGrpSpPr>
            <p:cNvPr id="14" name="Shape 72"/>
            <p:cNvGrpSpPr>
              <a:grpSpLocks/>
            </p:cNvGrpSpPr>
            <p:nvPr/>
          </p:nvGrpSpPr>
          <p:grpSpPr bwMode="auto">
            <a:xfrm flipH="1">
              <a:off x="5735535" y="4472723"/>
              <a:ext cx="2039363" cy="670795"/>
              <a:chOff x="1299952" y="330075"/>
              <a:chExt cx="5165561" cy="1699506"/>
            </a:xfrm>
          </p:grpSpPr>
          <p:sp>
            <p:nvSpPr>
              <p:cNvPr id="18" name="Shape 73"/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9" name="Shape 74"/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  <p:grpSp>
          <p:nvGrpSpPr>
            <p:cNvPr id="15" name="Shape 75"/>
            <p:cNvGrpSpPr>
              <a:grpSpLocks/>
            </p:cNvGrpSpPr>
            <p:nvPr/>
          </p:nvGrpSpPr>
          <p:grpSpPr bwMode="auto">
            <a:xfrm flipH="1">
              <a:off x="5578416" y="4647162"/>
              <a:ext cx="2199656" cy="304475"/>
              <a:chOff x="-5827153" y="332439"/>
              <a:chExt cx="12274864" cy="1699079"/>
            </a:xfrm>
          </p:grpSpPr>
          <p:sp>
            <p:nvSpPr>
              <p:cNvPr id="16" name="Shape 76"/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9"/>
              </a:xfrm>
              <a:prstGeom prst="rect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7" name="Shape 77"/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9"/>
              </a:xfrm>
              <a:prstGeom prst="rtTriangle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</p:grp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20" name="Shape 8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C6C09-BF3C-46B9-8C50-4845087359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103"/>
          <p:cNvGrpSpPr>
            <a:grpSpLocks/>
          </p:cNvGrpSpPr>
          <p:nvPr/>
        </p:nvGrpSpPr>
        <p:grpSpPr bwMode="auto">
          <a:xfrm>
            <a:off x="0" y="0"/>
            <a:ext cx="7072313" cy="1327150"/>
            <a:chOff x="-4" y="40"/>
            <a:chExt cx="7072430" cy="1327315"/>
          </a:xfrm>
        </p:grpSpPr>
        <p:sp>
          <p:nvSpPr>
            <p:cNvPr id="7" name="Shape 104"/>
            <p:cNvSpPr>
              <a:spLocks noChangeArrowheads="1"/>
            </p:cNvSpPr>
            <p:nvPr/>
          </p:nvSpPr>
          <p:spPr bwMode="auto">
            <a:xfrm>
              <a:off x="6292950" y="127056"/>
              <a:ext cx="779476" cy="258795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" name="Shape 105"/>
            <p:cNvGrpSpPr>
              <a:grpSpLocks/>
            </p:cNvGrpSpPr>
            <p:nvPr/>
          </p:nvGrpSpPr>
          <p:grpSpPr bwMode="auto">
            <a:xfrm rot="10800000" flipH="1">
              <a:off x="-6354" y="-6311"/>
              <a:ext cx="6767625" cy="1338429"/>
              <a:chOff x="-2176277" y="323976"/>
              <a:chExt cx="8665333" cy="1713737"/>
            </a:xfrm>
          </p:grpSpPr>
          <p:sp>
            <p:nvSpPr>
              <p:cNvPr id="12" name="Shape 106"/>
              <p:cNvSpPr>
                <a:spLocks noChangeArrowheads="1"/>
              </p:cNvSpPr>
              <p:nvPr/>
            </p:nvSpPr>
            <p:spPr bwMode="auto">
              <a:xfrm>
                <a:off x="-2176277" y="338207"/>
                <a:ext cx="6957878" cy="1699506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" name="Shape 107"/>
              <p:cNvSpPr>
                <a:spLocks noChangeArrowheads="1"/>
              </p:cNvSpPr>
              <p:nvPr/>
            </p:nvSpPr>
            <p:spPr bwMode="auto">
              <a:xfrm>
                <a:off x="4789732" y="323976"/>
                <a:ext cx="1699324" cy="1699506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9" name="Shape 108"/>
            <p:cNvGrpSpPr>
              <a:grpSpLocks/>
            </p:cNvGrpSpPr>
            <p:nvPr/>
          </p:nvGrpSpPr>
          <p:grpSpPr bwMode="auto">
            <a:xfrm rot="10800000" flipH="1">
              <a:off x="-4767" y="374735"/>
              <a:ext cx="7083543" cy="782736"/>
              <a:chOff x="-9102573" y="319679"/>
              <a:chExt cx="15599082" cy="1723707"/>
            </a:xfrm>
          </p:grpSpPr>
          <p:sp>
            <p:nvSpPr>
              <p:cNvPr id="10" name="Shape 109"/>
              <p:cNvSpPr>
                <a:spLocks noChangeArrowheads="1"/>
              </p:cNvSpPr>
              <p:nvPr/>
            </p:nvSpPr>
            <p:spPr bwMode="auto">
              <a:xfrm>
                <a:off x="-9102573" y="344155"/>
                <a:ext cx="13882553" cy="1699231"/>
              </a:xfrm>
              <a:prstGeom prst="rect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" name="Shape 110"/>
              <p:cNvSpPr>
                <a:spLocks noChangeArrowheads="1"/>
              </p:cNvSpPr>
              <p:nvPr/>
            </p:nvSpPr>
            <p:spPr bwMode="auto">
              <a:xfrm>
                <a:off x="4797461" y="319679"/>
                <a:ext cx="1699048" cy="1699231"/>
              </a:xfrm>
              <a:prstGeom prst="rtTriangle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4" name="Shape 111"/>
          <p:cNvGrpSpPr>
            <a:grpSpLocks/>
          </p:cNvGrpSpPr>
          <p:nvPr/>
        </p:nvGrpSpPr>
        <p:grpSpPr bwMode="auto">
          <a:xfrm>
            <a:off x="6946900" y="4471988"/>
            <a:ext cx="2203450" cy="671512"/>
            <a:chOff x="5575242" y="4472723"/>
            <a:chExt cx="2202830" cy="670795"/>
          </a:xfrm>
        </p:grpSpPr>
        <p:sp>
          <p:nvSpPr>
            <p:cNvPr id="15" name="Shape 112"/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grpSp>
          <p:nvGrpSpPr>
            <p:cNvPr id="16" name="Shape 113"/>
            <p:cNvGrpSpPr>
              <a:grpSpLocks/>
            </p:cNvGrpSpPr>
            <p:nvPr/>
          </p:nvGrpSpPr>
          <p:grpSpPr bwMode="auto">
            <a:xfrm flipH="1">
              <a:off x="5735535" y="4472723"/>
              <a:ext cx="2039363" cy="670795"/>
              <a:chOff x="1299952" y="330075"/>
              <a:chExt cx="5165561" cy="1699506"/>
            </a:xfrm>
          </p:grpSpPr>
          <p:sp>
            <p:nvSpPr>
              <p:cNvPr id="20" name="Shape 114"/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21" name="Shape 115"/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  <p:grpSp>
          <p:nvGrpSpPr>
            <p:cNvPr id="17" name="Shape 116"/>
            <p:cNvGrpSpPr>
              <a:grpSpLocks/>
            </p:cNvGrpSpPr>
            <p:nvPr/>
          </p:nvGrpSpPr>
          <p:grpSpPr bwMode="auto">
            <a:xfrm flipH="1">
              <a:off x="5578416" y="4647162"/>
              <a:ext cx="2199656" cy="304475"/>
              <a:chOff x="-5827153" y="332439"/>
              <a:chExt cx="12274864" cy="1699079"/>
            </a:xfrm>
          </p:grpSpPr>
          <p:sp>
            <p:nvSpPr>
              <p:cNvPr id="18" name="Shape 117"/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9"/>
              </a:xfrm>
              <a:prstGeom prst="rect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9" name="Shape 118"/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9"/>
              </a:xfrm>
              <a:prstGeom prst="rtTriangle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</p:grpSp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anchor="t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anchor="t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anchor="t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22" name="Shape 12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1EAE-02B4-44DA-98F0-0ED880700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164"/>
          <p:cNvGrpSpPr>
            <a:grpSpLocks/>
          </p:cNvGrpSpPr>
          <p:nvPr/>
        </p:nvGrpSpPr>
        <p:grpSpPr bwMode="auto">
          <a:xfrm>
            <a:off x="6946900" y="4471988"/>
            <a:ext cx="2203450" cy="671512"/>
            <a:chOff x="5575242" y="4472723"/>
            <a:chExt cx="2202830" cy="670795"/>
          </a:xfrm>
        </p:grpSpPr>
        <p:sp>
          <p:nvSpPr>
            <p:cNvPr id="3" name="Shape 165"/>
            <p:cNvSpPr>
              <a:spLocks noChangeArrowheads="1"/>
            </p:cNvSpPr>
            <p:nvPr/>
          </p:nvSpPr>
          <p:spPr bwMode="auto">
            <a:xfrm rot="10800000">
              <a:off x="5575242" y="4948464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D26F00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grpSp>
          <p:nvGrpSpPr>
            <p:cNvPr id="4" name="Shape 166"/>
            <p:cNvGrpSpPr>
              <a:grpSpLocks/>
            </p:cNvGrpSpPr>
            <p:nvPr/>
          </p:nvGrpSpPr>
          <p:grpSpPr bwMode="auto">
            <a:xfrm flipH="1">
              <a:off x="5735535" y="4472723"/>
              <a:ext cx="2039363" cy="670795"/>
              <a:chOff x="1299952" y="330075"/>
              <a:chExt cx="5165561" cy="1699506"/>
            </a:xfrm>
          </p:grpSpPr>
          <p:sp>
            <p:nvSpPr>
              <p:cNvPr id="8" name="Shape 167"/>
              <p:cNvSpPr>
                <a:spLocks noChangeArrowheads="1"/>
              </p:cNvSpPr>
              <p:nvPr/>
            </p:nvSpPr>
            <p:spPr bwMode="auto">
              <a:xfrm>
                <a:off x="1299952" y="330075"/>
                <a:ext cx="3473187" cy="1699506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9" name="Shape 168"/>
              <p:cNvSpPr>
                <a:spLocks noChangeArrowheads="1"/>
              </p:cNvSpPr>
              <p:nvPr/>
            </p:nvSpPr>
            <p:spPr bwMode="auto">
              <a:xfrm>
                <a:off x="4769118" y="330075"/>
                <a:ext cx="1696395" cy="1699506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  <p:grpSp>
          <p:nvGrpSpPr>
            <p:cNvPr id="5" name="Shape 169"/>
            <p:cNvGrpSpPr>
              <a:grpSpLocks/>
            </p:cNvGrpSpPr>
            <p:nvPr/>
          </p:nvGrpSpPr>
          <p:grpSpPr bwMode="auto">
            <a:xfrm flipH="1">
              <a:off x="5578416" y="4647162"/>
              <a:ext cx="2199656" cy="304475"/>
              <a:chOff x="-5827153" y="332439"/>
              <a:chExt cx="12274864" cy="1699079"/>
            </a:xfrm>
          </p:grpSpPr>
          <p:sp>
            <p:nvSpPr>
              <p:cNvPr id="6" name="Shape 170"/>
              <p:cNvSpPr>
                <a:spLocks noChangeArrowheads="1"/>
              </p:cNvSpPr>
              <p:nvPr/>
            </p:nvSpPr>
            <p:spPr bwMode="auto">
              <a:xfrm>
                <a:off x="-5827153" y="332439"/>
                <a:ext cx="10609875" cy="1699079"/>
              </a:xfrm>
              <a:prstGeom prst="rect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7" name="Shape 171"/>
              <p:cNvSpPr>
                <a:spLocks noChangeArrowheads="1"/>
              </p:cNvSpPr>
              <p:nvPr/>
            </p:nvSpPr>
            <p:spPr bwMode="auto">
              <a:xfrm>
                <a:off x="4747297" y="332439"/>
                <a:ext cx="1700414" cy="1699079"/>
              </a:xfrm>
              <a:prstGeom prst="rtTriangle">
                <a:avLst/>
              </a:prstGeom>
              <a:solidFill>
                <a:srgbClr val="FF98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</p:grpSp>
      <p:grpSp>
        <p:nvGrpSpPr>
          <p:cNvPr id="10" name="Shape 172"/>
          <p:cNvGrpSpPr>
            <a:grpSpLocks/>
          </p:cNvGrpSpPr>
          <p:nvPr/>
        </p:nvGrpSpPr>
        <p:grpSpPr bwMode="auto">
          <a:xfrm rot="10800000">
            <a:off x="0" y="0"/>
            <a:ext cx="2203450" cy="671513"/>
            <a:chOff x="5575242" y="4472723"/>
            <a:chExt cx="2202830" cy="670795"/>
          </a:xfrm>
        </p:grpSpPr>
        <p:sp>
          <p:nvSpPr>
            <p:cNvPr id="11" name="Shape 173"/>
            <p:cNvSpPr>
              <a:spLocks noChangeArrowheads="1"/>
            </p:cNvSpPr>
            <p:nvPr/>
          </p:nvSpPr>
          <p:spPr bwMode="auto">
            <a:xfrm rot="10800000">
              <a:off x="5575242" y="4959565"/>
              <a:ext cx="393589" cy="131621"/>
            </a:xfrm>
            <a:prstGeom prst="triangle">
              <a:avLst>
                <a:gd name="adj" fmla="val 32426"/>
              </a:avLst>
            </a:prstGeom>
            <a:solidFill>
              <a:srgbClr val="263248"/>
            </a:solidFill>
            <a:ln w="9525">
              <a:noFill/>
              <a:miter lim="800000"/>
              <a:headEnd/>
              <a:tailEnd/>
            </a:ln>
          </p:spPr>
          <p:txBody>
            <a:bodyPr lIns="91425" tIns="91425" rIns="91425" bIns="91425" anchor="ctr"/>
            <a:lstStyle/>
            <a:p>
              <a:pPr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ru-RU"/>
            </a:p>
          </p:txBody>
        </p:sp>
        <p:grpSp>
          <p:nvGrpSpPr>
            <p:cNvPr id="12" name="Shape 174"/>
            <p:cNvGrpSpPr>
              <a:grpSpLocks/>
            </p:cNvGrpSpPr>
            <p:nvPr/>
          </p:nvGrpSpPr>
          <p:grpSpPr bwMode="auto">
            <a:xfrm flipH="1">
              <a:off x="5735534" y="4483824"/>
              <a:ext cx="2039364" cy="681895"/>
              <a:chOff x="1299952" y="358205"/>
              <a:chExt cx="5165563" cy="1727633"/>
            </a:xfrm>
          </p:grpSpPr>
          <p:sp>
            <p:nvSpPr>
              <p:cNvPr id="16" name="Shape 175"/>
              <p:cNvSpPr>
                <a:spLocks noChangeArrowheads="1"/>
              </p:cNvSpPr>
              <p:nvPr/>
            </p:nvSpPr>
            <p:spPr bwMode="auto">
              <a:xfrm>
                <a:off x="1299952" y="358205"/>
                <a:ext cx="3473187" cy="1699510"/>
              </a:xfrm>
              <a:prstGeom prst="rect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7" name="Shape 176"/>
              <p:cNvSpPr>
                <a:spLocks noChangeArrowheads="1"/>
              </p:cNvSpPr>
              <p:nvPr/>
            </p:nvSpPr>
            <p:spPr bwMode="auto">
              <a:xfrm>
                <a:off x="4769120" y="386328"/>
                <a:ext cx="1696395" cy="1699510"/>
              </a:xfrm>
              <a:prstGeom prst="rtTriangle">
                <a:avLst/>
              </a:prstGeom>
              <a:solidFill>
                <a:srgbClr val="C7D3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  <p:grpSp>
          <p:nvGrpSpPr>
            <p:cNvPr id="13" name="Shape 177"/>
            <p:cNvGrpSpPr>
              <a:grpSpLocks/>
            </p:cNvGrpSpPr>
            <p:nvPr/>
          </p:nvGrpSpPr>
          <p:grpSpPr bwMode="auto">
            <a:xfrm flipH="1">
              <a:off x="5578416" y="4658262"/>
              <a:ext cx="2199656" cy="304474"/>
              <a:chOff x="-5827153" y="394394"/>
              <a:chExt cx="12274864" cy="1699073"/>
            </a:xfrm>
          </p:grpSpPr>
          <p:sp>
            <p:nvSpPr>
              <p:cNvPr id="14" name="Shape 178"/>
              <p:cNvSpPr>
                <a:spLocks noChangeArrowheads="1"/>
              </p:cNvSpPr>
              <p:nvPr/>
            </p:nvSpPr>
            <p:spPr bwMode="auto">
              <a:xfrm>
                <a:off x="-5827153" y="394394"/>
                <a:ext cx="10609875" cy="1699073"/>
              </a:xfrm>
              <a:prstGeom prst="rect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  <p:sp>
            <p:nvSpPr>
              <p:cNvPr id="15" name="Shape 179"/>
              <p:cNvSpPr>
                <a:spLocks noChangeArrowheads="1"/>
              </p:cNvSpPr>
              <p:nvPr/>
            </p:nvSpPr>
            <p:spPr bwMode="auto">
              <a:xfrm>
                <a:off x="4747297" y="394394"/>
                <a:ext cx="1700414" cy="1699073"/>
              </a:xfrm>
              <a:prstGeom prst="rtTriangle">
                <a:avLst/>
              </a:prstGeom>
              <a:solidFill>
                <a:srgbClr val="3F537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25" tIns="91425" rIns="91425" bIns="91425" anchor="ctr"/>
              <a:lstStyle/>
              <a:p>
                <a:pPr>
                  <a:buClr>
                    <a:srgbClr val="000000"/>
                  </a:buClr>
                  <a:buFont typeface="Arial" pitchFamily="34" charset="0"/>
                  <a:buNone/>
                  <a:defRPr/>
                </a:pPr>
                <a:endParaRPr lang="ru-RU"/>
              </a:p>
            </p:txBody>
          </p:sp>
        </p:grpSp>
      </p:grpSp>
      <p:sp>
        <p:nvSpPr>
          <p:cNvPr id="18" name="Shape 16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AE508-6F9D-4082-B305-FF76645C3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814388" y="392113"/>
            <a:ext cx="5257800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>
              <a:sym typeface="Arial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814388" y="1327150"/>
            <a:ext cx="6132512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>
              <a:sym typeface="Arial" pitchFamily="34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sldNum" idx="12"/>
          </p:nvPr>
        </p:nvSpPr>
        <p:spPr bwMode="auto">
          <a:xfrm>
            <a:off x="7618413" y="4637088"/>
            <a:ext cx="148748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pitchFamily="34" charset="0"/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</a:lstStyle>
          <a:p>
            <a:pPr>
              <a:defRPr/>
            </a:pPr>
            <a:fld id="{C29FDD25-A6E2-4D8C-A68B-ADF59E52D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1pPr>
      <a:lvl2pPr marL="742950" lvl="1" indent="-28575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2pPr>
      <a:lvl3pPr marL="1143000" lvl="2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3pPr>
      <a:lvl4pPr marL="1600200" lvl="3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buChar char="–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4pPr>
      <a:lvl5pPr marL="2057400" lvl="4" indent="-228600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itchFamily="34" charset="0"/>
        <a:buChar char="»"/>
        <a:defRPr sz="1400">
          <a:solidFill>
            <a:srgbClr val="000000"/>
          </a:solidFill>
          <a:latin typeface="Arial"/>
          <a:ea typeface="Arial"/>
          <a:cs typeface="Arial"/>
          <a:sym typeface="Arial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priemvkguki@rambler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riemvkguki@rambler.ru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184"/>
          <p:cNvSpPr txBox="1">
            <a:spLocks noGrp="1"/>
          </p:cNvSpPr>
          <p:nvPr>
            <p:ph type="ctrTitle"/>
          </p:nvPr>
        </p:nvSpPr>
        <p:spPr>
          <a:xfrm>
            <a:off x="0" y="714375"/>
            <a:ext cx="7643813" cy="357187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Roboto Condensed"/>
              <a:buNone/>
            </a:pPr>
            <a:r>
              <a:rPr lang="ru-RU" altLang="ru-RU" sz="40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40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40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40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КРАСНОДАРСКИЙ  ГОСУДАРСТВЕННЫЙ</a:t>
            </a:r>
            <a:b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ИНСТИТУТ КУЛЬТУРЫ</a:t>
            </a:r>
            <a:b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особенности поступления в ВУЗ </a:t>
            </a:r>
            <a:b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8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в 2022 году</a:t>
            </a:r>
            <a: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1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Ответственный секретарь </a:t>
            </a:r>
            <a:br>
              <a:rPr lang="ru-RU" altLang="ru-RU" sz="1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1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приёмной комиссии</a:t>
            </a:r>
            <a:br>
              <a:rPr lang="ru-RU" altLang="ru-RU" sz="1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1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Н.Ю. </a:t>
            </a:r>
            <a:r>
              <a:rPr lang="ru-RU" altLang="ru-RU" sz="1400" b="1" dirty="0" err="1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Ананко</a:t>
            </a:r>
            <a: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2400" b="1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00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200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200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sz="2000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21 января 2022 г</a:t>
            </a:r>
            <a:br>
              <a:rPr lang="ru-RU" altLang="ru-RU" sz="1600" b="1" dirty="0" smtClean="0">
                <a:solidFill>
                  <a:schemeClr val="tx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Краснодар</a:t>
            </a:r>
          </a:p>
        </p:txBody>
      </p:sp>
      <p:pic>
        <p:nvPicPr>
          <p:cNvPr id="614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37463" y="0"/>
            <a:ext cx="1506537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470"/>
          <p:cNvSpPr>
            <a:spLocks noChangeArrowheads="1"/>
          </p:cNvSpPr>
          <p:nvPr/>
        </p:nvSpPr>
        <p:spPr bwMode="auto">
          <a:xfrm>
            <a:off x="642910" y="714361"/>
            <a:ext cx="2928958" cy="3786215"/>
          </a:xfrm>
          <a:custGeom>
            <a:avLst/>
            <a:gdLst>
              <a:gd name="T0" fmla="*/ 2147483647 w 30819"/>
              <a:gd name="T1" fmla="*/ 1294086285 h 61841"/>
              <a:gd name="T2" fmla="*/ 2147483647 w 30819"/>
              <a:gd name="T3" fmla="*/ 1444324255 h 61841"/>
              <a:gd name="T4" fmla="*/ 2104919325 w 30819"/>
              <a:gd name="T5" fmla="*/ 1233812814 h 61841"/>
              <a:gd name="T6" fmla="*/ 2147483647 w 30819"/>
              <a:gd name="T7" fmla="*/ 993167838 h 61841"/>
              <a:gd name="T8" fmla="*/ 2147483647 w 30819"/>
              <a:gd name="T9" fmla="*/ 1294086285 h 61841"/>
              <a:gd name="T10" fmla="*/ 2147483647 w 30819"/>
              <a:gd name="T11" fmla="*/ 1594563445 h 61841"/>
              <a:gd name="T12" fmla="*/ 2147483647 w 30819"/>
              <a:gd name="T13" fmla="*/ 1294086285 h 61841"/>
              <a:gd name="T14" fmla="*/ 2147483647 w 30819"/>
              <a:gd name="T15" fmla="*/ 993167838 h 61841"/>
              <a:gd name="T16" fmla="*/ 640822927 w 30819"/>
              <a:gd name="T17" fmla="*/ 2147483647 h 61841"/>
              <a:gd name="T18" fmla="*/ 2147483647 w 30819"/>
              <a:gd name="T19" fmla="*/ 241092744 h 61841"/>
              <a:gd name="T20" fmla="*/ 2147483647 w 30819"/>
              <a:gd name="T21" fmla="*/ 481738101 h 61841"/>
              <a:gd name="T22" fmla="*/ 2147483647 w 30819"/>
              <a:gd name="T23" fmla="*/ 271226430 h 61841"/>
              <a:gd name="T24" fmla="*/ 1464542646 w 30819"/>
              <a:gd name="T25" fmla="*/ 481738101 h 61841"/>
              <a:gd name="T26" fmla="*/ 579706997 w 30819"/>
              <a:gd name="T27" fmla="*/ 752522252 h 61841"/>
              <a:gd name="T28" fmla="*/ 244463949 w 30819"/>
              <a:gd name="T29" fmla="*/ 1263952142 h 61841"/>
              <a:gd name="T30" fmla="*/ 213908894 w 30819"/>
              <a:gd name="T31" fmla="*/ 2147483647 h 61841"/>
              <a:gd name="T32" fmla="*/ 335689067 w 30819"/>
              <a:gd name="T33" fmla="*/ 932894671 h 61841"/>
              <a:gd name="T34" fmla="*/ 884841317 w 30819"/>
              <a:gd name="T35" fmla="*/ 571702904 h 61841"/>
              <a:gd name="T36" fmla="*/ 2147483647 w 30819"/>
              <a:gd name="T37" fmla="*/ 331057928 h 61841"/>
              <a:gd name="T38" fmla="*/ 2147483647 w 30819"/>
              <a:gd name="T39" fmla="*/ 511871635 h 61841"/>
              <a:gd name="T40" fmla="*/ 2147483647 w 30819"/>
              <a:gd name="T41" fmla="*/ 812796029 h 61841"/>
              <a:gd name="T42" fmla="*/ 2147483647 w 30819"/>
              <a:gd name="T43" fmla="*/ 1444324255 h 61841"/>
              <a:gd name="T44" fmla="*/ 2147483647 w 30819"/>
              <a:gd name="T45" fmla="*/ 2147483647 h 61841"/>
              <a:gd name="T46" fmla="*/ 2147483647 w 30819"/>
              <a:gd name="T47" fmla="*/ 2147483647 h 61841"/>
              <a:gd name="T48" fmla="*/ 2147483647 w 30819"/>
              <a:gd name="T49" fmla="*/ 2147483647 h 61841"/>
              <a:gd name="T50" fmla="*/ 2147483647 w 30819"/>
              <a:gd name="T51" fmla="*/ 2147483647 h 61841"/>
              <a:gd name="T52" fmla="*/ 1098298372 w 30819"/>
              <a:gd name="T53" fmla="*/ 2147483647 h 61841"/>
              <a:gd name="T54" fmla="*/ 427365872 w 30819"/>
              <a:gd name="T55" fmla="*/ 2147483647 h 61841"/>
              <a:gd name="T56" fmla="*/ 305133936 w 30819"/>
              <a:gd name="T57" fmla="*/ 2147483647 h 61841"/>
              <a:gd name="T58" fmla="*/ 732493758 w 30819"/>
              <a:gd name="T59" fmla="*/ 2147483647 h 61841"/>
              <a:gd name="T60" fmla="*/ 2147483647 w 30819"/>
              <a:gd name="T61" fmla="*/ 2147483647 h 61841"/>
              <a:gd name="T62" fmla="*/ 2147483647 w 30819"/>
              <a:gd name="T63" fmla="*/ 2147483647 h 61841"/>
              <a:gd name="T64" fmla="*/ 2147483647 w 30819"/>
              <a:gd name="T65" fmla="*/ 2147483647 h 61841"/>
              <a:gd name="T66" fmla="*/ 2147483647 w 30819"/>
              <a:gd name="T67" fmla="*/ 2147483647 h 61841"/>
              <a:gd name="T68" fmla="*/ 2147483647 w 30819"/>
              <a:gd name="T69" fmla="*/ 2147483647 h 61841"/>
              <a:gd name="T70" fmla="*/ 2147483647 w 30819"/>
              <a:gd name="T71" fmla="*/ 1083132641 h 61841"/>
              <a:gd name="T72" fmla="*/ 2147483647 w 30819"/>
              <a:gd name="T73" fmla="*/ 662109757 h 61841"/>
              <a:gd name="T74" fmla="*/ 2147483647 w 30819"/>
              <a:gd name="T75" fmla="*/ 441746 h 61841"/>
              <a:gd name="T76" fmla="*/ 1433987592 w 30819"/>
              <a:gd name="T77" fmla="*/ 241092744 h 61841"/>
              <a:gd name="T78" fmla="*/ 396804997 w 30819"/>
              <a:gd name="T79" fmla="*/ 542011268 h 61841"/>
              <a:gd name="T80" fmla="*/ 451763 w 30819"/>
              <a:gd name="T81" fmla="*/ 1203678975 h 61841"/>
              <a:gd name="T82" fmla="*/ 61116025 w 30819"/>
              <a:gd name="T83" fmla="*/ 2147483647 h 61841"/>
              <a:gd name="T84" fmla="*/ 610262052 w 30819"/>
              <a:gd name="T85" fmla="*/ 2147483647 h 61841"/>
              <a:gd name="T86" fmla="*/ 2147483647 w 30819"/>
              <a:gd name="T87" fmla="*/ 2147483647 h 61841"/>
              <a:gd name="T88" fmla="*/ 2147483647 w 30819"/>
              <a:gd name="T89" fmla="*/ 2147483647 h 61841"/>
              <a:gd name="T90" fmla="*/ 2147483647 w 30819"/>
              <a:gd name="T91" fmla="*/ 2147483647 h 61841"/>
              <a:gd name="T92" fmla="*/ 2147483647 w 30819"/>
              <a:gd name="T93" fmla="*/ 2147483647 h 61841"/>
              <a:gd name="T94" fmla="*/ 2147483647 w 30819"/>
              <a:gd name="T95" fmla="*/ 2147483647 h 61841"/>
              <a:gd name="T96" fmla="*/ 2147483647 w 30819"/>
              <a:gd name="T97" fmla="*/ 1203678975 h 61841"/>
              <a:gd name="T98" fmla="*/ 2147483647 w 30819"/>
              <a:gd name="T99" fmla="*/ 542011268 h 61841"/>
              <a:gd name="T100" fmla="*/ 2147483647 w 30819"/>
              <a:gd name="T101" fmla="*/ 241092744 h 61841"/>
              <a:gd name="T102" fmla="*/ 2147483647 w 30819"/>
              <a:gd name="T103" fmla="*/ 441746 h 6184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30819"/>
              <a:gd name="T157" fmla="*/ 0 h 61841"/>
              <a:gd name="T158" fmla="*/ 30819 w 30819"/>
              <a:gd name="T159" fmla="*/ 61841 h 6184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30819" h="61841" extrusionOk="0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lnTo>
                  <a:pt x="5160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lnTo>
                  <a:pt x="29393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C7D3E6"/>
          </a:solidFill>
          <a:ln w="9525">
            <a:solidFill>
              <a:srgbClr val="92A8C8"/>
            </a:solidFill>
            <a:round/>
            <a:headEnd type="none" w="sm" len="sm"/>
            <a:tailEnd type="none" w="sm" len="sm"/>
          </a:ln>
        </p:spPr>
        <p:txBody>
          <a:bodyPr lIns="91425" tIns="91425" rIns="91425" bIns="91425" anchor="ctr"/>
          <a:lstStyle/>
          <a:p>
            <a:endParaRPr lang="ru-RU"/>
          </a:p>
        </p:txBody>
      </p:sp>
      <p:sp>
        <p:nvSpPr>
          <p:cNvPr id="24580" name="Shape 472"/>
          <p:cNvSpPr>
            <a:spLocks noChangeArrowheads="1"/>
          </p:cNvSpPr>
          <p:nvPr/>
        </p:nvSpPr>
        <p:spPr bwMode="auto">
          <a:xfrm>
            <a:off x="4214813" y="428625"/>
            <a:ext cx="2227262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sz="1000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857224" y="857238"/>
            <a:ext cx="19288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Паспорт с регистрацией</a:t>
            </a: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ru-RU" altLang="ru-RU" b="1" dirty="0" smtClean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Документ об образовании с вкладышем  (оригинал или копия)</a:t>
            </a: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ru-RU" altLang="ru-RU" b="1" dirty="0" smtClean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 фотографий 3х4</a:t>
            </a: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ru-RU" altLang="ru-RU" b="1" dirty="0" smtClean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Иные документы</a:t>
            </a: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endParaRPr lang="ru-RU" altLang="ru-RU" b="1" dirty="0" smtClean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СНИЛС</a:t>
            </a:r>
            <a:endParaRPr lang="ru-RU" altLang="ru-RU" b="1" dirty="0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642924"/>
            <a:ext cx="31432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929190" y="1071552"/>
            <a:ext cx="2571768" cy="325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1D405D"/>
                </a:solidFill>
                <a:latin typeface="Roboto Condensed Light"/>
              </a:rPr>
              <a:t>ПРИЕМНАЯ КОМИССИЯ</a:t>
            </a: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sz="1000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dirty="0" smtClean="0">
                <a:solidFill>
                  <a:srgbClr val="1D405D"/>
                </a:solidFill>
              </a:rPr>
              <a:t>г. Краснодар, ул. им. 40-летия Победы, 33,  корпус 2, ауд. 223</a:t>
            </a: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sz="300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1D405D"/>
                </a:solidFill>
              </a:rPr>
              <a:t>телефоны</a:t>
            </a:r>
            <a:r>
              <a:rPr lang="ru-RU" altLang="ru-RU" dirty="0" smtClean="0">
                <a:solidFill>
                  <a:srgbClr val="1D405D"/>
                </a:solidFill>
              </a:rPr>
              <a:t>: </a:t>
            </a:r>
            <a:br>
              <a:rPr lang="ru-RU" altLang="ru-RU" dirty="0" smtClean="0">
                <a:solidFill>
                  <a:srgbClr val="1D405D"/>
                </a:solidFill>
              </a:rPr>
            </a:br>
            <a:r>
              <a:rPr lang="ru-RU" altLang="ru-RU" dirty="0" smtClean="0">
                <a:solidFill>
                  <a:srgbClr val="1D405D"/>
                </a:solidFill>
              </a:rPr>
              <a:t>8 (800) 200-57-67</a:t>
            </a: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dirty="0" smtClean="0">
                <a:solidFill>
                  <a:srgbClr val="1D405D"/>
                </a:solidFill>
              </a:rPr>
              <a:t> 8 (861) 257-76-28</a:t>
            </a: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sz="400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smtClean="0">
                <a:solidFill>
                  <a:srgbClr val="1D405D"/>
                </a:solidFill>
                <a:latin typeface="Roboto Condensed"/>
              </a:rPr>
              <a:t>сайт: </a:t>
            </a:r>
            <a:r>
              <a:rPr lang="en-US" altLang="ru-RU" b="1" u="sng" dirty="0" smtClean="0">
                <a:solidFill>
                  <a:srgbClr val="1D405D"/>
                </a:solidFill>
                <a:latin typeface="Roboto Condensed"/>
              </a:rPr>
              <a:t>kgik1966.ru</a:t>
            </a:r>
            <a:r>
              <a:rPr lang="ru-RU" altLang="ru-RU" b="1" u="sng" dirty="0" smtClean="0">
                <a:solidFill>
                  <a:srgbClr val="1D405D"/>
                </a:solidFill>
                <a:latin typeface="Roboto Condensed"/>
              </a:rPr>
              <a:t> </a:t>
            </a: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u="sng" dirty="0" smtClean="0">
                <a:solidFill>
                  <a:srgbClr val="1D405D"/>
                </a:solidFill>
                <a:latin typeface="Roboto Condensed"/>
              </a:rPr>
              <a:t>(раздел «Абитуриенту»)</a:t>
            </a:r>
            <a:endParaRPr lang="ru-RU" altLang="ru-RU" b="1" u="sng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b="1" dirty="0" err="1" smtClean="0">
                <a:solidFill>
                  <a:srgbClr val="1D405D"/>
                </a:solidFill>
              </a:rPr>
              <a:t>e-mai</a:t>
            </a:r>
            <a:r>
              <a:rPr lang="ru-RU" altLang="ru-RU" dirty="0" err="1" smtClean="0">
                <a:solidFill>
                  <a:srgbClr val="1D405D"/>
                </a:solidFill>
              </a:rPr>
              <a:t>l</a:t>
            </a:r>
            <a:r>
              <a:rPr lang="ru-RU" altLang="ru-RU" dirty="0" smtClean="0">
                <a:solidFill>
                  <a:srgbClr val="1D405D"/>
                </a:solidFill>
              </a:rPr>
              <a:t>: </a:t>
            </a:r>
            <a:r>
              <a:rPr lang="ru-RU" altLang="ru-RU" dirty="0" smtClean="0">
                <a:solidFill>
                  <a:srgbClr val="1D405D"/>
                </a:solidFill>
                <a:hlinkClick r:id="rId4"/>
              </a:rPr>
              <a:t>priemvkguki@rambler.ru</a:t>
            </a:r>
            <a:endParaRPr lang="ru-RU" altLang="ru-RU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dirty="0" smtClean="0">
              <a:solidFill>
                <a:srgbClr val="1D405D"/>
              </a:solidFill>
            </a:endParaRPr>
          </a:p>
          <a:p>
            <a:pPr algn="ctr">
              <a:buClr>
                <a:srgbClr val="000000"/>
              </a:buClr>
              <a:buFont typeface="Arial" pitchFamily="34" charset="0"/>
              <a:buNone/>
            </a:pPr>
            <a:endParaRPr lang="ru-RU" altLang="ru-RU" sz="400" dirty="0" smtClean="0">
              <a:solidFill>
                <a:srgbClr val="1D405D"/>
              </a:solidFill>
            </a:endParaRPr>
          </a:p>
          <a:p>
            <a:pPr algn="ctr">
              <a:lnSpc>
                <a:spcPct val="120000"/>
              </a:lnSpc>
              <a:buClr>
                <a:srgbClr val="000000"/>
              </a:buClr>
              <a:buFont typeface="Arial" pitchFamily="34" charset="0"/>
              <a:buNone/>
            </a:pPr>
            <a:endParaRPr lang="ru-RU" altLang="ru-RU" b="1" dirty="0" smtClean="0">
              <a:solidFill>
                <a:srgbClr val="1D405D"/>
              </a:solidFill>
              <a:latin typeface="Roboto Condensed Ligh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 txBox="1">
            <a:spLocks noGrp="1"/>
          </p:cNvSpPr>
          <p:nvPr>
            <p:ph type="title"/>
          </p:nvPr>
        </p:nvSpPr>
        <p:spPr>
          <a:xfrm>
            <a:off x="814388" y="392113"/>
            <a:ext cx="5492750" cy="766762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КРАСНОДАРСКИЙ ГОСУДАРСТВЕННЫЙ ИНСТИТУТ КУЛЬТУРЫ </a:t>
            </a:r>
          </a:p>
        </p:txBody>
      </p:sp>
      <p:sp>
        <p:nvSpPr>
          <p:cNvPr id="7171" name="Текст 2"/>
          <p:cNvSpPr txBox="1">
            <a:spLocks noGrp="1"/>
          </p:cNvSpPr>
          <p:nvPr>
            <p:ph type="body" idx="1"/>
          </p:nvPr>
        </p:nvSpPr>
        <p:spPr>
          <a:xfrm>
            <a:off x="814388" y="1327150"/>
            <a:ext cx="7186612" cy="3146425"/>
          </a:xfrm>
        </p:spPr>
        <p:txBody>
          <a:bodyPr/>
          <a:lstStyle/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Arial" pitchFamily="34" charset="0"/>
              </a:rPr>
              <a:t>6 выпускающих факультетов</a:t>
            </a:r>
          </a:p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Arial" pitchFamily="34" charset="0"/>
              </a:rPr>
              <a:t>Отделение Среднего профессионального образования</a:t>
            </a:r>
          </a:p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Arial" pitchFamily="34" charset="0"/>
              </a:rPr>
              <a:t>Детская школа искусств</a:t>
            </a:r>
          </a:p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Arial" pitchFamily="34" charset="0"/>
              </a:rPr>
              <a:t>Музыкальный кадетский корпус</a:t>
            </a:r>
          </a:p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Times New Roman" pitchFamily="18" charset="0"/>
              </a:rPr>
              <a:t>Центр креативных индустрий</a:t>
            </a:r>
          </a:p>
          <a:p>
            <a:pPr>
              <a:spcAft>
                <a:spcPct val="0"/>
              </a:spcAft>
            </a:pPr>
            <a:r>
              <a:rPr lang="ru-RU" altLang="ru-RU" sz="1600" b="1" dirty="0" smtClean="0">
                <a:latin typeface="+mj-lt"/>
                <a:cs typeface="Times New Roman" pitchFamily="18" charset="0"/>
              </a:rPr>
              <a:t>Центр непрерывного образования и повышения квалификации творческих и управленческих кадров в сфере культуры</a:t>
            </a:r>
          </a:p>
          <a:p>
            <a:pPr>
              <a:spcAft>
                <a:spcPct val="0"/>
              </a:spcAft>
              <a:buFont typeface="Arial" pitchFamily="34" charset="0"/>
              <a:buNone/>
            </a:pPr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476E473-991C-467B-BDF9-90034C337063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7" name="Shape 189"/>
          <p:cNvSpPr txBox="1">
            <a:spLocks/>
          </p:cNvSpPr>
          <p:nvPr/>
        </p:nvSpPr>
        <p:spPr>
          <a:xfrm>
            <a:off x="1643063" y="2000250"/>
            <a:ext cx="5257800" cy="7667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FFFFFF"/>
              </a:buClr>
              <a:buFont typeface="Roboto Condensed"/>
              <a:buNone/>
              <a:defRPr/>
            </a:pPr>
            <a:endParaRPr lang="ru-RU" sz="3200" b="1" kern="0" dirty="0"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17412" name="Рисунок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285750"/>
            <a:ext cx="1506537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6000" y="285734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План приема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ПРОГРАММЫ БАКАЛАВРИАТА</a:t>
            </a:r>
            <a:endParaRPr lang="ru-RU" sz="2000" dirty="0"/>
          </a:p>
        </p:txBody>
      </p:sp>
      <p:pic>
        <p:nvPicPr>
          <p:cNvPr id="6" name="Рисунок 5" descr="2 бак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14428"/>
            <a:ext cx="77867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99AE508-6F9D-4082-B305-FF76645C313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357172"/>
            <a:ext cx="4143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</a:rPr>
              <a:t>   ПРОГРАММЫ БАКАЛАВРИАТА</a:t>
            </a:r>
            <a:endParaRPr lang="ru-RU" sz="1800" dirty="0"/>
          </a:p>
        </p:txBody>
      </p:sp>
      <p:pic>
        <p:nvPicPr>
          <p:cNvPr id="4" name="Рисунок 2" descr="2 бак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8"/>
            <a:ext cx="822960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571604" y="2928940"/>
            <a:ext cx="64294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C00000"/>
                </a:solidFill>
              </a:rPr>
              <a:t>       Среднее  </a:t>
            </a:r>
            <a:r>
              <a:rPr lang="ru-RU" altLang="ru-RU" sz="2000" b="1" dirty="0" smtClean="0">
                <a:solidFill>
                  <a:srgbClr val="C00000"/>
                </a:solidFill>
              </a:rPr>
              <a:t>профессиональное образование</a:t>
            </a:r>
            <a:endParaRPr lang="ru-RU" sz="20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3" y="3357568"/>
          <a:ext cx="7786742" cy="1472523"/>
        </p:xfrm>
        <a:graphic>
          <a:graphicData uri="http://schemas.openxmlformats.org/drawingml/2006/table">
            <a:tbl>
              <a:tblPr/>
              <a:tblGrid>
                <a:gridCol w="4366384"/>
                <a:gridCol w="1537848"/>
                <a:gridCol w="1882510"/>
              </a:tblGrid>
              <a:tr h="2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Наименование специальности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>
                          <a:tab pos="822325" algn="l"/>
                        </a:tabLst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Код специальности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Контрольные цифры приема 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Народное художественное творчество (хореографическое творчество)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51.02.01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10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7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Сольное и хоровое народное пение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53.02.05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10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Дизайн (по отраслям)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54.02.01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15</a:t>
                      </a: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Всего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pitchFamily="34" charset="0"/>
                      </a:endParaRP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pitchFamily="34" charset="0"/>
                      </a:endParaRPr>
                    </a:p>
                  </a:txBody>
                  <a:tcPr marL="63463" marR="63463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3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Arial" pitchFamily="34" charset="0"/>
                        </a:rPr>
                        <a:t>5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Arial" pitchFamily="34" charset="0"/>
                      </a:endParaRPr>
                    </a:p>
                  </a:txBody>
                  <a:tcPr marL="63463" marR="6346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99AE508-6F9D-4082-B305-FF76645C313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941618" y="357172"/>
            <a:ext cx="441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rgbClr val="C00000"/>
                </a:solidFill>
                <a:latin typeface="Times New Roman" pitchFamily="18" charset="0"/>
                <a:ea typeface="Roboto Condensed"/>
                <a:cs typeface="Times New Roman" pitchFamily="18" charset="0"/>
                <a:sym typeface="Roboto Condensed"/>
              </a:rPr>
              <a:t>ВСТУПИТЕЛЬНЫЕ   ИСПЫТАНИЯ</a:t>
            </a: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14" y="952205"/>
          <a:ext cx="7000924" cy="354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547274">
                <a:tc gridSpan="2">
                  <a:txBody>
                    <a:bodyPr/>
                    <a:lstStyle/>
                    <a:p>
                      <a:pPr algn="ctr"/>
                      <a:r>
                        <a:rPr lang="ru-RU" altLang="ru-RU" sz="18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Общеобразовательные предметы</a:t>
                      </a:r>
                      <a:endParaRPr lang="ru-RU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72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Результаты ЕГЭ (2018-2022 гг.)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Внутренние испытания вуза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98589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2400"/>
                        </a:spcBef>
                        <a:spcAft>
                          <a:spcPts val="1200"/>
                        </a:spcAft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u="sng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Представляют: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- выпускники школ,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- выпускники СПО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2400"/>
                        </a:spcBef>
                        <a:spcAft>
                          <a:spcPts val="1200"/>
                        </a:spcAft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u="sng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Имеют право сдавать</a:t>
                      </a: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80000"/>
                        </a:lnSpc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- выпускники колледжей и вузов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Clr>
                          <a:srgbClr val="AB7A22"/>
                        </a:buClr>
                        <a:buFont typeface="Arial" pitchFamily="34" charset="0"/>
                        <a:buNone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- инвалиды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Clr>
                          <a:srgbClr val="AB7A22"/>
                        </a:buClr>
                        <a:buFontTx/>
                        <a:buChar char="-"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иностранные граждане</a:t>
                      </a: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600"/>
                        </a:spcBef>
                        <a:buClr>
                          <a:srgbClr val="AB7A22"/>
                        </a:buClr>
                        <a:buFontTx/>
                        <a:buChar char="-"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отдельные категории (не сдающие ЕГЭ)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77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Творческие испытания, собеседования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800" b="1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(сдаются</a:t>
                      </a:r>
                      <a:r>
                        <a:rPr lang="ru-RU" altLang="ru-RU" sz="1800" b="1" baseline="0" dirty="0" smtClean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 в институте)</a:t>
                      </a:r>
                      <a:endParaRPr lang="ru-RU" altLang="ru-RU" sz="1800" dirty="0" smtClean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DC41E7A-61C0-4FCD-8DD2-ACF0A0F14513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sp>
        <p:nvSpPr>
          <p:cNvPr id="7" name="Shape 189"/>
          <p:cNvSpPr txBox="1">
            <a:spLocks/>
          </p:cNvSpPr>
          <p:nvPr/>
        </p:nvSpPr>
        <p:spPr>
          <a:xfrm>
            <a:off x="2143125" y="285750"/>
            <a:ext cx="5257800" cy="766763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FFFFFF"/>
              </a:buClr>
              <a:buFont typeface="Roboto Condensed"/>
              <a:buNone/>
              <a:defRPr/>
            </a:pPr>
            <a:endParaRPr lang="ru-RU" sz="2000" b="1" kern="0" dirty="0">
              <a:solidFill>
                <a:srgbClr val="C0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20484" name="Рисунок 1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13" y="285750"/>
            <a:ext cx="1506537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8"/>
          <p:cNvSpPr>
            <a:spLocks noChangeArrowheads="1"/>
          </p:cNvSpPr>
          <p:nvPr/>
        </p:nvSpPr>
        <p:spPr bwMode="auto">
          <a:xfrm>
            <a:off x="357188" y="857250"/>
            <a:ext cx="85725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b="1" i="1" dirty="0">
                <a:solidFill>
                  <a:srgbClr val="C00000"/>
                </a:solidFill>
              </a:rPr>
              <a:t>Наличие вступительных испытания творческой направленности </a:t>
            </a:r>
          </a:p>
          <a:p>
            <a:pPr algn="ctr"/>
            <a:r>
              <a:rPr lang="ru-RU" altLang="ru-RU" sz="1600" b="1" i="1" dirty="0">
                <a:solidFill>
                  <a:srgbClr val="C00000"/>
                </a:solidFill>
              </a:rPr>
              <a:t>в </a:t>
            </a:r>
            <a:r>
              <a:rPr lang="ru-RU" altLang="ru-RU" sz="1600" b="1" i="1" u="sng" dirty="0">
                <a:solidFill>
                  <a:srgbClr val="C00000"/>
                </a:solidFill>
              </a:rPr>
              <a:t>очной</a:t>
            </a:r>
            <a:r>
              <a:rPr lang="ru-RU" altLang="ru-RU" sz="1600" b="1" i="1" dirty="0">
                <a:solidFill>
                  <a:srgbClr val="C00000"/>
                </a:solidFill>
              </a:rPr>
              <a:t> форме (сдаются в ВУЗе)</a:t>
            </a:r>
          </a:p>
          <a:p>
            <a:pPr algn="ctr"/>
            <a:r>
              <a:rPr lang="ru-RU" altLang="ru-RU" sz="1600" b="1" i="1" dirty="0">
                <a:solidFill>
                  <a:srgbClr val="C00000"/>
                </a:solidFill>
              </a:rPr>
              <a:t>по следующим направлениям подготовки бакалавриата и специалитета</a:t>
            </a:r>
          </a:p>
          <a:p>
            <a:pPr algn="ctr"/>
            <a:endParaRPr lang="ru-RU" altLang="ru-RU" b="1" i="1" dirty="0">
              <a:solidFill>
                <a:srgbClr val="C00000"/>
              </a:solidFill>
            </a:endParaRPr>
          </a:p>
          <a:p>
            <a:r>
              <a:rPr lang="ru-RU" b="1" dirty="0"/>
              <a:t>51.03.02 Народная художественная культура. </a:t>
            </a:r>
            <a:endParaRPr lang="ru-RU" dirty="0"/>
          </a:p>
          <a:p>
            <a:r>
              <a:rPr lang="ru-RU" b="1" dirty="0"/>
              <a:t>53.03.01 Музыкальное искусство эстрады.</a:t>
            </a:r>
            <a:r>
              <a:rPr lang="ru-RU" dirty="0"/>
              <a:t>.</a:t>
            </a:r>
          </a:p>
          <a:p>
            <a:r>
              <a:rPr lang="ru-RU" b="1" dirty="0"/>
              <a:t> 53.03.02 Музыкально-инструментальное искусство.</a:t>
            </a:r>
          </a:p>
          <a:p>
            <a:r>
              <a:rPr lang="ru-RU" b="1" dirty="0"/>
              <a:t>53.03.03 Вокальное искусство. </a:t>
            </a:r>
          </a:p>
          <a:p>
            <a:r>
              <a:rPr lang="ru-RU" b="1" dirty="0"/>
              <a:t>53.03.04 Искусство народного пения</a:t>
            </a:r>
            <a:endParaRPr lang="ru-RU" dirty="0"/>
          </a:p>
          <a:p>
            <a:r>
              <a:rPr lang="ru-RU" b="1" dirty="0"/>
              <a:t>53.03.06 Музыкознание и музыкально-прикладное искусство </a:t>
            </a:r>
            <a:endParaRPr lang="ru-RU" dirty="0"/>
          </a:p>
          <a:p>
            <a:r>
              <a:rPr lang="ru-RU" b="1" dirty="0"/>
              <a:t>54.03.01 Дизайн</a:t>
            </a:r>
            <a:endParaRPr lang="ru-RU" dirty="0"/>
          </a:p>
          <a:p>
            <a:r>
              <a:rPr lang="ru-RU" b="1" dirty="0"/>
              <a:t> 54.03.03 Искусство костюма и текстиля</a:t>
            </a:r>
          </a:p>
          <a:p>
            <a:r>
              <a:rPr lang="ru-RU" b="1" dirty="0"/>
              <a:t>52.02.05 Актерское искусство. </a:t>
            </a:r>
          </a:p>
          <a:p>
            <a:r>
              <a:rPr lang="ru-RU" b="1" dirty="0"/>
              <a:t>54.05.02 Живопись. </a:t>
            </a:r>
          </a:p>
          <a:p>
            <a:r>
              <a:rPr lang="ru-RU" b="1" dirty="0"/>
              <a:t>55.05.01 Режиссура кино и телевидения. </a:t>
            </a:r>
          </a:p>
          <a:p>
            <a:r>
              <a:rPr lang="ru-RU" b="1" dirty="0"/>
              <a:t>55.05.03 Кинооператорство. </a:t>
            </a:r>
            <a:endParaRPr lang="ru-RU" altLang="ru-RU" b="1" i="1" dirty="0">
              <a:solidFill>
                <a:srgbClr val="C00000"/>
              </a:solidFill>
            </a:endParaRPr>
          </a:p>
          <a:p>
            <a:endParaRPr lang="ru-RU" dirty="0"/>
          </a:p>
          <a:p>
            <a:endParaRPr lang="ru-RU" dirty="0"/>
          </a:p>
          <a:p>
            <a:r>
              <a:rPr lang="ru-RU" sz="1600" b="1" dirty="0"/>
              <a:t> </a:t>
            </a:r>
            <a:endParaRPr lang="ru-RU" sz="1600" dirty="0"/>
          </a:p>
          <a:p>
            <a:pPr algn="ctr"/>
            <a:endParaRPr lang="ru-RU" altLang="ru-RU" b="1" i="1" dirty="0">
              <a:solidFill>
                <a:srgbClr val="C00000"/>
              </a:solidFill>
            </a:endParaRPr>
          </a:p>
          <a:p>
            <a:pPr algn="ctr"/>
            <a:endParaRPr lang="ru-RU" alt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99AE508-6F9D-4082-B305-FF76645C313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500048"/>
            <a:ext cx="41434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       МИНИМАЛЬНЫЕ </a:t>
            </a:r>
            <a:r>
              <a:rPr lang="ru-RU" sz="18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БАЛЛЫ</a:t>
            </a:r>
            <a:endParaRPr lang="ru-RU" sz="1800" dirty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928677"/>
          <a:ext cx="8229600" cy="2000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00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Вступительное испытание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Минимальный балл ВИ в рамках контрольных цифр приема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Минимальный балл ВИ по договорам об оказании платных образовательных услуг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71670" y="2417862"/>
            <a:ext cx="52149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None/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+mj-lt"/>
                <a:ea typeface="Roboto Condensed Light"/>
                <a:cs typeface="Roboto Condensed Light"/>
                <a:sym typeface="Roboto Condensed Light"/>
              </a:rPr>
              <a:t>Особенности </a:t>
            </a:r>
            <a:r>
              <a:rPr lang="ru-RU" sz="1800" b="1" dirty="0" smtClean="0">
                <a:solidFill>
                  <a:srgbClr val="C00000"/>
                </a:solidFill>
                <a:latin typeface="+mj-lt"/>
                <a:ea typeface="Roboto Condensed Light"/>
                <a:cs typeface="Roboto Condensed Light"/>
                <a:sym typeface="Roboto Condensed Light"/>
              </a:rPr>
              <a:t>подачи документов в 2022 г.:</a:t>
            </a:r>
            <a:endParaRPr lang="ru-RU" sz="1800" b="1" dirty="0">
              <a:solidFill>
                <a:srgbClr val="C00000"/>
              </a:solidFill>
              <a:latin typeface="+mj-l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429007"/>
            <a:ext cx="578647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81000" fontAlgn="auto">
              <a:spcBef>
                <a:spcPts val="1200"/>
              </a:spcBef>
              <a:spcAft>
                <a:spcPts val="60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через личный кабинет абитуриента</a:t>
            </a:r>
            <a:r>
              <a:rPr lang="en-US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 </a:t>
            </a: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 на сайте</a:t>
            </a:r>
          </a:p>
          <a:p>
            <a:pPr marL="457200" indent="-381000" fontAlgn="auto">
              <a:spcBef>
                <a:spcPts val="1200"/>
              </a:spcBef>
              <a:spcAft>
                <a:spcPts val="60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лично в приемной комиссии КГИК </a:t>
            </a:r>
          </a:p>
          <a:p>
            <a:pPr marL="457200" indent="-381000" fontAlgn="auto">
              <a:spcBef>
                <a:spcPts val="1200"/>
              </a:spcBef>
              <a:spcAft>
                <a:spcPts val="60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по электронной почте </a:t>
            </a: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  <a:hlinkClick r:id="rId2"/>
              </a:rPr>
              <a:t>priemvkguki@rambler.ru</a:t>
            </a:r>
            <a:endParaRPr lang="ru-RU" kern="0" dirty="0" smtClean="0">
              <a:solidFill>
                <a:schemeClr val="tx1"/>
              </a:solidFill>
              <a:latin typeface="+mn-lt"/>
              <a:ea typeface="Roboto Condensed Light"/>
              <a:cs typeface="Roboto Condensed Light"/>
              <a:sym typeface="Roboto Condensed"/>
            </a:endParaRPr>
          </a:p>
          <a:p>
            <a:pPr marL="457200" indent="-381000" fontAlgn="auto">
              <a:spcBef>
                <a:spcPts val="1200"/>
              </a:spcBef>
              <a:spcAft>
                <a:spcPts val="60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/>
            </a:pPr>
            <a:r>
              <a:rPr lang="ru-RU" kern="0" dirty="0" smtClean="0">
                <a:solidFill>
                  <a:schemeClr val="tx1"/>
                </a:solidFill>
                <a:latin typeface="+mn-lt"/>
                <a:ea typeface="Roboto Condensed Light"/>
                <a:cs typeface="Roboto Condensed Light"/>
                <a:sym typeface="Roboto Condensed"/>
              </a:rPr>
              <a:t>через операторов почтовой связи</a:t>
            </a:r>
            <a:endParaRPr lang="ru-RU" kern="0" dirty="0">
              <a:solidFill>
                <a:schemeClr val="tx1"/>
              </a:solidFill>
              <a:latin typeface="+mn-lt"/>
              <a:ea typeface="Roboto Condensed Light"/>
              <a:cs typeface="Roboto Condensed Light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99AE508-6F9D-4082-B305-FF76645C313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5734"/>
            <a:ext cx="585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>
                <a:solidFill>
                  <a:srgbClr val="C00000"/>
                </a:solidFill>
                <a:latin typeface="+mn-lt"/>
                <a:ea typeface="Roboto Condensed"/>
                <a:cs typeface="Roboto Condensed"/>
                <a:sym typeface="Roboto Condensed"/>
              </a:rPr>
              <a:t>Сроки приёма документов и проведения вступительных испытаний в КГИК  2022 году</a:t>
            </a:r>
            <a:r>
              <a:rPr lang="ru-RU" altLang="ru-RU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/>
            </a:r>
            <a:br>
              <a:rPr lang="ru-RU" altLang="ru-RU" dirty="0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14428"/>
            <a:ext cx="8286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25" algn="just">
              <a:tabLst>
                <a:tab pos="800100" algn="l"/>
              </a:tabLst>
            </a:pP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Приём на обучение по программам бакалавриата и программам специалитета по </a:t>
            </a: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очной форме 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обучения.</a:t>
            </a:r>
          </a:p>
          <a:p>
            <a:pPr indent="174625" algn="just" eaLnBrk="0" hangingPunct="0">
              <a:buNone/>
              <a:tabLst>
                <a:tab pos="800100" algn="l"/>
              </a:tabLst>
            </a:pP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  </a:t>
            </a: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с 18 июня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 начинается приём документов </a:t>
            </a:r>
          </a:p>
          <a:p>
            <a:pPr indent="174625" algn="just" eaLnBrk="0" hangingPunct="0">
              <a:buNone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- 12 июля завершается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 прием документов, от поступающих по результатам вступительных испытаний творческой направленности, а также иных вступительных испытаний, проводимых КГИК</a:t>
            </a:r>
          </a:p>
          <a:p>
            <a:pPr indent="174625" algn="just" eaLnBrk="0" hangingPunct="0">
              <a:buNone/>
              <a:tabLst>
                <a:tab pos="800100" algn="l"/>
              </a:tabLst>
            </a:pP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</a:t>
            </a: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25 июл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я </a:t>
            </a: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завершается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 прием документов, от лиц, поступающих только по результатам ЕГЭ;</a:t>
            </a:r>
            <a:r>
              <a:rPr lang="ru-RU" altLang="ru-RU" i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indent="174625" algn="ctr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i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вступительные испытания</a:t>
            </a:r>
            <a:endParaRPr lang="ru-RU" altLang="ru-RU" b="1" dirty="0" smtClean="0">
              <a:solidFill>
                <a:srgbClr val="1D405D"/>
              </a:solidFill>
              <a:latin typeface="+mn-lt"/>
              <a:cs typeface="Times New Roman" pitchFamily="18" charset="0"/>
            </a:endParaRPr>
          </a:p>
          <a:p>
            <a:pPr indent="174625" algn="just" eaLnBrk="0" hangingPunct="0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С 13 июля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 по </a:t>
            </a: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25 июля, в соответствие с расписанием </a:t>
            </a:r>
          </a:p>
          <a:p>
            <a:pPr indent="174625" algn="ctr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i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Зачисление</a:t>
            </a:r>
            <a:endParaRPr lang="ru-RU" altLang="ru-RU" b="1" dirty="0" smtClean="0">
              <a:solidFill>
                <a:srgbClr val="1D405D"/>
              </a:solidFill>
              <a:latin typeface="+mn-lt"/>
              <a:cs typeface="Times New Roman" pitchFamily="18" charset="0"/>
            </a:endParaRPr>
          </a:p>
          <a:p>
            <a:pPr indent="174625" algn="just" eaLnBrk="0" hangingPunct="0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- 27 июля 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размещение рейтинговых списков поступающих;</a:t>
            </a:r>
          </a:p>
          <a:p>
            <a:pPr indent="174625" algn="just" eaLnBrk="0" hangingPunct="0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- 30 июля 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 первый этап зачисления: целевая квота и особое право;</a:t>
            </a:r>
          </a:p>
          <a:p>
            <a:pPr indent="174625" algn="just" eaLnBrk="0" hangingPunct="0">
              <a:buClr>
                <a:srgbClr val="000000"/>
              </a:buClr>
              <a:buNone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- 9 августа 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второй этап зачисления в рамках КЦП;</a:t>
            </a:r>
          </a:p>
          <a:p>
            <a:pPr indent="174625" algn="just" eaLnBrk="0" hangingPunct="0">
              <a:buClr>
                <a:srgbClr val="000000"/>
              </a:buClr>
              <a:buFontTx/>
              <a:buChar char="-"/>
              <a:tabLst>
                <a:tab pos="800100" algn="l"/>
              </a:tabLst>
            </a:pPr>
            <a:r>
              <a:rPr lang="ru-RU" altLang="ru-RU" b="1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12 и 19  августа </a:t>
            </a:r>
            <a:r>
              <a:rPr lang="ru-RU" altLang="ru-RU" dirty="0" smtClean="0">
                <a:solidFill>
                  <a:srgbClr val="1D405D"/>
                </a:solidFill>
                <a:latin typeface="+mn-lt"/>
                <a:cs typeface="Times New Roman" pitchFamily="18" charset="0"/>
              </a:rPr>
              <a:t>-  зачисление, поступающих по договору.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2"/>
          <p:cNvSpPr txBox="1">
            <a:spLocks noGrp="1"/>
          </p:cNvSpPr>
          <p:nvPr>
            <p:ph type="title"/>
          </p:nvPr>
        </p:nvSpPr>
        <p:spPr>
          <a:xfrm>
            <a:off x="814388" y="392113"/>
            <a:ext cx="5257800" cy="766762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Roboto Condensed"/>
              <a:buNone/>
            </a:pPr>
            <a:r>
              <a:rPr lang="ru-RU" altLang="ru-RU" sz="2000" b="1" smtClean="0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УЧЕТ    ИНДИВИДУАЛЬНЫХ ДОСТИЖЕНИЙ   ПОСТУПАЮЩИХ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0" y="1285875"/>
            <a:ext cx="2500313" cy="3214688"/>
          </a:xfrm>
        </p:spPr>
        <p:txBody>
          <a:bodyPr/>
          <a:lstStyle/>
          <a:p>
            <a:pPr marL="92075" indent="22225" algn="ctr" eaLnBrk="1" fontAlgn="auto" hangingPunct="1">
              <a:buClr>
                <a:srgbClr val="C7D3E6"/>
              </a:buClr>
              <a:buFont typeface="Roboto Condensed Light"/>
              <a:buNone/>
              <a:defRPr/>
            </a:pPr>
            <a:r>
              <a:rPr lang="ru-RU" sz="1400" b="1" dirty="0" smtClean="0">
                <a:solidFill>
                  <a:srgbClr val="263248"/>
                </a:solidFill>
                <a:latin typeface="+mn-lt"/>
                <a:ea typeface="Roboto Condensed Light"/>
                <a:cs typeface="Times New Roman" pitchFamily="18" charset="0"/>
                <a:sym typeface="Roboto Condensed Light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+mn-lt"/>
                <a:ea typeface="Roboto Condensed Light"/>
                <a:cs typeface="Times New Roman" pitchFamily="18" charset="0"/>
                <a:sym typeface="Roboto Condensed Light"/>
              </a:rPr>
              <a:t>спортивные</a:t>
            </a:r>
            <a:r>
              <a:rPr lang="ru-RU" sz="1400" b="1" dirty="0" smtClean="0">
                <a:solidFill>
                  <a:srgbClr val="263248"/>
                </a:solidFill>
                <a:latin typeface="+mn-lt"/>
                <a:ea typeface="Roboto Condensed Light"/>
                <a:cs typeface="Times New Roman" pitchFamily="18" charset="0"/>
                <a:sym typeface="Roboto Condensed Light"/>
              </a:rPr>
              <a:t> достижения</a:t>
            </a:r>
          </a:p>
          <a:p>
            <a:pPr marL="92075" indent="0" algn="ctr" eaLnBrk="1" fontAlgn="auto" hangingPunct="1">
              <a:buClr>
                <a:srgbClr val="C7D3E6"/>
              </a:buClr>
              <a:buFont typeface="Roboto Condensed Light"/>
              <a:buNone/>
              <a:defRPr/>
            </a:pPr>
            <a:r>
              <a:rPr lang="ru-RU" sz="1400" b="1" dirty="0" smtClean="0">
                <a:solidFill>
                  <a:srgbClr val="263248"/>
                </a:solidFill>
                <a:latin typeface="+mn-lt"/>
                <a:ea typeface="Roboto Condensed Light"/>
                <a:cs typeface="Times New Roman" pitchFamily="18" charset="0"/>
                <a:sym typeface="Roboto Condensed Light"/>
              </a:rPr>
              <a:t> (в т.ч. наличие золотого, серебряного или бронзового знака отличия Всероссийского физкультурно-спортивного комплекса «Готов к труду и обороне» (ГТО) и удостоверения к нему установленного образца) </a:t>
            </a:r>
            <a:r>
              <a:rPr lang="ru-RU" sz="1600" dirty="0" smtClean="0">
                <a:solidFill>
                  <a:srgbClr val="263248"/>
                </a:solidFill>
                <a:latin typeface="Times New Roman" pitchFamily="18" charset="0"/>
                <a:ea typeface="Roboto Condensed Light"/>
                <a:cs typeface="Times New Roman" pitchFamily="18" charset="0"/>
                <a:sym typeface="Roboto Condensed Light"/>
              </a:rPr>
              <a:t> (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Roboto Condensed Light"/>
                <a:cs typeface="Times New Roman" pitchFamily="18" charset="0"/>
                <a:sym typeface="Roboto Condensed Light"/>
              </a:rPr>
              <a:t>4 балла)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92075" indent="22225"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endParaRPr lang="ru-RU" sz="1600" b="1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92075" indent="22225"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endParaRPr lang="ru-RU" sz="1600" b="1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2286000" y="1285875"/>
            <a:ext cx="2428875" cy="3071813"/>
          </a:xfrm>
        </p:spPr>
        <p:txBody>
          <a:bodyPr/>
          <a:lstStyle/>
          <a:p>
            <a:pPr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аттестат</a:t>
            </a:r>
            <a:r>
              <a:rPr lang="ru-RU" sz="1600" b="1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о среднем общем образовании с </a:t>
            </a:r>
            <a:r>
              <a:rPr lang="ru-RU" sz="1600" b="1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отличием</a:t>
            </a:r>
            <a:r>
              <a:rPr lang="ru-RU" sz="1600" b="1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или  медаль </a:t>
            </a:r>
            <a:r>
              <a:rPr lang="ru-RU" sz="16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</a:t>
            </a:r>
            <a:r>
              <a:rPr lang="ru-RU" sz="14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золотая, серебряная);</a:t>
            </a:r>
          </a:p>
          <a:p>
            <a:pPr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r>
              <a:rPr lang="ru-RU" sz="1600" b="1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диплом о СПО с отличием</a:t>
            </a:r>
          </a:p>
          <a:p>
            <a:pPr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(5 баллов)</a:t>
            </a:r>
          </a:p>
          <a:p>
            <a:pPr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endParaRPr lang="ru-RU" sz="14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endParaRPr lang="ru-RU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xfrm>
            <a:off x="4786313" y="1285875"/>
            <a:ext cx="2214562" cy="3143250"/>
          </a:xfrm>
        </p:spPr>
        <p:txBody>
          <a:bodyPr/>
          <a:lstStyle/>
          <a:p>
            <a:pPr marL="0" indent="266700"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r>
              <a:rPr lang="ru-RU" sz="1600" b="1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участие и (или) результаты</a:t>
            </a:r>
            <a:br>
              <a:rPr lang="ru-RU" sz="1600" b="1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</a:br>
            <a:r>
              <a:rPr lang="ru-RU" sz="14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участия поступающих в </a:t>
            </a:r>
            <a:r>
              <a:rPr lang="ru-RU" sz="1600" b="1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олимпиадах</a:t>
            </a:r>
            <a:r>
              <a:rPr lang="ru-RU" sz="14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и иных интеллектуальных и (или) творческих </a:t>
            </a:r>
            <a:r>
              <a:rPr lang="ru-RU" sz="1600" b="1" dirty="0" smtClean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конкурсах</a:t>
            </a:r>
          </a:p>
          <a:p>
            <a:pPr marL="0" indent="266700"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endParaRPr lang="ru-RU" sz="1600" b="1" dirty="0" smtClean="0">
              <a:solidFill>
                <a:srgbClr val="FF0000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0" indent="266700" eaLnBrk="1" fontAlgn="auto" hangingPunct="1">
              <a:buClr>
                <a:srgbClr val="C7D3E6"/>
              </a:buClr>
              <a:buFont typeface="Roboto Condensed Light"/>
              <a:buChar char="▰"/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(3,5,7 баллов)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sp>
        <p:nvSpPr>
          <p:cNvPr id="11" name="Текст 5"/>
          <p:cNvSpPr txBox="1">
            <a:spLocks/>
          </p:cNvSpPr>
          <p:nvPr/>
        </p:nvSpPr>
        <p:spPr>
          <a:xfrm>
            <a:off x="7000875" y="1285875"/>
            <a:ext cx="1928813" cy="3000375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91425" rIns="91425" bIns="91425"/>
          <a:lstStyle/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r>
              <a:rPr lang="ru-RU" b="1" kern="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ru-RU" sz="1600" b="1" kern="0" dirty="0">
                <a:solidFill>
                  <a:srgbClr val="FF0000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волонтерская</a:t>
            </a:r>
            <a:r>
              <a:rPr lang="ru-RU" b="1" kern="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ru-RU" kern="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(добровольческая) деятельность</a:t>
            </a:r>
          </a:p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endParaRPr lang="ru-RU" kern="0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endParaRPr lang="ru-RU" kern="0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endParaRPr lang="ru-RU" kern="0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endParaRPr lang="ru-RU" sz="800" kern="0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indent="180975" fontAlgn="auto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endParaRPr lang="ru-RU" kern="0" dirty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indent="180975" fontAlgn="auto">
              <a:spcBef>
                <a:spcPts val="0"/>
              </a:spcBef>
              <a:spcAft>
                <a:spcPts val="0"/>
              </a:spcAft>
              <a:buClr>
                <a:srgbClr val="C7D3E6"/>
              </a:buClr>
              <a:buSzPts val="1800"/>
              <a:buFont typeface="Roboto Condensed Light"/>
              <a:buChar char="▰"/>
              <a:defRPr/>
            </a:pPr>
            <a:r>
              <a:rPr lang="ru-RU" sz="1600" b="1" kern="0" dirty="0">
                <a:solidFill>
                  <a:schemeClr val="accent5">
                    <a:lumMod val="50000"/>
                  </a:schemeClr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(3 балла)</a:t>
            </a:r>
          </a:p>
        </p:txBody>
      </p:sp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1428750" y="4500576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dirty="0">
                <a:solidFill>
                  <a:schemeClr val="tx1"/>
                </a:solidFill>
              </a:rPr>
              <a:t>В общей сумме не может быть начислено </a:t>
            </a:r>
            <a:r>
              <a:rPr lang="ru-RU" altLang="ru-RU" b="1" dirty="0">
                <a:solidFill>
                  <a:srgbClr val="FF0000"/>
                </a:solidFill>
              </a:rPr>
              <a:t>более 10 баллов!</a:t>
            </a:r>
          </a:p>
          <a:p>
            <a:pPr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dirty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6705</TotalTime>
  <Words>388</Words>
  <Application>Microsoft Office PowerPoint</Application>
  <PresentationFormat>Экран (16:9)</PresentationFormat>
  <Paragraphs>137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Salerio template</vt:lpstr>
      <vt:lpstr>  КРАСНОДАРСКИЙ  ГОСУДАРСТВЕННЫЙ ИНСТИТУТ КУЛЬТУРЫ особенности поступления в ВУЗ  в 2022 году  Ответственный секретарь  приёмной комиссии Н.Ю. Ананко   21 января 2022 г Краснодар</vt:lpstr>
      <vt:lpstr>КРАСНОДАРСКИЙ ГОСУДАРСТВЕННЫЙ ИНСТИТУТ КУЛЬТУРЫ </vt:lpstr>
      <vt:lpstr>Слайд 3</vt:lpstr>
      <vt:lpstr>Слайд 4</vt:lpstr>
      <vt:lpstr>Слайд 5</vt:lpstr>
      <vt:lpstr>Слайд 6</vt:lpstr>
      <vt:lpstr>Слайд 7</vt:lpstr>
      <vt:lpstr>Слайд 8</vt:lpstr>
      <vt:lpstr>УЧЕТ    ИНДИВИДУАЛЬНЫХ ДОСТИЖЕНИЙ   ПОСТУПАЮЩИХ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ПРИЕМНОЙ КАМПАНИИ ФГБОУ ВО «КРАСНОДАРСКИЙ ГОСУДАРСТВЕННЫЙ ИНСТИТУТ КУЛЬТУРЫ» 2018 года</dc:title>
  <dc:creator>Elena</dc:creator>
  <cp:lastModifiedBy>User</cp:lastModifiedBy>
  <cp:revision>504</cp:revision>
  <dcterms:modified xsi:type="dcterms:W3CDTF">2022-01-19T10:12:30Z</dcterms:modified>
</cp:coreProperties>
</file>