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5" r:id="rId2"/>
    <p:sldId id="257" r:id="rId3"/>
    <p:sldId id="266" r:id="rId4"/>
    <p:sldId id="267" r:id="rId5"/>
    <p:sldId id="268" r:id="rId6"/>
    <p:sldId id="269" r:id="rId7"/>
    <p:sldId id="270" r:id="rId8"/>
    <p:sldId id="261" r:id="rId9"/>
    <p:sldId id="258" r:id="rId10"/>
    <p:sldId id="263" r:id="rId11"/>
    <p:sldId id="262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953240-02DE-4234-BC4D-969EEA8359D5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D4AFFA-1FED-4C6C-9139-A04294C4AF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9678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4AFFA-1FED-4C6C-9139-A04294C4AF8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0691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D4AFFA-1FED-4C6C-9139-A04294C4AF81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546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60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817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214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043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98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028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087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6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28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29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942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8CE3C-F781-43DB-B6A3-C5221305F7F1}" type="datetimeFigureOut">
              <a:rPr lang="ru-RU" smtClean="0"/>
              <a:t>27.11.2021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F4667-B401-424E-BBDD-313E2A760B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777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628800"/>
            <a:ext cx="6995120" cy="2304256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4900" b="1" dirty="0" smtClean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Если </a:t>
            </a:r>
            <a:r>
              <a:rPr lang="ru-RU" sz="49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хотите иметь успех, </a:t>
            </a:r>
            <a:br>
              <a:rPr lang="ru-RU" sz="49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49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Вы должны выглядеть так, как будто Вы его имеете. </a:t>
            </a:r>
            <a:br>
              <a:rPr lang="ru-RU" sz="49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40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                                 </a:t>
            </a:r>
            <a:br>
              <a:rPr lang="ru-RU" sz="40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</a:br>
            <a:r>
              <a:rPr lang="ru-RU" sz="4000" b="1" dirty="0">
                <a:solidFill>
                  <a:srgbClr val="C0504D">
                    <a:lumMod val="50000"/>
                  </a:srgbClr>
                </a:solidFill>
                <a:latin typeface="Times New Roman"/>
                <a:ea typeface="Calibri"/>
                <a:cs typeface="Times New Roman"/>
              </a:rPr>
              <a:t>                                            Т. Мор</a:t>
            </a:r>
            <a:r>
              <a:rPr lang="ru-RU" sz="4000" b="1" dirty="0">
                <a:solidFill>
                  <a:srgbClr val="C0504D">
                    <a:lumMod val="50000"/>
                  </a:srgbClr>
                </a:solidFill>
                <a:ea typeface="Calibri"/>
                <a:cs typeface="Times New Roman"/>
              </a:rPr>
              <a:t/>
            </a:r>
            <a:br>
              <a:rPr lang="ru-RU" sz="4000" b="1" dirty="0">
                <a:solidFill>
                  <a:srgbClr val="C0504D">
                    <a:lumMod val="50000"/>
                  </a:srgbClr>
                </a:solidFill>
                <a:ea typeface="Calibri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39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7355160" cy="79695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/>
                <a:ea typeface="Calibri"/>
              </a:rPr>
              <a:t/>
            </a:r>
            <a:br>
              <a:rPr lang="ru-RU" dirty="0" smtClean="0">
                <a:latin typeface="Times New Roman"/>
                <a:ea typeface="Calibri"/>
              </a:rPr>
            </a:br>
            <a:r>
              <a:rPr lang="ru-RU" dirty="0">
                <a:latin typeface="Times New Roman"/>
                <a:ea typeface="Calibri"/>
              </a:rPr>
              <a:t/>
            </a:r>
            <a:br>
              <a:rPr lang="ru-RU" dirty="0">
                <a:latin typeface="Times New Roman"/>
                <a:ea typeface="Calibri"/>
              </a:rPr>
            </a:br>
            <a:r>
              <a:rPr lang="ru-RU" dirty="0" smtClean="0">
                <a:latin typeface="Times New Roman"/>
                <a:ea typeface="Calibri"/>
              </a:rPr>
              <a:t/>
            </a:r>
            <a:br>
              <a:rPr lang="ru-RU" dirty="0" smtClean="0">
                <a:latin typeface="Times New Roman"/>
                <a:ea typeface="Calibri"/>
              </a:rPr>
            </a:br>
            <a:r>
              <a:rPr lang="ru-RU" dirty="0">
                <a:latin typeface="Times New Roman"/>
                <a:ea typeface="Calibri"/>
              </a:rPr>
              <a:t/>
            </a:r>
            <a:br>
              <a:rPr lang="ru-RU" dirty="0">
                <a:latin typeface="Times New Roman"/>
                <a:ea typeface="Calibri"/>
              </a:rPr>
            </a:br>
            <a:r>
              <a:rPr lang="ru-RU" dirty="0">
                <a:latin typeface="Times New Roman"/>
                <a:ea typeface="Calibri"/>
              </a:rPr>
              <a:t>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Упражнения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, которые помогают избавиться от 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волнений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4098" name="Picture 2" descr="C:\Users\Админ\Desktop\images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356992"/>
            <a:ext cx="3496933" cy="29523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23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5696" y="1268760"/>
            <a:ext cx="6851104" cy="4857403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Общайтесь с позитивно настроенными 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людьми</a:t>
            </a:r>
          </a:p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Настраивайте  </a:t>
            </a:r>
          </a:p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успех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86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40" y="3861048"/>
            <a:ext cx="36824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Удачи !!! </a:t>
            </a:r>
            <a:endParaRPr lang="ru-RU" sz="60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Админ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980728"/>
            <a:ext cx="3744416" cy="2546754"/>
          </a:xfrm>
          <a:prstGeom prst="rect">
            <a:avLst/>
          </a:prstGeom>
          <a:noFill/>
          <a:ln w="28575">
            <a:solidFill>
              <a:schemeClr val="accent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9174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Админ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052736"/>
            <a:ext cx="3960440" cy="2635493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дмин\Desktop\Без названия — коп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3909228"/>
            <a:ext cx="3629061" cy="2414975"/>
          </a:xfrm>
          <a:prstGeom prst="rect">
            <a:avLst/>
          </a:prstGeom>
          <a:noFill/>
          <a:ln w="28575">
            <a:solidFill>
              <a:schemeClr val="accent2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56176" y="1772816"/>
            <a:ext cx="24424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ГИА</a:t>
            </a: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679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643192" cy="108498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Как же поддержать выпускника?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844824"/>
            <a:ext cx="7941568" cy="438194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Поддерживать ребенка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–  </a:t>
            </a:r>
          </a:p>
          <a:p>
            <a:pPr marL="0" indent="0">
              <a:buNone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                              значит верить в него.</a:t>
            </a:r>
          </a:p>
          <a:p>
            <a:pPr marL="0" indent="0">
              <a:buNone/>
            </a:pP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47664" y="3244334"/>
            <a:ext cx="101490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Установка : </a:t>
            </a:r>
          </a:p>
          <a:p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    "</a:t>
            </a:r>
            <a:r>
              <a:rPr lang="ru-RU" sz="40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Ты сможешь это сделать".</a:t>
            </a:r>
            <a:endParaRPr lang="ru-RU" sz="4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063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39752" y="1052736"/>
            <a:ext cx="6347048" cy="5073427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Забыть о прошлых неудачах ребенка;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Помочь ребенку обрести уверенность в том, что он справится с данной задачей;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Помнить о прошлых удачах и возвращаться к ним, а не к ошибкам.</a:t>
            </a:r>
            <a:endParaRPr lang="ru-RU" sz="3600" b="1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7365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b="1" dirty="0" smtClean="0">
                <a:latin typeface="Times New Roman"/>
                <a:ea typeface="Calibri"/>
                <a:cs typeface="Times New Roman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Чтобы 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поддержать ребенка, необходимо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:</a:t>
            </a:r>
            <a:r>
              <a:rPr lang="ru-RU" sz="3200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  <a:t/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  <a:ea typeface="Calibri"/>
                <a:cs typeface="Times New Roman"/>
              </a:rPr>
            </a:b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67744" y="1700808"/>
            <a:ext cx="6419056" cy="4425355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Опираться на сильные стороны ребенка;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Избегать подчеркивания промахов ребенка;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Проявлять веру в ребенка, сочувствие к нему, уверенность в его силах;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Не тревожьтесь о количестве баллов, которые ребенок получит на экзамене, и не критикуйте ребенка после экзамена. 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3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/>
                <a:ea typeface="Calibri"/>
              </a:rPr>
              <a:t>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Помочь  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выпускнику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 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с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формой занятий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1760" y="1628800"/>
            <a:ext cx="6275040" cy="4497363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Визуал 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больше запоминает то, что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видит;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Вербал воспринимает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информацию на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слух;</a:t>
            </a:r>
          </a:p>
          <a:p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Кинестетик 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усваивает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тактильные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действия.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0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6984776" cy="11569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Не 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пропустить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нервный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срыв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99792" y="1556792"/>
            <a:ext cx="5987008" cy="4569371"/>
          </a:xfrm>
        </p:spPr>
        <p:txBody>
          <a:bodyPr>
            <a:normAutofit lnSpcReduction="1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1 первый - воодушевление, подъем, которые дают первые сигналы. Головную боль, бессонницу, мышечные зажимы. 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2 этап - истощение - злость, раздражительность. 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  <a:cs typeface="Times New Roman"/>
              </a:rPr>
              <a:t>И последний - апатия, неверие в свои силы. </a:t>
            </a:r>
            <a:endParaRPr lang="ru-RU" sz="2000" dirty="0">
              <a:solidFill>
                <a:schemeClr val="accent2">
                  <a:lumMod val="50000"/>
                </a:schemeClr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2450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Как подготовиться психологически к экзамену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628800"/>
            <a:ext cx="7499176" cy="4497363"/>
          </a:xfrm>
        </p:spPr>
        <p:txBody>
          <a:bodyPr>
            <a:normAutofit fontScale="92500" lnSpcReduction="10000"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Режим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дня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Питание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Планирование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8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 Условия поддержания   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 работоспособности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Минимум </a:t>
            </a:r>
            <a:r>
              <a:rPr lang="ru-RU" sz="2600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компьютерных развлечений</a:t>
            </a:r>
            <a:endParaRPr lang="ru-RU" sz="2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C:\Users\Админ\Desktop\Без названия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30776">
            <a:off x="2848181" y="1432622"/>
            <a:ext cx="1909195" cy="16066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Админ\Desktop\Без названия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2097">
            <a:off x="6655853" y="1503261"/>
            <a:ext cx="1914466" cy="16751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Админ\Desktop\Без названия (4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65400">
            <a:off x="6488588" y="3362717"/>
            <a:ext cx="1485600" cy="1485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Админ\Desktop\images (2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113482"/>
            <a:ext cx="1997699" cy="11986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Админ\Desktop\images (3)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12"/>
            <a:ext cx="2843808" cy="21431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558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Некоторые советы по подготовке </a:t>
            </a: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/>
            </a:r>
            <a:b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</a:br>
            <a:r>
              <a:rPr lang="ru-RU" sz="3200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к </a:t>
            </a:r>
            <a:r>
              <a:rPr lang="ru-RU" sz="3200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экзамену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55776" y="1700808"/>
            <a:ext cx="6131024" cy="442535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Понимание, а не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запоминание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(некоторые закономерности   запоминания)</a:t>
            </a:r>
            <a:endParaRPr lang="ru-RU" b="1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Calibri"/>
            </a:endParaRP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Упражнения для механического запоминания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 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Calibri"/>
            </a:endParaRP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Не рекомендуется изучать новый материал непосредственно перед экзаменом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 </a:t>
            </a:r>
            <a:endParaRPr lang="ru-RU" dirty="0" smtClean="0">
              <a:solidFill>
                <a:schemeClr val="accent2">
                  <a:lumMod val="50000"/>
                </a:schemeClr>
              </a:solidFill>
              <a:latin typeface="Times New Roman"/>
              <a:ea typeface="Calibri"/>
            </a:endParaRP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Отдых перед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экзаменом</a:t>
            </a:r>
          </a:p>
          <a:p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Calibri"/>
              </a:rPr>
              <a:t>Не конфликтовать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897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216</Words>
  <Application>Microsoft Office PowerPoint</Application>
  <PresentationFormat>Экран (4:3)</PresentationFormat>
  <Paragraphs>48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     Если хотите иметь успех,  Вы должны выглядеть так, как будто Вы его имеете.                                                                                Т. Мор </vt:lpstr>
      <vt:lpstr>Презентация PowerPoint</vt:lpstr>
      <vt:lpstr>Как же поддержать выпускника?</vt:lpstr>
      <vt:lpstr>Презентация PowerPoint</vt:lpstr>
      <vt:lpstr> Чтобы  поддержать ребенка, необходимо: </vt:lpstr>
      <vt:lpstr>   Помочь   выпускнику   с формой занятий</vt:lpstr>
      <vt:lpstr>Не  пропустить  нервный срыв </vt:lpstr>
      <vt:lpstr>Как подготовиться психологически к экзамену</vt:lpstr>
      <vt:lpstr>Некоторые советы по подготовке  к экзамену</vt:lpstr>
      <vt:lpstr>     Упражнения, которые помогают избавиться от волнений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</dc:creator>
  <cp:lastModifiedBy>Психолог</cp:lastModifiedBy>
  <cp:revision>12</cp:revision>
  <dcterms:created xsi:type="dcterms:W3CDTF">2018-04-17T17:07:24Z</dcterms:created>
  <dcterms:modified xsi:type="dcterms:W3CDTF">2021-11-27T06:38:36Z</dcterms:modified>
</cp:coreProperties>
</file>