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3" r:id="rId5"/>
    <p:sldId id="317" r:id="rId6"/>
    <p:sldId id="280" r:id="rId7"/>
    <p:sldId id="282" r:id="rId8"/>
    <p:sldId id="322" r:id="rId9"/>
    <p:sldId id="310" r:id="rId10"/>
    <p:sldId id="314" r:id="rId11"/>
    <p:sldId id="313" r:id="rId12"/>
    <p:sldId id="318" r:id="rId13"/>
    <p:sldId id="286" r:id="rId14"/>
    <p:sldId id="288" r:id="rId15"/>
    <p:sldId id="305" r:id="rId16"/>
    <p:sldId id="306" r:id="rId17"/>
    <p:sldId id="287" r:id="rId18"/>
    <p:sldId id="31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175026505971218"/>
          <c:y val="6.409414105503429E-2"/>
          <c:w val="0.63429834956609754"/>
          <c:h val="0.506942915433638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cat>
            <c:strRef>
              <c:f>Лист1!$A$2:$A$5</c:f>
              <c:strCache>
                <c:ptCount val="3"/>
                <c:pt idx="1">
                  <c:v>Плановый показатель охвата</c:v>
                </c:pt>
                <c:pt idx="2">
                  <c:v>Фактический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77</c:v>
                </c:pt>
                <c:pt idx="2">
                  <c:v>79.599999999999994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9"/>
        <c:shape val="cylinder"/>
        <c:axId val="34623872"/>
        <c:axId val="34625408"/>
        <c:axId val="0"/>
      </c:bar3DChart>
      <c:catAx>
        <c:axId val="3462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1440000" vert="horz" anchor="b" anchorCtr="1"/>
          <a:lstStyle/>
          <a:p>
            <a:pPr>
              <a:defRPr/>
            </a:pPr>
            <a:endParaRPr lang="ru-RU"/>
          </a:p>
        </c:txPr>
        <c:crossAx val="34625408"/>
        <c:crossesAt val="75.5"/>
        <c:auto val="0"/>
        <c:lblAlgn val="ctr"/>
        <c:lblOffset val="100"/>
        <c:tickLblSkip val="1"/>
        <c:noMultiLvlLbl val="0"/>
      </c:catAx>
      <c:valAx>
        <c:axId val="34625408"/>
        <c:scaling>
          <c:orientation val="minMax"/>
        </c:scaling>
        <c:delete val="0"/>
        <c:axPos val="l"/>
        <c:majorGridlines>
          <c:spPr>
            <a:ln w="9525"/>
          </c:spPr>
        </c:majorGridlines>
        <c:numFmt formatCode="General" sourceLinked="1"/>
        <c:majorTickMark val="out"/>
        <c:minorTickMark val="none"/>
        <c:tickLblPos val="nextTo"/>
        <c:crossAx val="3462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p.sgo41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hk_ola2/p/CXK-m5CtsJq/?utm_medium=copy_link" TargetMode="External"/><Relationship Id="rId13" Type="http://schemas.openxmlformats.org/officeDocument/2006/relationships/hyperlink" Target="https://sport4141.ru/sertifikat-personificirovannogo-fin/" TargetMode="External"/><Relationship Id="rId18" Type="http://schemas.openxmlformats.org/officeDocument/2006/relationships/image" Target="../media/image40.jpeg"/><Relationship Id="rId3" Type="http://schemas.openxmlformats.org/officeDocument/2006/relationships/hyperlink" Target="http://&#1084;&#1089;&#1086;&#1096;1.&#1088;&#1092;/navigator-dopolnitelnogo-obrazovaniya-detej-1" TargetMode="External"/><Relationship Id="rId7" Type="http://schemas.openxmlformats.org/officeDocument/2006/relationships/hyperlink" Target="https://www.instagram.com/p/CVhT_U7NtSF/?utm_medium=copy_link" TargetMode="External"/><Relationship Id="rId12" Type="http://schemas.openxmlformats.org/officeDocument/2006/relationships/hyperlink" Target="https://www.instagram.com/topoleksad/" TargetMode="External"/><Relationship Id="rId17" Type="http://schemas.openxmlformats.org/officeDocument/2006/relationships/image" Target="../media/image39.jpeg"/><Relationship Id="rId2" Type="http://schemas.openxmlformats.org/officeDocument/2006/relationships/hyperlink" Target="https://www.instagram.com/tv/CWADJLmIOdZ/?utm_medium=share_sheet" TargetMode="Externa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ssh.ru/&#1085;&#1072;&#1074;&#1080;&#1075;&#1072;&#1090;&#1086;&#1088;" TargetMode="External"/><Relationship Id="rId11" Type="http://schemas.openxmlformats.org/officeDocument/2006/relationships/hyperlink" Target="http://topolekdetsad.ru/news" TargetMode="External"/><Relationship Id="rId5" Type="http://schemas.openxmlformats.org/officeDocument/2006/relationships/hyperlink" Target="https://www.instagram.com/tv/CWCAuwMjcgM/?utm_medium=copy_link" TargetMode="External"/><Relationship Id="rId15" Type="http://schemas.openxmlformats.org/officeDocument/2006/relationships/image" Target="../media/image29.png"/><Relationship Id="rId10" Type="http://schemas.openxmlformats.org/officeDocument/2006/relationships/hyperlink" Target="https://www.instagram.com/p/CVR1LVON_Fw/?utm_medium=copy_link" TargetMode="External"/><Relationship Id="rId19" Type="http://schemas.openxmlformats.org/officeDocument/2006/relationships/image" Target="../media/image41.jpeg"/><Relationship Id="rId4" Type="http://schemas.openxmlformats.org/officeDocument/2006/relationships/hyperlink" Target="http://&#1084;&#1082;&#1086;&#1091;&#1076;&#1089;&#1096;.&#1088;&#1092;/index/navigator_dopolnitelnogo_obrazovanija_detej/0-101" TargetMode="External"/><Relationship Id="rId9" Type="http://schemas.openxmlformats.org/officeDocument/2006/relationships/hyperlink" Target="https://shkolaatlasovo.ru/631-navigator-dopolnitelnogo-obrazovaniya" TargetMode="External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Муниципальный опорный центр дополнительного образования детей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82124616" y="103380600"/>
            <a:ext cx="1290084" cy="1550500"/>
            <a:chOff x="107145138" y="105441750"/>
            <a:chExt cx="6238875" cy="720090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07145138" y="105441750"/>
              <a:ext cx="6238875" cy="7200900"/>
              <a:chOff x="106992340" y="105288786"/>
              <a:chExt cx="6238875" cy="7200900"/>
            </a:xfrm>
          </p:grpSpPr>
          <p:pic>
            <p:nvPicPr>
              <p:cNvPr id="1028" name="Picture 4" descr="-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92340" y="105288786"/>
                <a:ext cx="6238875" cy="720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09429296" y="108216192"/>
                <a:ext cx="1524000" cy="16215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pic>
          <p:nvPicPr>
            <p:cNvPr id="1030" name="Picture 6" descr="Gerb-7019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4992" y="108728657"/>
              <a:ext cx="1041748" cy="130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9510723" y="108122761"/>
              <a:ext cx="1479737" cy="5446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kern="10" spc="-180" dirty="0" smtClean="0">
                  <a:ln w="9525">
                    <a:solidFill>
                      <a:srgbClr val="0070C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48DD4"/>
                      </a:gs>
                      <a:gs pos="100000">
                        <a:srgbClr val="548DD4">
                          <a:gamma/>
                          <a:tint val="57255"/>
                          <a:invGamma/>
                          <a:alpha val="80000"/>
                        </a:srgbClr>
                      </a:gs>
                    </a:gsLst>
                    <a:lin ang="5400000" scaled="1"/>
                  </a:gradFill>
                  <a:effectLst/>
                  <a:latin typeface="Arial Black"/>
                </a:rPr>
                <a:t>МИЛЬКОВСКИЙ</a:t>
              </a:r>
            </a:p>
            <a:p>
              <a:pPr algn="ctr" rtl="0">
                <a:buNone/>
              </a:pPr>
              <a:r>
                <a:rPr lang="ru-RU" sz="3600" b="1" kern="10" spc="-180" dirty="0" smtClean="0">
                  <a:ln w="9525">
                    <a:solidFill>
                      <a:srgbClr val="0070C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48DD4"/>
                      </a:gs>
                      <a:gs pos="100000">
                        <a:srgbClr val="548DD4">
                          <a:gamma/>
                          <a:tint val="57255"/>
                          <a:invGamma/>
                          <a:alpha val="80000"/>
                        </a:srgbClr>
                      </a:gs>
                    </a:gsLst>
                    <a:lin ang="5400000" scaled="1"/>
                  </a:gradFill>
                  <a:effectLst/>
                  <a:latin typeface="Arial Black"/>
                </a:rPr>
                <a:t>РАЙОН</a:t>
              </a:r>
              <a:endParaRPr lang="ru-RU" sz="3600" b="1" kern="10" spc="-18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48DD4"/>
                    </a:gs>
                    <a:gs pos="100000">
                      <a:srgbClr val="548DD4">
                        <a:gamma/>
                        <a:tint val="57255"/>
                        <a:invGamma/>
                        <a:alpha val="80000"/>
                      </a:srgbClr>
                    </a:gs>
                  </a:gsLst>
                  <a:lin ang="5400000" scaled="1"/>
                </a:gradFill>
                <a:effectLst/>
                <a:latin typeface="Arial Black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70531328" y="188640"/>
            <a:ext cx="2597273" cy="2927406"/>
            <a:chOff x="106992340" y="105288786"/>
            <a:chExt cx="6238875" cy="7200900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106992340" y="105288786"/>
              <a:ext cx="6238875" cy="7200900"/>
              <a:chOff x="106992340" y="105288786"/>
              <a:chExt cx="6238875" cy="7200900"/>
            </a:xfrm>
          </p:grpSpPr>
          <p:pic>
            <p:nvPicPr>
              <p:cNvPr id="1034" name="Picture 10" descr="-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92340" y="105288786"/>
                <a:ext cx="6238875" cy="720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109429296" y="108216192"/>
                <a:ext cx="1524000" cy="16215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pic>
          <p:nvPicPr>
            <p:cNvPr id="1036" name="Picture 12" descr="Gerb-7019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92194" y="108575693"/>
              <a:ext cx="1041748" cy="130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9357925" y="107969797"/>
              <a:ext cx="1479737" cy="5446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kern="10" spc="-180" dirty="0" smtClean="0">
                  <a:ln w="9525">
                    <a:solidFill>
                      <a:srgbClr val="0070C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48DD4"/>
                      </a:gs>
                      <a:gs pos="100000">
                        <a:srgbClr val="548DD4">
                          <a:gamma/>
                          <a:tint val="57255"/>
                          <a:invGamma/>
                          <a:alpha val="80000"/>
                        </a:srgbClr>
                      </a:gs>
                    </a:gsLst>
                    <a:lin ang="5400000" scaled="1"/>
                  </a:gradFill>
                  <a:effectLst/>
                  <a:latin typeface="Arial Black"/>
                </a:rPr>
                <a:t>МИЛЬКОВСКИЙ</a:t>
              </a:r>
            </a:p>
            <a:p>
              <a:pPr algn="ctr" rtl="0">
                <a:buNone/>
              </a:pPr>
              <a:r>
                <a:rPr lang="ru-RU" sz="3600" b="1" kern="10" spc="-180" dirty="0" smtClean="0">
                  <a:ln w="9525">
                    <a:solidFill>
                      <a:srgbClr val="0070C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48DD4"/>
                      </a:gs>
                      <a:gs pos="100000">
                        <a:srgbClr val="548DD4">
                          <a:gamma/>
                          <a:tint val="57255"/>
                          <a:invGamma/>
                          <a:alpha val="80000"/>
                        </a:srgbClr>
                      </a:gs>
                    </a:gsLst>
                    <a:lin ang="5400000" scaled="1"/>
                  </a:gradFill>
                  <a:effectLst/>
                  <a:latin typeface="Arial Black"/>
                </a:rPr>
                <a:t>РАЙОН</a:t>
              </a:r>
              <a:endParaRPr lang="ru-RU" sz="3600" b="1" kern="10" spc="-18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48DD4"/>
                    </a:gs>
                    <a:gs pos="100000">
                      <a:srgbClr val="548DD4">
                        <a:gamma/>
                        <a:tint val="57255"/>
                        <a:invGamma/>
                        <a:alpha val="80000"/>
                      </a:srgbClr>
                    </a:gs>
                  </a:gsLst>
                  <a:lin ang="5400000" scaled="1"/>
                </a:gradFill>
                <a:effectLst/>
                <a:latin typeface="Arial Black"/>
              </a:endParaRPr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473669" y="2276872"/>
            <a:ext cx="2946203" cy="293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Супрунова Н.А\директор\Фото РДДТ, заказ юбилей\приложение 3\приложение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94570"/>
            <a:ext cx="4392488" cy="291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740352" y="684606"/>
            <a:ext cx="1023135" cy="101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05419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1401763" algn="l"/>
                <a:tab pos="1698625" algn="l"/>
                <a:tab pos="1727200" algn="l"/>
                <a:tab pos="2614613" algn="l"/>
                <a:tab pos="2692400" algn="l"/>
                <a:tab pos="3863975" algn="l"/>
                <a:tab pos="4021138" algn="l"/>
                <a:tab pos="4751388" algn="l"/>
                <a:tab pos="5076825" algn="l"/>
                <a:tab pos="5151438" algn="l"/>
              </a:tabLs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Внедрен  региональный общедоступный Навигатор дополнительного образования детей в Мильковском муниципальном районе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3325" t="15968" r="11235" b="5923"/>
          <a:stretch/>
        </p:blipFill>
        <p:spPr bwMode="auto">
          <a:xfrm>
            <a:off x="347435" y="2185774"/>
            <a:ext cx="5074285" cy="289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5630962" y="2898191"/>
            <a:ext cx="3137101" cy="576064"/>
            <a:chOff x="5630962" y="2898191"/>
            <a:chExt cx="3137101" cy="576064"/>
          </a:xfrm>
        </p:grpSpPr>
        <p:sp>
          <p:nvSpPr>
            <p:cNvPr id="7" name="Блок-схема: процесс 6"/>
            <p:cNvSpPr/>
            <p:nvPr/>
          </p:nvSpPr>
          <p:spPr>
            <a:xfrm>
              <a:off x="6535814" y="2898191"/>
              <a:ext cx="2232249" cy="576064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1299 детей</a:t>
              </a:r>
              <a:endParaRPr lang="ru-RU" dirty="0"/>
            </a:p>
          </p:txBody>
        </p:sp>
        <p:sp>
          <p:nvSpPr>
            <p:cNvPr id="14" name="Стрелка влево 13"/>
            <p:cNvSpPr/>
            <p:nvPr/>
          </p:nvSpPr>
          <p:spPr>
            <a:xfrm>
              <a:off x="5630962" y="2997703"/>
              <a:ext cx="674625" cy="37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14690" y="1998091"/>
            <a:ext cx="3137545" cy="648072"/>
            <a:chOff x="5614690" y="1998091"/>
            <a:chExt cx="3137545" cy="648072"/>
          </a:xfrm>
        </p:grpSpPr>
        <p:sp>
          <p:nvSpPr>
            <p:cNvPr id="6" name="Блок-схема: процесс 5"/>
            <p:cNvSpPr/>
            <p:nvPr/>
          </p:nvSpPr>
          <p:spPr>
            <a:xfrm>
              <a:off x="6535814" y="1998091"/>
              <a:ext cx="2216421" cy="64807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1559 пользователей</a:t>
              </a:r>
              <a:endParaRPr lang="ru-RU" dirty="0"/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5614690" y="2181330"/>
              <a:ext cx="629170" cy="36015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42213" y="3819617"/>
            <a:ext cx="3232898" cy="576064"/>
            <a:chOff x="5642213" y="3819617"/>
            <a:chExt cx="3232898" cy="576064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6565700" y="3819617"/>
              <a:ext cx="2309411" cy="576064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123 программы </a:t>
              </a:r>
              <a:endParaRPr lang="ru-RU" dirty="0"/>
            </a:p>
          </p:txBody>
        </p:sp>
        <p:sp>
          <p:nvSpPr>
            <p:cNvPr id="13" name="Стрелка влево 12"/>
            <p:cNvSpPr/>
            <p:nvPr/>
          </p:nvSpPr>
          <p:spPr>
            <a:xfrm>
              <a:off x="5642213" y="3872093"/>
              <a:ext cx="674625" cy="37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81548" y="4621605"/>
            <a:ext cx="3193563" cy="612648"/>
            <a:chOff x="5681548" y="4656402"/>
            <a:chExt cx="3193563" cy="612648"/>
          </a:xfrm>
        </p:grpSpPr>
        <p:sp>
          <p:nvSpPr>
            <p:cNvPr id="12" name="Блок-схема: процесс 11"/>
            <p:cNvSpPr/>
            <p:nvPr/>
          </p:nvSpPr>
          <p:spPr>
            <a:xfrm>
              <a:off x="6616001" y="4656402"/>
              <a:ext cx="2259110" cy="61264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13 организаций</a:t>
              </a:r>
              <a:endParaRPr lang="ru-RU" dirty="0"/>
            </a:p>
          </p:txBody>
        </p:sp>
        <p:sp>
          <p:nvSpPr>
            <p:cNvPr id="16" name="Стрелка влево 15"/>
            <p:cNvSpPr/>
            <p:nvPr/>
          </p:nvSpPr>
          <p:spPr>
            <a:xfrm>
              <a:off x="5681548" y="4774206"/>
              <a:ext cx="674625" cy="37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Блок-схема: процесс 16"/>
          <p:cNvSpPr/>
          <p:nvPr/>
        </p:nvSpPr>
        <p:spPr>
          <a:xfrm>
            <a:off x="899592" y="5415770"/>
            <a:ext cx="4104457" cy="78424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Навигатор дополнительного образования </a:t>
            </a:r>
          </a:p>
          <a:p>
            <a:pPr algn="ctr"/>
            <a:r>
              <a:rPr lang="ru-RU" sz="1600" dirty="0" smtClean="0">
                <a:cs typeface="Times New Roman" pitchFamily="18" charset="0"/>
              </a:rPr>
              <a:t>Камчатского края</a:t>
            </a:r>
            <a:r>
              <a:rPr lang="en-US" sz="1600" dirty="0" smtClean="0">
                <a:cs typeface="Times New Roman" pitchFamily="18" charset="0"/>
                <a:hlinkClick r:id="rId4"/>
              </a:rPr>
              <a:t> </a:t>
            </a:r>
            <a:endParaRPr lang="ru-RU" sz="1600" dirty="0" smtClean="0">
              <a:cs typeface="Times New Roman" pitchFamily="18" charset="0"/>
              <a:hlinkClick r:id="rId4"/>
            </a:endParaRPr>
          </a:p>
          <a:p>
            <a:pPr algn="ctr"/>
            <a:r>
              <a:rPr lang="en-US" sz="1600" dirty="0" smtClean="0">
                <a:cs typeface="Times New Roman" pitchFamily="18" charset="0"/>
                <a:hlinkClick r:id="rId4"/>
              </a:rPr>
              <a:t>https</a:t>
            </a:r>
            <a:r>
              <a:rPr lang="en-US" sz="1600" dirty="0">
                <a:cs typeface="Times New Roman" pitchFamily="18" charset="0"/>
                <a:hlinkClick r:id="rId4"/>
              </a:rPr>
              <a:t>://dop.sgo41.ru</a:t>
            </a:r>
            <a:r>
              <a:rPr lang="ru-RU" sz="1600" dirty="0">
                <a:cs typeface="Times New Roman" pitchFamily="18" charset="0"/>
              </a:rPr>
              <a:t> </a:t>
            </a:r>
            <a:endParaRPr lang="ru-RU" sz="1600" b="1" cap="all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9503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812360" y="692696"/>
            <a:ext cx="1088642" cy="108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00153"/>
              </p:ext>
            </p:extLst>
          </p:nvPr>
        </p:nvGraphicFramePr>
        <p:xfrm>
          <a:off x="2059333" y="2420888"/>
          <a:ext cx="5753027" cy="3967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1405"/>
                <a:gridCol w="1819275"/>
                <a:gridCol w="2042347"/>
              </a:tblGrid>
              <a:tr h="1010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Направленность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программ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опубликованных программ в Навигаторе всего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 прошедших экспертизу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Техническая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Ественнонаучная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2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Туристко-краеведческая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Физкультурно-спортивная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Социально-гуманитарная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12416" r="21276" b="6505"/>
          <a:stretch/>
        </p:blipFill>
        <p:spPr bwMode="auto">
          <a:xfrm>
            <a:off x="270003" y="4144341"/>
            <a:ext cx="1296144" cy="1053487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t="11744" r="20818" b="15323"/>
          <a:stretch/>
        </p:blipFill>
        <p:spPr bwMode="auto">
          <a:xfrm>
            <a:off x="292373" y="5589240"/>
            <a:ext cx="1372241" cy="99977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4" t="3301" r="29379"/>
          <a:stretch/>
        </p:blipFill>
        <p:spPr bwMode="auto">
          <a:xfrm>
            <a:off x="237680" y="2107087"/>
            <a:ext cx="1360790" cy="1755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1703" y="652967"/>
            <a:ext cx="70986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соответствии с регламентом общественной экспертизы дополнительных общеобразовательных программ утвержденным, приказом Министерства образования Камчатского края от 19.04.2021 № 339 . В Мильковском муниципальном районе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реализуется 123 программы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6  направленностям, 16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дополнительных общеобразовательных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программ успешно прошли экспертизу.</a:t>
            </a:r>
          </a:p>
        </p:txBody>
      </p:sp>
    </p:spTree>
    <p:extLst>
      <p:ext uri="{BB962C8B-B14F-4D97-AF65-F5344CB8AC3E}">
        <p14:creationId xmlns:p14="http://schemas.microsoft.com/office/powerpoint/2010/main" val="16403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0916" y="260648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628790" y="587951"/>
            <a:ext cx="1262023" cy="125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109" y="793296"/>
            <a:ext cx="7725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охвату детей от 5 до 18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дополнительным образованием 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2021год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Мильковском муниципальном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 (77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- 1104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17446607"/>
              </p:ext>
            </p:extLst>
          </p:nvPr>
        </p:nvGraphicFramePr>
        <p:xfrm>
          <a:off x="-1404664" y="1844824"/>
          <a:ext cx="7506113" cy="480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89735"/>
              </p:ext>
            </p:extLst>
          </p:nvPr>
        </p:nvGraphicFramePr>
        <p:xfrm>
          <a:off x="6719435" y="4725144"/>
          <a:ext cx="2171378" cy="1609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378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Количество зарегистрированных детей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в возрасте от 5 до 18 лет чел. 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1432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31575"/>
              </p:ext>
            </p:extLst>
          </p:nvPr>
        </p:nvGraphicFramePr>
        <p:xfrm>
          <a:off x="6300192" y="2132856"/>
          <a:ext cx="2061903" cy="2061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903"/>
              </a:tblGrid>
              <a:tr h="140888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детей от 5 до 18 лет охваченных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дополнительным образованием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(на 20.12.2021г.) 79,68%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1141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9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3" y="799420"/>
            <a:ext cx="7056784" cy="97339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Выявление, формирование и распространение лучших образовательных практик в системе дополнительного образования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Мильковского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668344" y="288785"/>
            <a:ext cx="1205500" cy="120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процесс 9"/>
          <p:cNvSpPr/>
          <p:nvPr/>
        </p:nvSpPr>
        <p:spPr>
          <a:xfrm>
            <a:off x="1744598" y="2506834"/>
            <a:ext cx="6067762" cy="13190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Банк лучших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педагогических практик Мильковского муниципального района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» 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http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://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www.milkovoadm.ru/about/struktura/school/bank.php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37082" y="4373560"/>
            <a:ext cx="8536762" cy="1528120"/>
            <a:chOff x="336778" y="4246129"/>
            <a:chExt cx="8536762" cy="1528120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5478637" y="4741727"/>
              <a:ext cx="578119" cy="386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36778" y="4246129"/>
              <a:ext cx="8536762" cy="1528120"/>
              <a:chOff x="390793" y="3902676"/>
              <a:chExt cx="8536762" cy="1528120"/>
            </a:xfrm>
          </p:grpSpPr>
          <p:sp>
            <p:nvSpPr>
              <p:cNvPr id="7" name="Блок-схема: процесс 6"/>
              <p:cNvSpPr/>
              <p:nvPr/>
            </p:nvSpPr>
            <p:spPr>
              <a:xfrm>
                <a:off x="6286131" y="3902676"/>
                <a:ext cx="2641424" cy="152812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16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 место </a:t>
                </a:r>
                <a:endPara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lvl="0" algn="ctr"/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Плотникова </a:t>
                </a:r>
                <a:r>
                  <a:rPr lang="ru-RU" sz="16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Наталья Валентиновна, </a:t>
                </a:r>
                <a:endPara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lvl="0" algn="ctr"/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педагог </a:t>
                </a:r>
                <a:r>
                  <a:rPr lang="ru-RU" sz="16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дополнительного образования </a:t>
                </a:r>
                <a:endPara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lvl="0" algn="ctr"/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МБУДО </a:t>
                </a:r>
                <a:r>
                  <a:rPr lang="ru-RU" sz="16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РДДТ -120 </a:t>
                </a:r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баллов</a:t>
                </a:r>
                <a:endParaRPr lang="ru-RU" sz="1600" b="1" i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390793" y="3902676"/>
                <a:ext cx="4966499" cy="1528120"/>
                <a:chOff x="390793" y="3902676"/>
                <a:chExt cx="4966499" cy="1528120"/>
              </a:xfrm>
            </p:grpSpPr>
            <p:sp>
              <p:nvSpPr>
                <p:cNvPr id="6" name="Блок-схема: процесс 5"/>
                <p:cNvSpPr/>
                <p:nvPr/>
              </p:nvSpPr>
              <p:spPr>
                <a:xfrm>
                  <a:off x="390793" y="3902676"/>
                  <a:ext cx="2520280" cy="1528120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1 место </a:t>
                  </a:r>
                  <a:endPara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16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Безносенко </a:t>
                  </a:r>
                  <a:r>
                    <a:rPr lang="ru-RU" sz="16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Оксана Валентиновна, воспитатель </a:t>
                  </a:r>
                  <a:endPara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16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МКДОУ </a:t>
                  </a:r>
                  <a:r>
                    <a:rPr lang="ru-RU" sz="16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«Детский сад «Ручеёк» -134 </a:t>
                  </a:r>
                  <a:r>
                    <a:rPr lang="ru-RU" sz="16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балла</a:t>
                  </a:r>
                  <a:endParaRPr lang="ru-RU" sz="16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" name="Блок-схема: процесс 7"/>
                <p:cNvSpPr/>
                <p:nvPr/>
              </p:nvSpPr>
              <p:spPr>
                <a:xfrm>
                  <a:off x="3856560" y="4029116"/>
                  <a:ext cx="1500732" cy="993180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Финалисты</a:t>
                  </a:r>
                  <a:endParaRPr lang="ru-RU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Стрелка вправо 12"/>
                <p:cNvSpPr/>
                <p:nvPr/>
              </p:nvSpPr>
              <p:spPr>
                <a:xfrm rot="10800000">
                  <a:off x="3086434" y="4398274"/>
                  <a:ext cx="609075" cy="39803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16" name="Заголовок 2"/>
          <p:cNvSpPr txBox="1">
            <a:spLocks/>
          </p:cNvSpPr>
          <p:nvPr/>
        </p:nvSpPr>
        <p:spPr>
          <a:xfrm>
            <a:off x="-44982" y="266772"/>
            <a:ext cx="8081835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smtClean="0"/>
              <a:t>Муниципальный опорный центр дополнительного образования детей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4875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680" y="114748"/>
            <a:ext cx="1575256" cy="1565472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0730" y="120419"/>
            <a:ext cx="8081835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Муниципальный опорный центр дополнительного образования детей</a:t>
            </a:r>
            <a:endParaRPr lang="ru-RU" sz="1800" b="1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9239" y="744116"/>
            <a:ext cx="7344815" cy="93610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и проведение конкурсов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профессионального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мастерства педагогических работников дополнительного образования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943659" y="3068960"/>
            <a:ext cx="3168352" cy="280831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Региональный этап Всероссийского конкурса профессионального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мастерства работников сферы дополнительного образования «Сердце отдаю детям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» 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Педенко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Л.А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Диплом Лауреата в номинации «Профессиональный дебют»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292080" y="2081122"/>
            <a:ext cx="3168664" cy="28083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Всероссийский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конкурс профессионального мастерства работников сферы дополнительного образования «Сердце отдаю детям».  </a:t>
            </a:r>
          </a:p>
          <a:p>
            <a:pPr algn="ctr"/>
            <a:r>
              <a:rPr lang="ru-RU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Педенко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Л.А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(как самовыдвиженец)</a:t>
            </a:r>
          </a:p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Участник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059" y="419545"/>
            <a:ext cx="1306140" cy="1298028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188640"/>
            <a:ext cx="8081835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Муниципальный опорный центр дополнительного образования детей</a:t>
            </a:r>
            <a:endParaRPr lang="ru-RU" sz="1800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915816" y="1988839"/>
            <a:ext cx="3024335" cy="10015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Плановый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показатель сертификатов ПФ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150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74573" y="3514486"/>
            <a:ext cx="2664296" cy="19576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МБУДО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Мильковская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детско-юношеская спортивная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школа»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плановый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показатель сертификатов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ПФ - 45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фактический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показатель сертификатов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ПФ - 40</a:t>
            </a:r>
          </a:p>
          <a:p>
            <a:pPr algn="just"/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419872" y="5877272"/>
            <a:ext cx="2334223" cy="6663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Фактический показатель сертификатов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ПФ 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375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508104" y="3530287"/>
            <a:ext cx="2735721" cy="18150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МБУДО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районный дом детского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творчества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плановый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показатель сертификатов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ПФ - 105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фактический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показатель сертификатов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ПФ – 335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1" name="Picture 2" descr="C:\Users\мультстудия\Desktop\сертификат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74" y="3399194"/>
            <a:ext cx="1322975" cy="193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 rot="19432557">
            <a:off x="3464533" y="3116100"/>
            <a:ext cx="608489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3065249">
            <a:off x="4884234" y="3127055"/>
            <a:ext cx="608489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432557">
            <a:off x="4886681" y="5478886"/>
            <a:ext cx="608489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3024461">
            <a:off x="3497294" y="5481739"/>
            <a:ext cx="608489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616992" y="471803"/>
            <a:ext cx="7939981" cy="9295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 Внедрение </a:t>
            </a:r>
            <a:r>
              <a:rPr lang="ru-RU" sz="2800" b="1" dirty="0">
                <a:solidFill>
                  <a:schemeClr val="tx2"/>
                </a:solidFill>
              </a:rPr>
              <a:t>ПФ в </a:t>
            </a:r>
            <a:r>
              <a:rPr lang="ru-RU" sz="2800" b="1" dirty="0" smtClean="0">
                <a:solidFill>
                  <a:schemeClr val="tx2"/>
                </a:solidFill>
              </a:rPr>
              <a:t>муниципалитете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7614292" cy="141156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Проведение информационной кампании по продвижению мероприятий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регионального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проекта «Успех каждого ребенка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680" y="114748"/>
            <a:ext cx="1575256" cy="1565472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188640"/>
            <a:ext cx="8081835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Муниципальный опорный центр дополнительного образования детей</a:t>
            </a:r>
            <a:endParaRPr lang="ru-RU" sz="1800" b="1" dirty="0"/>
          </a:p>
        </p:txBody>
      </p:sp>
      <p:sp>
        <p:nvSpPr>
          <p:cNvPr id="12" name="Овал 11"/>
          <p:cNvSpPr/>
          <p:nvPr/>
        </p:nvSpPr>
        <p:spPr>
          <a:xfrm>
            <a:off x="2977982" y="2816916"/>
            <a:ext cx="2530122" cy="144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Информационная кампания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11560" y="1821578"/>
            <a:ext cx="1944216" cy="9953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Социальные сети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endParaRPr lang="ru-RU" sz="16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835388" y="1821577"/>
            <a:ext cx="2006906" cy="9953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Сайты образовательных организаций </a:t>
            </a:r>
            <a:endParaRPr lang="ru-RU" sz="1600" dirty="0"/>
          </a:p>
        </p:txBody>
      </p:sp>
      <p:sp>
        <p:nvSpPr>
          <p:cNvPr id="17" name="Стрелка влево 16"/>
          <p:cNvSpPr/>
          <p:nvPr/>
        </p:nvSpPr>
        <p:spPr>
          <a:xfrm rot="2284747">
            <a:off x="2644398" y="2626160"/>
            <a:ext cx="647121" cy="365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47785"/>
            <a:ext cx="1217391" cy="215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9302" r="3001" b="5305"/>
          <a:stretch/>
        </p:blipFill>
        <p:spPr bwMode="auto">
          <a:xfrm>
            <a:off x="5787022" y="3120288"/>
            <a:ext cx="2250117" cy="127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трелка влево 26"/>
          <p:cNvSpPr/>
          <p:nvPr/>
        </p:nvSpPr>
        <p:spPr>
          <a:xfrm rot="8276571">
            <a:off x="5082794" y="2554229"/>
            <a:ext cx="621661" cy="365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37" y="5013262"/>
            <a:ext cx="983285" cy="139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-2079" b="-1"/>
          <a:stretch/>
        </p:blipFill>
        <p:spPr>
          <a:xfrm>
            <a:off x="8012406" y="4936768"/>
            <a:ext cx="723742" cy="147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6" t="99" b="-1"/>
          <a:stretch/>
        </p:blipFill>
        <p:spPr>
          <a:xfrm>
            <a:off x="6773421" y="4968637"/>
            <a:ext cx="745708" cy="145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9" t="7714" r="15499" b="38596"/>
          <a:stretch/>
        </p:blipFill>
        <p:spPr bwMode="auto">
          <a:xfrm>
            <a:off x="1820416" y="5059134"/>
            <a:ext cx="2437226" cy="149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76" y="2995930"/>
            <a:ext cx="1154536" cy="191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0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592499"/>
              </p:ext>
            </p:extLst>
          </p:nvPr>
        </p:nvGraphicFramePr>
        <p:xfrm>
          <a:off x="407355" y="980726"/>
          <a:ext cx="6120680" cy="5616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325"/>
                <a:gridCol w="2131763"/>
                <a:gridCol w="2704592"/>
              </a:tblGrid>
              <a:tr h="449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449330">
                <a:tc rowSpan="1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Навигаторе ДОД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внедрении модели персонифицированного финансирования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Памятки для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Лазовская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СШ»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https://www.instagram.com/tv/CWADJLmIOdZ/?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utm_medium=share_sheet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КГБОУ «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Мильковская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средняя школа №1»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http://xn--1-wtbgl0b.xn--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p1ai/navigator-dopolnitelnogo-obrazovaniya-detej-1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673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Долиновская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средняя школа»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http://xn--d1alfjqk1b.xn--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p1ai/index/navigator_dopolnitelnogo_obrazovanija_detej/0-101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МКДОУ «Детский сад «Светлячок»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https://www.instagram.com/tv/CWCAuwMjcgM/?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utm_medium=copy_link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«Шаромская средняя школа»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https://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www.shssh.ru/навигатор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МБУДО РДДТ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https://www.instagram.com/p/CVhT_U7NtSF/?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utm_medium=copy_link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КГОБУ «Мильковская средняя школа №2»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https://www.instagram.com/shk_ola2/p/CXK-m5CtsJq/?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utm_medium=copy_link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«Атласовская средняя школа»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https://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shkolaatlasovo.ru/631-navigator-dopolnitelnogo-obrazovaniya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МКДОУ «Детский сад «Ручеек»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https://www.instagram.com/p/CVR1LVON_Fw/?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utm_medium=copy_link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МКДОУ «Детский сад «Тополек»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1"/>
                        </a:rPr>
                        <a:t>http://topolekdetsad.ru/news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https://www.instagram.com/topoleksad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/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МБУДО «ДЮСШ»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3"/>
                        </a:rPr>
                        <a:t>https://sport4141.ru/sertifikat-personificirovannogo-fin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3"/>
                        </a:rPr>
                        <a:t>/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544" y="260648"/>
            <a:ext cx="7363917" cy="548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8344" y="187649"/>
            <a:ext cx="1296144" cy="1288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74" y="1340768"/>
            <a:ext cx="2233985" cy="166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74" y="3212976"/>
            <a:ext cx="2233985" cy="152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-2079" b="-1"/>
          <a:stretch/>
        </p:blipFill>
        <p:spPr>
          <a:xfrm>
            <a:off x="6938650" y="5062963"/>
            <a:ext cx="793142" cy="161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6" t="99" b="-1"/>
          <a:stretch/>
        </p:blipFill>
        <p:spPr>
          <a:xfrm>
            <a:off x="8067899" y="5062963"/>
            <a:ext cx="817214" cy="159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1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00801" cy="532648"/>
          </a:xfrm>
        </p:spPr>
        <p:txBody>
          <a:bodyPr>
            <a:noAutofit/>
          </a:bodyPr>
          <a:lstStyle/>
          <a:p>
            <a:r>
              <a:rPr lang="ru-RU" sz="16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009201" y="332656"/>
            <a:ext cx="1812592" cy="180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600" y="2137851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и принятие нормативно-правовых актов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независимой оценки качества дополнительных общеобразовательных программ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Наполнение данными о детях Навигатора ДОД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ПФ в 2021-2022 учебном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распространение « Банка лучших  педагогических  практик дополнительного образования в Мильковском муниципальном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Увеличение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охвата одаренных детей, детей, находящихся в трудной жизненной ситуации, детей с особыми образовательными потребностями и возможностями конкурсными и иными мероприятиями для обучающихся в системе дополнительного образования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Внедрение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форм повышения квалификации и профессионального мастерства педагогических работников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Мильковского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Активизация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педагогических </a:t>
            </a:r>
            <a:r>
              <a:rPr lang="ru-RU" sz="1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педагогического мастерства разного уровня.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08337" y="825846"/>
            <a:ext cx="5970671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/>
              <a:t>НАШИ ПЛАНЫ: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08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00801" cy="532648"/>
          </a:xfrm>
        </p:spPr>
        <p:txBody>
          <a:bodyPr>
            <a:noAutofit/>
          </a:bodyPr>
          <a:lstStyle/>
          <a:p>
            <a:r>
              <a:rPr lang="ru-RU" sz="1600" b="1" dirty="0"/>
              <a:t>Муниципальный опорный центр дополнительного образования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12976"/>
            <a:ext cx="8583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развития дополнительного образования в </a:t>
            </a:r>
          </a:p>
          <a:p>
            <a:pPr algn="ctr"/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Мильковском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236295" y="332656"/>
            <a:ext cx="1585497" cy="157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756336" y="764704"/>
            <a:ext cx="4968743" cy="973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/>
              <a:t>ОТЧЁТ О РАБОТЕ </a:t>
            </a:r>
          </a:p>
          <a:p>
            <a:r>
              <a:rPr lang="ru-RU" sz="3600" b="1" dirty="0" smtClean="0"/>
              <a:t>за 2021 год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380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034" y="196660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164288" y="4818484"/>
            <a:ext cx="1631949" cy="162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69446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Нормативно-правовые документы, регламентирующие внедрение целевой модели развития дополнительного образования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minjust.consultant.ru/files/44798/preview/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707" r="890" b="1567"/>
          <a:stretch/>
        </p:blipFill>
        <p:spPr bwMode="auto">
          <a:xfrm>
            <a:off x="6732240" y="1484784"/>
            <a:ext cx="2072435" cy="305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3616" y="1916832"/>
            <a:ext cx="61289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Федеральный проект «Успех каждого ребёнка»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рамках национального проекта «Образование» (протокол президиума Совета при Президенте РФ по стратегическому развитию и национальным проектам от 03.09.2018 г. №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10)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Региональный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проект «Успех каждого ребенка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» (протокол Совета по организации проектной деятельности при Губернаторе Камчатского края от 23.01.2019 №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6)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Приказ Министерства Просвещения РФ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от 3.09.2019 г. №467 «Об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утверждении целевой модели развития региональных систем дополнительного образования детей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81835" cy="42395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740352" y="684606"/>
            <a:ext cx="1023135" cy="101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6332" y="2060848"/>
            <a:ext cx="83961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838" algn="l"/>
                <a:tab pos="1401763" algn="l"/>
                <a:tab pos="1698625" algn="l"/>
                <a:tab pos="1727200" algn="l"/>
                <a:tab pos="2614613" algn="l"/>
                <a:tab pos="2692400" algn="l"/>
                <a:tab pos="3863975" algn="l"/>
                <a:tab pos="4021138" algn="l"/>
                <a:tab pos="4751388" algn="l"/>
                <a:tab pos="5076825" algn="l"/>
                <a:tab pos="5151438" algn="l"/>
              </a:tabLst>
            </a:pPr>
            <a:r>
              <a:rPr lang="ru-RU" sz="2400" i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Организация и обеспечение деятельности МОЦ (муниципального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опорного центра дополнительного образования детей)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838" algn="l"/>
                <a:tab pos="1401763" algn="l"/>
                <a:tab pos="1698625" algn="l"/>
                <a:tab pos="1727200" algn="l"/>
                <a:tab pos="2614613" algn="l"/>
                <a:tab pos="2692400" algn="l"/>
                <a:tab pos="3863975" algn="l"/>
                <a:tab pos="4021138" algn="l"/>
                <a:tab pos="4751388" algn="l"/>
                <a:tab pos="5076825" algn="l"/>
                <a:tab pos="5151438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2. Внедрение и распространение системы персонифицированного финансирования дополнительного образования детей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838" algn="l"/>
                <a:tab pos="1401763" algn="l"/>
                <a:tab pos="1698625" algn="l"/>
                <a:tab pos="1727200" algn="l"/>
                <a:tab pos="2614613" algn="l"/>
                <a:tab pos="2692400" algn="l"/>
                <a:tab pos="3863975" algn="l"/>
                <a:tab pos="4021138" algn="l"/>
                <a:tab pos="4751388" algn="l"/>
                <a:tab pos="5076825" algn="l"/>
                <a:tab pos="5151438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3. Формирование системы сопровождения, развития и совершенствования профессионального мастерства педагогических и управленческих кадров сферы дополнительного образования детей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838" algn="l"/>
                <a:tab pos="1401763" algn="l"/>
                <a:tab pos="1698625" algn="l"/>
                <a:tab pos="1727200" algn="l"/>
                <a:tab pos="2614613" algn="l"/>
                <a:tab pos="2692400" algn="l"/>
                <a:tab pos="3863975" algn="l"/>
                <a:tab pos="4021138" algn="l"/>
                <a:tab pos="4751388" algn="l"/>
                <a:tab pos="5076825" algn="l"/>
                <a:tab pos="5151438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4. Внедрение общедоступного навигатора по дополнительным общеобразовательным программам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18" y="706988"/>
            <a:ext cx="7843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50838" algn="l"/>
                <a:tab pos="1401763" algn="l"/>
                <a:tab pos="1698625" algn="l"/>
                <a:tab pos="1727200" algn="l"/>
                <a:tab pos="2614613" algn="l"/>
                <a:tab pos="2692400" algn="l"/>
                <a:tab pos="3863975" algn="l"/>
                <a:tab pos="4021138" algn="l"/>
                <a:tab pos="4751388" algn="l"/>
                <a:tab pos="5076825" algn="l"/>
                <a:tab pos="5151438" algn="l"/>
              </a:tabLst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Основные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мероприятия по внедрению целевой модели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50838" algn="l"/>
                <a:tab pos="1401763" algn="l"/>
                <a:tab pos="1698625" algn="l"/>
                <a:tab pos="1727200" algn="l"/>
                <a:tab pos="2614613" algn="l"/>
                <a:tab pos="2692400" algn="l"/>
                <a:tab pos="3863975" algn="l"/>
                <a:tab pos="4021138" algn="l"/>
                <a:tab pos="4751388" algn="l"/>
                <a:tab pos="5076825" algn="l"/>
                <a:tab pos="5151438" algn="l"/>
              </a:tabLst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развития дополнительного образования детей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034" y="196660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240587" y="620688"/>
            <a:ext cx="1579885" cy="157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5580112" y="2758177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33633" y="641286"/>
            <a:ext cx="6772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одель развития дополнительного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в муниципалитете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7507166" y="5733486"/>
            <a:ext cx="190635" cy="463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432960" y="1572045"/>
            <a:ext cx="3672408" cy="5072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Региональный модельный центр ДОД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692963" y="2554864"/>
            <a:ext cx="3240360" cy="6516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Муниципальный опорный центр ДОД 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77385" y="6238352"/>
            <a:ext cx="8656379" cy="4905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Навигатор дополнительного образования Камчатского края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31351" y="3668896"/>
            <a:ext cx="1800200" cy="6516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Внедрение ПФ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758335" y="3695615"/>
            <a:ext cx="3240360" cy="6516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Поставщики образовательных услуг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6572947" y="2411393"/>
            <a:ext cx="1983735" cy="9699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Муниципальная межведомственная рабочая группа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377385" y="2321914"/>
            <a:ext cx="1800200" cy="11484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Выполнение мероприятий дорожной карты по внедрению ПФ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407858" y="4891930"/>
            <a:ext cx="2025101" cy="6516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Дополнительное образование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3092814" y="4938839"/>
            <a:ext cx="2467810" cy="6516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Общеобразовательные учреждения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406055" y="4906744"/>
            <a:ext cx="1800200" cy="6516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Дошкольные учреждения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033" name="Стрелка вниз 1032"/>
          <p:cNvSpPr/>
          <p:nvPr/>
        </p:nvSpPr>
        <p:spPr>
          <a:xfrm>
            <a:off x="1179888" y="5590483"/>
            <a:ext cx="190635" cy="466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4258070" y="5636778"/>
            <a:ext cx="204118" cy="466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Стрелка вправо 1034"/>
          <p:cNvSpPr/>
          <p:nvPr/>
        </p:nvSpPr>
        <p:spPr>
          <a:xfrm rot="8623415">
            <a:off x="2129316" y="4463113"/>
            <a:ext cx="577746" cy="213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 rot="2547810">
            <a:off x="5909771" y="4517468"/>
            <a:ext cx="577746" cy="213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 rot="10800000">
            <a:off x="2205152" y="2715813"/>
            <a:ext cx="428596" cy="23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право 82"/>
          <p:cNvSpPr/>
          <p:nvPr/>
        </p:nvSpPr>
        <p:spPr>
          <a:xfrm rot="5400000">
            <a:off x="4043007" y="4536800"/>
            <a:ext cx="428596" cy="23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низ 83"/>
          <p:cNvSpPr/>
          <p:nvPr/>
        </p:nvSpPr>
        <p:spPr>
          <a:xfrm rot="10800000" flipH="1">
            <a:off x="1154500" y="4403750"/>
            <a:ext cx="216023" cy="457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4060710" y="2145225"/>
            <a:ext cx="181027" cy="3533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>
            <a:off x="4111260" y="3293712"/>
            <a:ext cx="181027" cy="3533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 rot="5400000">
            <a:off x="6140666" y="2615645"/>
            <a:ext cx="197360" cy="4477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034" y="196660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9540552" y="1747338"/>
            <a:ext cx="1264693" cy="125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414982" y="729309"/>
            <a:ext cx="8189466" cy="1187523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Конюшева Анастасия Александровна</a:t>
            </a:r>
          </a:p>
          <a:p>
            <a:pPr algn="just"/>
            <a:r>
              <a:rPr lang="ru-RU" sz="2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Информационно-техническая </a:t>
            </a:r>
            <a:r>
              <a:rPr lang="ru-RU" sz="2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поддержка: </a:t>
            </a:r>
            <a:r>
              <a:rPr lang="ru-RU" sz="29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 Руслан Иванович</a:t>
            </a:r>
            <a:r>
              <a:rPr lang="ru-RU" sz="2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поддержка: </a:t>
            </a:r>
            <a:r>
              <a:rPr lang="ru-RU" sz="29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Бабяк</a:t>
            </a:r>
            <a:r>
              <a:rPr lang="ru-RU" sz="2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Григорьевна</a:t>
            </a:r>
          </a:p>
          <a:p>
            <a:pPr marL="0" indent="0" algn="ctr">
              <a:buNone/>
            </a:pPr>
            <a:r>
              <a:rPr lang="ru-RU" sz="2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8(415 33) 2 – 25 - 56</a:t>
            </a:r>
          </a:p>
          <a:p>
            <a:pPr marL="0" indent="0" algn="ctr">
              <a:buNone/>
            </a:pPr>
            <a:r>
              <a:rPr lang="ru-RU" sz="2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r>
              <a:rPr lang="en-US" sz="29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mocmilkovo</a:t>
            </a:r>
            <a:r>
              <a:rPr lang="ru-RU" sz="29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9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r>
              <a:rPr lang="ru-RU" sz="29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9" t="7714" r="15499" b="38596"/>
          <a:stretch/>
        </p:blipFill>
        <p:spPr bwMode="auto">
          <a:xfrm>
            <a:off x="626267" y="4753306"/>
            <a:ext cx="2464025" cy="151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344631"/>
            <a:ext cx="1440160" cy="255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4631"/>
            <a:ext cx="1512168" cy="250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1122" t="8976" b="11795"/>
          <a:stretch/>
        </p:blipFill>
        <p:spPr bwMode="auto">
          <a:xfrm>
            <a:off x="539552" y="2132856"/>
            <a:ext cx="4104456" cy="191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611560" y="4149080"/>
            <a:ext cx="4032448" cy="36004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МОЦ на сайте МБУДО РДДТ</a:t>
            </a:r>
          </a:p>
          <a:p>
            <a:pPr marL="0" indent="0" algn="ctr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https://rddtmilkovo.ru</a:t>
            </a:r>
            <a:endParaRPr lang="ru-RU" sz="1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3219602" y="6129544"/>
            <a:ext cx="1928462" cy="55536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МОЦ в </a:t>
            </a:r>
            <a:r>
              <a:rPr lang="en-US" sz="9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9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nstagram</a:t>
            </a:r>
            <a:endParaRPr lang="ru-RU" sz="9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https://www.instagram.com/p/CVhT_U7NtSF/?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utm_medium=copy_link</a:t>
            </a:r>
            <a:endParaRPr lang="ru-RU" sz="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7380312" y="4980906"/>
            <a:ext cx="1548172" cy="8963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</a:t>
            </a:r>
            <a:r>
              <a:rPr lang="ru-RU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Навигатор для родителей»</a:t>
            </a: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https://chat.whatsapp.com/GfZmNL4RIN5JHrZhjMGlRS</a:t>
            </a:r>
            <a:endParaRPr lang="ru-RU" sz="9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5148064" y="4913952"/>
            <a:ext cx="1800200" cy="84715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</a:t>
            </a:r>
            <a:r>
              <a:rPr lang="ru-RU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«МОЦ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Мильковского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marL="0" indent="0" algn="ctr">
              <a:buNone/>
            </a:pPr>
            <a:r>
              <a:rPr lang="en-US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https://chat.whatsapp.com/JzC4J68e9Af82gN8hqBoGw</a:t>
            </a: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9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5943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02" y="593872"/>
            <a:ext cx="1740962" cy="1740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747367"/>
            <a:ext cx="6981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Курсовая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сотрудников МОЦ 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81128"/>
            <a:ext cx="1394609" cy="195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18459"/>
            <a:ext cx="1443770" cy="21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13994" y="2420888"/>
            <a:ext cx="6348576" cy="40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«Сетевая форма реализации общеразвивающих и предпрофессиональных образовательных программ дополнительного образования»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«Нормативно-правовые аспекты проектирования и экспертизы дополнительной общеобразовательной программы»</a:t>
            </a: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«Вопросы внедрения в Камчатском крае целевой региональной модели дополнительного образования детей»</a:t>
            </a: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«Программный подход как один из инструментов внедрения целевой модели дополнительного образования детей в Камчатском крае»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5" t="13805" r="958" b="60405"/>
          <a:stretch/>
        </p:blipFill>
        <p:spPr bwMode="auto">
          <a:xfrm>
            <a:off x="745139" y="1297928"/>
            <a:ext cx="4175784" cy="9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0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586" y="169400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803042" y="751056"/>
            <a:ext cx="911661" cy="90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344" y="751056"/>
            <a:ext cx="7111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Сотрудниками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МОЦ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Мильковского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  в течение года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осуществлялась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инструктивно-консультативная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поддержка, а так же были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адресные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71600" y="2492896"/>
            <a:ext cx="7560840" cy="3698401"/>
            <a:chOff x="611560" y="1962847"/>
            <a:chExt cx="7560840" cy="3698401"/>
          </a:xfrm>
        </p:grpSpPr>
        <p:sp>
          <p:nvSpPr>
            <p:cNvPr id="7" name="Овал 6"/>
            <p:cNvSpPr/>
            <p:nvPr/>
          </p:nvSpPr>
          <p:spPr>
            <a:xfrm>
              <a:off x="3068239" y="3062605"/>
              <a:ext cx="2160240" cy="1304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МОЦ ДОД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</a:rPr>
                <a:t>Мильковского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 района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611560" y="1962847"/>
              <a:ext cx="1944216" cy="99533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 Педагогам образовательных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</a:rPr>
                <a:t>организаций</a:t>
              </a:r>
              <a:endParaRPr lang="ru-RU" sz="1600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5796136" y="1962847"/>
              <a:ext cx="2006906" cy="99533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Родителям (законным представителям)</a:t>
              </a:r>
              <a:endParaRPr lang="ru-RU" sz="1600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5796136" y="4367174"/>
              <a:ext cx="2376264" cy="129407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</a:rPr>
                <a:t>А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дминистраторам образовательных организаций, ответственным за внедрение Навигатора</a:t>
              </a:r>
              <a:endParaRPr lang="ru-RU" sz="1600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827584" y="4543390"/>
              <a:ext cx="2018044" cy="100811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Методистам образовательных организаций</a:t>
              </a:r>
              <a:endParaRPr lang="ru-RU" sz="1600" dirty="0"/>
            </a:p>
          </p:txBody>
        </p:sp>
        <p:sp>
          <p:nvSpPr>
            <p:cNvPr id="13" name="Стрелка влево 12"/>
            <p:cNvSpPr/>
            <p:nvPr/>
          </p:nvSpPr>
          <p:spPr>
            <a:xfrm rot="2045249">
              <a:off x="2667151" y="2825173"/>
              <a:ext cx="621661" cy="3658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 rot="19130393" flipV="1">
              <a:off x="2893019" y="4365441"/>
              <a:ext cx="621661" cy="33915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лево 15"/>
            <p:cNvSpPr/>
            <p:nvPr/>
          </p:nvSpPr>
          <p:spPr>
            <a:xfrm rot="13374976">
              <a:off x="4892642" y="4338763"/>
              <a:ext cx="621661" cy="3658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лево 16"/>
            <p:cNvSpPr/>
            <p:nvPr/>
          </p:nvSpPr>
          <p:spPr>
            <a:xfrm rot="8337483">
              <a:off x="4976264" y="2808811"/>
              <a:ext cx="621661" cy="3658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17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586" y="169400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668344" y="579484"/>
            <a:ext cx="1205500" cy="120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323785"/>
              </p:ext>
            </p:extLst>
          </p:nvPr>
        </p:nvGraphicFramePr>
        <p:xfrm>
          <a:off x="683568" y="1916832"/>
          <a:ext cx="7128792" cy="4410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8792"/>
              </a:tblGrid>
              <a:tr h="427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7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Семинар-практикум «Независимая оценка качества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программ дополнительного образования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Консультаци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 «Особенности перевода системы навигатор на следующий учебный год»</a:t>
                      </a: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Консультация «Зачисление и перевод обучающихся, НОК дополнительных общеобразовательных программ, новые возможности навигатора»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Консультация «П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одготовка дополнительных общеобразовательных программ к независимой оценке качества»</a:t>
                      </a: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Консультация «Участие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педагогов дополнительного  образования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в конкурсных мероприятиях различного уровня»</a:t>
                      </a: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Консультация  «Участие в конкурсах педагогического мастерства»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1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Консультация «Заполнение модулей в Навигаторе  (обработка заявок на обучение по дополнительным образовательным программам, заполнения разделов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«Журнал посещаемости», «Дети», «Пользователи сайта» 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Консультация «Заполнение модулей в Навигаторе  </a:t>
                      </a:r>
                      <a:r>
                        <a:rPr lang="ru-RU" sz="140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(</a:t>
                      </a:r>
                      <a:r>
                        <a:rPr lang="ru-RU" sz="1400" b="1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«Организации» , «Программы» , «Инвентаризация»)</a:t>
                      </a: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165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Онлайн-собрание по теме «Внедрение системы персонифицированного финансирования. Первые итоги»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4344" y="751056"/>
            <a:ext cx="7111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семинаров, консультаций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0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6334</TotalTime>
  <Words>1204</Words>
  <Application>Microsoft Office PowerPoint</Application>
  <PresentationFormat>Экран (4:3)</PresentationFormat>
  <Paragraphs>205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Выявление, формирование и распространение лучших образовательных практик в системе дополнительного образования  Мильковского муниципального района</vt:lpstr>
      <vt:lpstr>Организация и проведение конкурсов  профессионального мастерства педагогических работников дополнительного образования</vt:lpstr>
      <vt:lpstr> Внедрение ПФ в муниципалитете</vt:lpstr>
      <vt:lpstr>Проведение информационной кампании по продвижению мероприятий регионального проекта «Успех каждого ребенка»</vt:lpstr>
      <vt:lpstr>Презентация PowerPoint</vt:lpstr>
      <vt:lpstr>Муниципальный опорный центр дополнительного образования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опорный центр дополнительного образования детей</dc:title>
  <dc:creator>milko_000</dc:creator>
  <cp:lastModifiedBy>Pedagog</cp:lastModifiedBy>
  <cp:revision>297</cp:revision>
  <dcterms:created xsi:type="dcterms:W3CDTF">2020-12-11T01:39:07Z</dcterms:created>
  <dcterms:modified xsi:type="dcterms:W3CDTF">2022-01-11T03:28:02Z</dcterms:modified>
</cp:coreProperties>
</file>