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82804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007A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624" y="12"/>
      </p:cViewPr>
      <p:guideLst>
        <p:guide orient="horz" pos="260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72292"/>
            <a:ext cx="7772400" cy="17749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692227"/>
            <a:ext cx="6400800" cy="211610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31600"/>
            <a:ext cx="2057400" cy="70651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31600"/>
            <a:ext cx="6019800" cy="70651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20925"/>
            <a:ext cx="7772400" cy="1644579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509587"/>
            <a:ext cx="7772400" cy="18113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32094"/>
            <a:ext cx="4038600" cy="546468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32094"/>
            <a:ext cx="4038600" cy="546468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3507"/>
            <a:ext cx="4040188" cy="77245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625960"/>
            <a:ext cx="4040188" cy="477081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853507"/>
            <a:ext cx="4041775" cy="77245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625960"/>
            <a:ext cx="4041775" cy="477081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329682"/>
            <a:ext cx="3008313" cy="140306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329683"/>
            <a:ext cx="5111750" cy="706709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732751"/>
            <a:ext cx="3008313" cy="56640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5796280"/>
            <a:ext cx="5486400" cy="68428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739869"/>
            <a:ext cx="5486400" cy="49682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6480564"/>
            <a:ext cx="5486400" cy="97179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1600"/>
            <a:ext cx="8229600" cy="13800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932094"/>
            <a:ext cx="8229600" cy="54646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7674704"/>
            <a:ext cx="2133600" cy="4408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7674704"/>
            <a:ext cx="2895600" cy="4408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7674704"/>
            <a:ext cx="2133600" cy="4408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12.wdp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16.wdp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18.wdp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9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0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1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23.wdp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24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25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26.wdp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ир\Desktop\Фото мастер-класс\меньше\20230530_184525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55880">
            <a:off x="2232027" y="792805"/>
            <a:ext cx="6271278" cy="5906073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FF"/>
            </a:solidFill>
            <a:miter lim="800000"/>
          </a:ln>
          <a:effectLst>
            <a:outerShdw blurRad="558800" dist="215900" dir="6540000" sx="103000" sy="103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31842"/>
            <a:ext cx="573832" cy="78542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1.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755824"/>
            <a:ext cx="8568952" cy="869430"/>
          </a:xfrm>
        </p:spPr>
        <p:txBody>
          <a:bodyPr>
            <a:noAutofit/>
          </a:bodyPr>
          <a:lstStyle/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Для работы нам 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понадобится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: </a:t>
            </a:r>
            <a:endParaRPr lang="ru-RU" sz="2000" dirty="0">
              <a:solidFill>
                <a:schemeClr val="tx2">
                  <a:lumMod val="75000"/>
                </a:schemeClr>
              </a:solidFill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акварельный лист 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бумаги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формата А4, </a:t>
            </a:r>
            <a:endParaRPr lang="ru-RU" sz="2000" dirty="0">
              <a:solidFill>
                <a:schemeClr val="tx2">
                  <a:lumMod val="75000"/>
                </a:schemeClr>
              </a:solidFill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гуашевые краски 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цвета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: белый, 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голубой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, синий, 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жёлтый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, 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охра (светло </a:t>
            </a: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коричневый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, 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золотистый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), 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бирюзовый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, 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тёмно и </a:t>
            </a: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светло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зелёный,</a:t>
            </a:r>
            <a:endParaRPr lang="ru-RU" sz="2000" dirty="0">
              <a:solidFill>
                <a:schemeClr val="tx2">
                  <a:lumMod val="75000"/>
                </a:schemeClr>
              </a:solidFill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круглая кисточка с тонким концом,</a:t>
            </a:r>
            <a:endParaRPr lang="ru-RU" sz="2000" dirty="0">
              <a:solidFill>
                <a:schemeClr val="tx2">
                  <a:lumMod val="75000"/>
                </a:schemeClr>
              </a:solidFill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плоская кисточка синтетика,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плоская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кисточка щетина, </a:t>
            </a:r>
            <a:endParaRPr lang="ru-RU" sz="2000" dirty="0">
              <a:solidFill>
                <a:schemeClr val="tx2">
                  <a:lumMod val="75000"/>
                </a:schemeClr>
              </a:solidFill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тряпочка или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салфетка, губка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поролоновая,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стаканчик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с водой, </a:t>
            </a:r>
            <a:endParaRPr lang="ru-RU" sz="2000" dirty="0">
              <a:solidFill>
                <a:schemeClr val="tx2">
                  <a:lumMod val="75000"/>
                </a:schemeClr>
              </a:solidFill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простой карандаш,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линейка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. </a:t>
            </a:r>
            <a:endParaRPr lang="ru-RU" sz="2000" dirty="0">
              <a:solidFill>
                <a:schemeClr val="tx2">
                  <a:lumMod val="75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 rot="422540">
            <a:off x="3996091" y="6398276"/>
            <a:ext cx="3960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b="1" dirty="0" smtClean="0">
                <a:solidFill>
                  <a:srgbClr val="FFFFFF"/>
                </a:solidFill>
                <a:latin typeface="Adventure" pitchFamily="2" charset="0"/>
              </a:rPr>
              <a:t>Мастер-класс от Арт-студии «Фантазия», педагог Корниенко Н.В.</a:t>
            </a:r>
            <a:endParaRPr lang="ru-RU" sz="1000" b="1" dirty="0">
              <a:solidFill>
                <a:srgbClr val="FFFFFF"/>
              </a:solidFill>
              <a:latin typeface="Adventur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1536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0"/>
            <a:ext cx="648072" cy="78542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10.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6300440"/>
            <a:ext cx="4976787" cy="869430"/>
          </a:xfrm>
        </p:spPr>
        <p:txBody>
          <a:bodyPr>
            <a:noAutofit/>
          </a:bodyPr>
          <a:lstStyle/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После берём плоскую кисть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из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щетины и волнистыми движениями рисуем волны на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воде,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пока краска ещё не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высохла.</a:t>
            </a:r>
            <a:endParaRPr lang="ru-RU" sz="2400" dirty="0">
              <a:solidFill>
                <a:schemeClr val="tx2">
                  <a:lumMod val="75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10242" name="Picture 2" descr="C:\Users\мир\Desktop\Фото мастер-класс\меньше\20230530_18504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8598">
            <a:off x="930975" y="661676"/>
            <a:ext cx="7824641" cy="5692732"/>
          </a:xfrm>
          <a:prstGeom prst="rect">
            <a:avLst/>
          </a:prstGeom>
          <a:ln w="57150">
            <a:solidFill>
              <a:schemeClr val="bg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мир\Desktop\Фото мастер-класс\меньше\20230530_1854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8020">
            <a:off x="5280527" y="4904736"/>
            <a:ext cx="3600400" cy="259482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 rot="234187">
            <a:off x="4998734" y="890331"/>
            <a:ext cx="3960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b="1" dirty="0" smtClean="0">
                <a:solidFill>
                  <a:srgbClr val="FFFFFF"/>
                </a:solidFill>
                <a:latin typeface="Adventure" pitchFamily="2" charset="0"/>
              </a:rPr>
              <a:t>Мастер-класс от Арт-студии «Фантазия», педагог Корниенко Н.В.</a:t>
            </a:r>
            <a:endParaRPr lang="ru-RU" sz="1000" b="1" dirty="0">
              <a:solidFill>
                <a:srgbClr val="FFFFFF"/>
              </a:solidFill>
              <a:latin typeface="Adventur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3419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792" y="0"/>
            <a:ext cx="792088" cy="78542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11.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8195" y="6372448"/>
            <a:ext cx="8826196" cy="869430"/>
          </a:xfrm>
        </p:spPr>
        <p:txBody>
          <a:bodyPr>
            <a:noAutofit/>
          </a:bodyPr>
          <a:lstStyle/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Теперь смачиваем водой 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нижнюю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часть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листочка,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там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где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располагается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берег. </a:t>
            </a: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После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чего ставим пятнышки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жёлтой. белой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и охристой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краской.</a:t>
            </a:r>
            <a:endParaRPr lang="ru-RU" sz="2400" dirty="0">
              <a:solidFill>
                <a:schemeClr val="tx2">
                  <a:lumMod val="75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11266" name="Picture 2" descr="C:\Users\мир\Desktop\Фото мастер-класс\меньше\20230530_18510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9749">
            <a:off x="596061" y="626852"/>
            <a:ext cx="8110464" cy="5766034"/>
          </a:xfrm>
          <a:prstGeom prst="rect">
            <a:avLst/>
          </a:prstGeom>
          <a:ln w="57150">
            <a:solidFill>
              <a:schemeClr val="bg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rot="234187">
            <a:off x="4948356" y="890331"/>
            <a:ext cx="3960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b="1" dirty="0" smtClean="0">
                <a:solidFill>
                  <a:srgbClr val="FFFFFF"/>
                </a:solidFill>
                <a:latin typeface="Adventure" pitchFamily="2" charset="0"/>
              </a:rPr>
              <a:t>Мастер-класс от Арт-студии «Фантазия», педагог Корниенко Н.В.</a:t>
            </a:r>
            <a:endParaRPr lang="ru-RU" sz="1000" b="1" dirty="0">
              <a:solidFill>
                <a:srgbClr val="FFFFFF"/>
              </a:solidFill>
              <a:latin typeface="Adventure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234187">
            <a:off x="4574585" y="6092697"/>
            <a:ext cx="3960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b="1" dirty="0" smtClean="0">
                <a:solidFill>
                  <a:srgbClr val="FFFFFF"/>
                </a:solidFill>
                <a:latin typeface="Adventure" pitchFamily="2" charset="0"/>
              </a:rPr>
              <a:t>Мастер-класс от Арт-студии «Фантазия», педагог Корниенко Н.В.</a:t>
            </a:r>
            <a:endParaRPr lang="ru-RU" sz="1000" b="1" dirty="0">
              <a:solidFill>
                <a:srgbClr val="FFFFFF"/>
              </a:solidFill>
              <a:latin typeface="Adventur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3419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191" y="21498"/>
            <a:ext cx="792088" cy="78542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12.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6503525"/>
            <a:ext cx="8280920" cy="869430"/>
          </a:xfrm>
        </p:spPr>
        <p:txBody>
          <a:bodyPr>
            <a:noAutofit/>
          </a:bodyPr>
          <a:lstStyle/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Дальше при помощи плоской </a:t>
            </a:r>
            <a:endParaRPr lang="ru-RU" sz="2400" dirty="0" smtClean="0">
              <a:solidFill>
                <a:srgbClr val="17365D"/>
              </a:solidFill>
              <a:latin typeface="Times New Roman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синтетической </a:t>
            </a:r>
            <a:r>
              <a:rPr lang="ru-RU" sz="2400" dirty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кисти распределяем краску по линии берега, </a:t>
            </a:r>
            <a:endParaRPr lang="ru-RU" sz="2400" dirty="0" smtClean="0">
              <a:solidFill>
                <a:srgbClr val="17365D"/>
              </a:solidFill>
              <a:latin typeface="Times New Roman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так </a:t>
            </a:r>
            <a:r>
              <a:rPr lang="ru-RU" sz="2400" dirty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же как мы рисовали небо и море.</a:t>
            </a:r>
            <a:endParaRPr lang="ru-RU" sz="2400" dirty="0">
              <a:ea typeface="Calibri"/>
              <a:cs typeface="Times New Roman"/>
            </a:endParaRPr>
          </a:p>
        </p:txBody>
      </p:sp>
      <p:pic>
        <p:nvPicPr>
          <p:cNvPr id="12290" name="Picture 2" descr="C:\Users\мир\Desktop\Фото мастер-класс\меньше\20230530_185130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9089">
            <a:off x="527810" y="740619"/>
            <a:ext cx="8186666" cy="5732265"/>
          </a:xfrm>
          <a:prstGeom prst="rect">
            <a:avLst/>
          </a:prstGeom>
          <a:ln w="57150">
            <a:solidFill>
              <a:schemeClr val="bg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rot="234187">
            <a:off x="4935828" y="1034347"/>
            <a:ext cx="3960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b="1" dirty="0" smtClean="0">
                <a:solidFill>
                  <a:srgbClr val="FFFFFF"/>
                </a:solidFill>
                <a:latin typeface="Adventure" pitchFamily="2" charset="0"/>
              </a:rPr>
              <a:t>Мастер-класс от Арт-студии «Фантазия», педагог Корниенко Н.В.</a:t>
            </a:r>
            <a:endParaRPr lang="ru-RU" sz="1000" b="1" dirty="0">
              <a:solidFill>
                <a:srgbClr val="FFFFFF"/>
              </a:solidFill>
              <a:latin typeface="Adventur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6823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6577648"/>
            <a:ext cx="8376659" cy="869430"/>
          </a:xfrm>
        </p:spPr>
        <p:txBody>
          <a:bodyPr>
            <a:no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Чтобы </a:t>
            </a:r>
            <a:r>
              <a:rPr lang="ru-RU" sz="2400" dirty="0" smtClean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     песок </a:t>
            </a:r>
            <a:r>
              <a:rPr lang="ru-RU" sz="2400" dirty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выглядел более натурально, можно нанести жёлтую и охристую краску на поролоновую губку и поставить отпечатки по всему берегу. Так мы получим текстуру песка.</a:t>
            </a:r>
            <a:endParaRPr lang="ru-RU" sz="2400" dirty="0">
              <a:ea typeface="Calibri"/>
              <a:cs typeface="Times New Roman"/>
            </a:endParaRPr>
          </a:p>
        </p:txBody>
      </p:sp>
      <p:pic>
        <p:nvPicPr>
          <p:cNvPr id="13315" name="Picture 3" descr="C:\Users\мир\Desktop\Фото мастер-класс\меньше\20230530_18525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5070">
            <a:off x="849649" y="505830"/>
            <a:ext cx="7897587" cy="5830641"/>
          </a:xfrm>
          <a:prstGeom prst="rect">
            <a:avLst/>
          </a:prstGeom>
          <a:ln w="57150">
            <a:solidFill>
              <a:schemeClr val="bg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C:\Users\мир\Desktop\Фото мастер-класс\меньше\20230530_18515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044" r="16049"/>
          <a:stretch/>
        </p:blipFill>
        <p:spPr bwMode="auto">
          <a:xfrm rot="19965320">
            <a:off x="636002" y="4013396"/>
            <a:ext cx="2479948" cy="259530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67" y="3914"/>
            <a:ext cx="792088" cy="78542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13.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234187">
            <a:off x="2818222" y="6002899"/>
            <a:ext cx="3960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b="1" dirty="0" smtClean="0">
                <a:solidFill>
                  <a:srgbClr val="FFFFFF"/>
                </a:solidFill>
                <a:latin typeface="Adventure" pitchFamily="2" charset="0"/>
              </a:rPr>
              <a:t>Мастер-класс от Арт-студии «Фантазия», педагог Корниенко Н.В.</a:t>
            </a:r>
            <a:endParaRPr lang="ru-RU" sz="1000" b="1" dirty="0">
              <a:solidFill>
                <a:srgbClr val="FFFFFF"/>
              </a:solidFill>
              <a:latin typeface="Adventur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6823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500" y="0"/>
            <a:ext cx="792088" cy="78542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14.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6012408"/>
            <a:ext cx="8280920" cy="869430"/>
          </a:xfrm>
        </p:spPr>
        <p:txBody>
          <a:bodyPr>
            <a:noAutofit/>
          </a:bodyPr>
          <a:lstStyle/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Далее, обмакиваем белую 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краску кончики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пальцев 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и ставим отпечатки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пальцами, 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по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границе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моря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и берега. Так как будто играем на пианино</a:t>
            </a:r>
            <a:r>
              <a:rPr lang="ru-RU" sz="2400" dirty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ru-RU" sz="2400" dirty="0">
              <a:ea typeface="Calibri"/>
              <a:cs typeface="Times New Roman"/>
            </a:endParaRPr>
          </a:p>
        </p:txBody>
      </p:sp>
      <p:pic>
        <p:nvPicPr>
          <p:cNvPr id="14338" name="Picture 2" descr="C:\Users\мир\Desktop\Фото мастер-класс\меньше\20230530_185507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1948">
            <a:off x="869686" y="549603"/>
            <a:ext cx="7752481" cy="5511530"/>
          </a:xfrm>
          <a:prstGeom prst="rect">
            <a:avLst/>
          </a:prstGeom>
          <a:ln w="57150">
            <a:solidFill>
              <a:schemeClr val="bg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мир\Documents\20230602_170220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672" y="5652368"/>
            <a:ext cx="4256484" cy="18149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 rot="234187">
            <a:off x="658382" y="5529257"/>
            <a:ext cx="3960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b="1" dirty="0" smtClean="0">
                <a:solidFill>
                  <a:srgbClr val="FFFFFF"/>
                </a:solidFill>
                <a:latin typeface="Adventure" pitchFamily="2" charset="0"/>
              </a:rPr>
              <a:t>Мастер-класс от Арт-студии «Фантазия», педагог Корниенко Н.В.</a:t>
            </a:r>
            <a:endParaRPr lang="ru-RU" sz="1000" b="1" dirty="0">
              <a:solidFill>
                <a:srgbClr val="FFFFFF"/>
              </a:solidFill>
              <a:latin typeface="Adventur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6823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83" y="0"/>
            <a:ext cx="792088" cy="78542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15.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5880" y="6084416"/>
            <a:ext cx="7585359" cy="869430"/>
          </a:xfrm>
        </p:spPr>
        <p:txBody>
          <a:bodyPr>
            <a:noAutofit/>
          </a:bodyPr>
          <a:lstStyle/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Белую краску оставшуюся </a:t>
            </a:r>
            <a:endParaRPr lang="ru-RU" sz="2400" dirty="0" smtClean="0">
              <a:solidFill>
                <a:srgbClr val="17365D"/>
              </a:solidFill>
              <a:latin typeface="Times New Roman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на </a:t>
            </a:r>
            <a:r>
              <a:rPr lang="ru-RU" sz="2400" dirty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пальцах после отпечатывания морской пены, </a:t>
            </a:r>
            <a:endParaRPr lang="ru-RU" sz="2400" dirty="0" smtClean="0">
              <a:solidFill>
                <a:srgbClr val="17365D"/>
              </a:solidFill>
              <a:latin typeface="Times New Roman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размазываем </a:t>
            </a:r>
            <a:r>
              <a:rPr lang="ru-RU" sz="2400" dirty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горизонтальными линиями по морю, </a:t>
            </a:r>
            <a:endParaRPr lang="ru-RU" sz="2400" dirty="0" smtClean="0">
              <a:solidFill>
                <a:srgbClr val="17365D"/>
              </a:solidFill>
              <a:latin typeface="Times New Roman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чтобы </a:t>
            </a:r>
            <a:r>
              <a:rPr lang="ru-RU" sz="2400" dirty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получить красивые волны</a:t>
            </a:r>
            <a:endParaRPr lang="ru-RU" sz="2400" dirty="0">
              <a:ea typeface="Calibri"/>
              <a:cs typeface="Times New Roman"/>
            </a:endParaRPr>
          </a:p>
        </p:txBody>
      </p:sp>
      <p:pic>
        <p:nvPicPr>
          <p:cNvPr id="15362" name="Picture 2" descr="C:\Users\мир\Desktop\Фото мастер-класс\меньше\20230530_18553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6786">
            <a:off x="619351" y="507596"/>
            <a:ext cx="8090735" cy="5570281"/>
          </a:xfrm>
          <a:prstGeom prst="rect">
            <a:avLst/>
          </a:prstGeom>
          <a:ln w="57150">
            <a:solidFill>
              <a:schemeClr val="bg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rot="234187">
            <a:off x="4503779" y="5835079"/>
            <a:ext cx="3960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b="1" dirty="0" smtClean="0">
                <a:solidFill>
                  <a:srgbClr val="FFFFFF"/>
                </a:solidFill>
                <a:latin typeface="Adventure" pitchFamily="2" charset="0"/>
              </a:rPr>
              <a:t>Мастер-класс от Арт-студии «Фантазия», педагог Корниенко Н.В.</a:t>
            </a:r>
            <a:endParaRPr lang="ru-RU" sz="1000" b="1" dirty="0">
              <a:solidFill>
                <a:srgbClr val="FFFFFF"/>
              </a:solidFill>
              <a:latin typeface="Adventur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6823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776" y="0"/>
            <a:ext cx="792088" cy="78542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16.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6516464"/>
            <a:ext cx="8567299" cy="869430"/>
          </a:xfrm>
        </p:spPr>
        <p:txBody>
          <a:bodyPr>
            <a:noAutofit/>
          </a:bodyPr>
          <a:lstStyle/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Чтобы сделать пену более воздушной, 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проходимся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по ней чистой стороной поролоновой губки, 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ставя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отпечатки белой краской.</a:t>
            </a:r>
            <a:endParaRPr lang="ru-RU" sz="2400" dirty="0">
              <a:solidFill>
                <a:schemeClr val="tx2">
                  <a:lumMod val="75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16386" name="Picture 2" descr="C:\Users\мир\Desktop\Фото мастер-класс\меньше\20230530_185605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9633">
            <a:off x="731750" y="529608"/>
            <a:ext cx="8053349" cy="5914177"/>
          </a:xfrm>
          <a:prstGeom prst="rect">
            <a:avLst/>
          </a:prstGeom>
          <a:ln w="57150">
            <a:solidFill>
              <a:schemeClr val="bg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rot="234187">
            <a:off x="618005" y="5930892"/>
            <a:ext cx="3960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b="1" dirty="0" smtClean="0">
                <a:solidFill>
                  <a:srgbClr val="FFFFFF"/>
                </a:solidFill>
                <a:latin typeface="Adventure" pitchFamily="2" charset="0"/>
              </a:rPr>
              <a:t>Мастер-класс от Арт-студии «Фантазия», педагог Корниенко Н.В.</a:t>
            </a:r>
            <a:endParaRPr lang="ru-RU" sz="1000" b="1" dirty="0">
              <a:solidFill>
                <a:srgbClr val="FFFFFF"/>
              </a:solidFill>
              <a:latin typeface="Adventur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6823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496" y="0"/>
            <a:ext cx="792088" cy="78542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17.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7847" y="6659942"/>
            <a:ext cx="8280921" cy="869430"/>
          </a:xfrm>
        </p:spPr>
        <p:txBody>
          <a:bodyPr>
            <a:noAutofit/>
          </a:bodyPr>
          <a:lstStyle/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Тонкой кисточкой, светло-зелёной </a:t>
            </a:r>
            <a:endParaRPr lang="ru-RU" sz="2800" dirty="0" smtClean="0">
              <a:solidFill>
                <a:srgbClr val="17365D"/>
              </a:solidFill>
              <a:latin typeface="Times New Roman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краской </a:t>
            </a:r>
            <a:r>
              <a:rPr lang="ru-RU" sz="2800" dirty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прорисовываем веточки пальм над морем.</a:t>
            </a:r>
            <a:endParaRPr lang="ru-RU" sz="2800" dirty="0">
              <a:ea typeface="Calibri"/>
              <a:cs typeface="Times New Roman"/>
            </a:endParaRPr>
          </a:p>
        </p:txBody>
      </p:sp>
      <p:pic>
        <p:nvPicPr>
          <p:cNvPr id="17410" name="Picture 2" descr="C:\Users\мир\Desktop\Фото мастер-класс\меньше\20230530_185729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476">
            <a:off x="638872" y="755359"/>
            <a:ext cx="8075779" cy="5733488"/>
          </a:xfrm>
          <a:prstGeom prst="rect">
            <a:avLst/>
          </a:prstGeom>
          <a:ln w="57150">
            <a:solidFill>
              <a:schemeClr val="bg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rot="234187">
            <a:off x="4431771" y="6306408"/>
            <a:ext cx="3960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b="1" dirty="0" smtClean="0">
                <a:solidFill>
                  <a:srgbClr val="FFFFFF"/>
                </a:solidFill>
                <a:latin typeface="Adventure" pitchFamily="2" charset="0"/>
              </a:rPr>
              <a:t>Мастер-класс от Арт-студии «Фантазия», педагог Корниенко Н.В.</a:t>
            </a:r>
            <a:endParaRPr lang="ru-RU" sz="1000" b="1" dirty="0">
              <a:solidFill>
                <a:srgbClr val="FFFFFF"/>
              </a:solidFill>
              <a:latin typeface="Adventur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6823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83" y="0"/>
            <a:ext cx="792088" cy="78542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18.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4815" y="6444456"/>
            <a:ext cx="8729118" cy="869430"/>
          </a:xfrm>
        </p:spPr>
        <p:txBody>
          <a:bodyPr>
            <a:noAutofit/>
          </a:bodyPr>
          <a:lstStyle/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600" dirty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С помощью быстрых </a:t>
            </a:r>
            <a:endParaRPr lang="ru-RU" sz="2600" dirty="0" smtClean="0">
              <a:solidFill>
                <a:srgbClr val="17365D"/>
              </a:solidFill>
              <a:latin typeface="Times New Roman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600" dirty="0" smtClean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отрывистых </a:t>
            </a:r>
            <a:r>
              <a:rPr lang="ru-RU" sz="2600" dirty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линий, рисуем пальмовые листья </a:t>
            </a:r>
            <a:endParaRPr lang="ru-RU" sz="2600" dirty="0" smtClean="0">
              <a:solidFill>
                <a:srgbClr val="17365D"/>
              </a:solidFill>
              <a:latin typeface="Times New Roman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600" dirty="0" smtClean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светло-зелёной краской. </a:t>
            </a:r>
            <a:endParaRPr lang="ru-RU" sz="2600" dirty="0">
              <a:ea typeface="Calibri"/>
              <a:cs typeface="Times New Roman"/>
            </a:endParaRPr>
          </a:p>
        </p:txBody>
      </p:sp>
      <p:pic>
        <p:nvPicPr>
          <p:cNvPr id="18435" name="Picture 3" descr="C:\Users\мир\Desktop\Фото мастер-класс\меньше\20230530_18582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1276">
            <a:off x="414804" y="851651"/>
            <a:ext cx="8375446" cy="5627253"/>
          </a:xfrm>
          <a:prstGeom prst="rect">
            <a:avLst/>
          </a:prstGeom>
          <a:ln w="57150">
            <a:solidFill>
              <a:schemeClr val="bg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rot="234187">
            <a:off x="4574585" y="6326707"/>
            <a:ext cx="3960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b="1" dirty="0" smtClean="0">
                <a:solidFill>
                  <a:srgbClr val="FFFFFF"/>
                </a:solidFill>
                <a:latin typeface="Adventure" pitchFamily="2" charset="0"/>
              </a:rPr>
              <a:t>Мастер-класс от Арт-студии «Фантазия», педагог Корниенко Н.В.</a:t>
            </a:r>
            <a:endParaRPr lang="ru-RU" sz="1000" b="1" dirty="0">
              <a:solidFill>
                <a:srgbClr val="FFFFFF"/>
              </a:solidFill>
              <a:latin typeface="Adventur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6823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860" y="3914"/>
            <a:ext cx="792088" cy="78542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19.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7046492"/>
            <a:ext cx="7632848" cy="869430"/>
          </a:xfrm>
        </p:spPr>
        <p:txBody>
          <a:bodyPr>
            <a:normAutofit/>
          </a:bodyPr>
          <a:lstStyle/>
          <a:p>
            <a:pPr lvl="0" algn="l">
              <a:lnSpc>
                <a:spcPct val="115000"/>
              </a:lnSpc>
            </a:pPr>
            <a:r>
              <a:rPr lang="ru-RU" sz="2600" dirty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Даём листьям немного просохнуть.</a:t>
            </a:r>
            <a:endParaRPr lang="ru-RU" sz="2600" dirty="0">
              <a:solidFill>
                <a:srgbClr val="1F497D">
                  <a:tint val="75000"/>
                </a:srgbClr>
              </a:solidFill>
              <a:ea typeface="Calibri"/>
              <a:cs typeface="Times New Roman"/>
            </a:endParaRPr>
          </a:p>
        </p:txBody>
      </p:sp>
      <p:pic>
        <p:nvPicPr>
          <p:cNvPr id="19459" name="Picture 3" descr="C:\Users\мир\Desktop\Фото мастер-класс\меньше\20230530_185849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393">
            <a:off x="400100" y="840786"/>
            <a:ext cx="8409063" cy="5978318"/>
          </a:xfrm>
          <a:prstGeom prst="rect">
            <a:avLst/>
          </a:prstGeom>
          <a:ln w="57150">
            <a:solidFill>
              <a:schemeClr val="bg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rot="234187">
            <a:off x="4567174" y="6607934"/>
            <a:ext cx="3960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b="1" dirty="0" smtClean="0">
                <a:solidFill>
                  <a:srgbClr val="FFFFFF"/>
                </a:solidFill>
                <a:latin typeface="Adventure" pitchFamily="2" charset="0"/>
              </a:rPr>
              <a:t>Мастер-класс от Арт-студии «Фантазия», педагог Корниенко Н.В.</a:t>
            </a:r>
            <a:endParaRPr lang="ru-RU" sz="1000" b="1" dirty="0">
              <a:solidFill>
                <a:srgbClr val="FFFFFF"/>
              </a:solidFill>
              <a:latin typeface="Adventur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6823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4716264"/>
            <a:ext cx="3528392" cy="869430"/>
          </a:xfrm>
        </p:spPr>
        <p:txBody>
          <a:bodyPr>
            <a:noAutofit/>
          </a:bodyPr>
          <a:lstStyle/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Также отделяем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нижнюю треть листа горизонтальной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линией,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под небольшим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наклоном.</a:t>
            </a:r>
            <a:endParaRPr lang="ru-RU" sz="2800" dirty="0">
              <a:solidFill>
                <a:schemeClr val="tx2">
                  <a:lumMod val="75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2051" name="Picture 3" descr="C:\Users\мир\Desktop\Фото мастер-класс\меньше\20230530_184657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14661">
            <a:off x="3978507" y="4057164"/>
            <a:ext cx="4858550" cy="3565629"/>
          </a:xfrm>
          <a:prstGeom prst="rect">
            <a:avLst/>
          </a:prstGeom>
          <a:ln w="38100">
            <a:solidFill>
              <a:schemeClr val="bg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мир\Desktop\Фото мастер-класс\меньше\20230530_184719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7767">
            <a:off x="676887" y="708761"/>
            <a:ext cx="4703777" cy="3825162"/>
          </a:xfrm>
          <a:prstGeom prst="rect">
            <a:avLst/>
          </a:prstGeom>
          <a:ln w="38100">
            <a:solidFill>
              <a:schemeClr val="bg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76"/>
            <a:ext cx="573832" cy="78542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2.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69056" y="251768"/>
            <a:ext cx="309634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При помощи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линейки и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простого карандаша отделяем верхнюю треть листа горизонтальной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линией. 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 rot="422540">
            <a:off x="4140107" y="7262372"/>
            <a:ext cx="3960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b="1" dirty="0" smtClean="0">
                <a:solidFill>
                  <a:srgbClr val="FFFFFF"/>
                </a:solidFill>
                <a:latin typeface="Adventure" pitchFamily="2" charset="0"/>
              </a:rPr>
              <a:t>Мастер-класс от Арт-студии «Фантазия», педагог Корниенко Н.В.</a:t>
            </a:r>
            <a:endParaRPr lang="ru-RU" sz="1000" b="1" dirty="0">
              <a:solidFill>
                <a:srgbClr val="FFFFFF"/>
              </a:solidFill>
              <a:latin typeface="Adventur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3419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849" y="0"/>
            <a:ext cx="792088" cy="78542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20.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6784786"/>
            <a:ext cx="7063646" cy="869430"/>
          </a:xfrm>
        </p:spPr>
        <p:txBody>
          <a:bodyPr>
            <a:noAutofit/>
          </a:bodyPr>
          <a:lstStyle/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И при помощи тёмно-зелёной краски </a:t>
            </a:r>
            <a:endParaRPr lang="ru-RU" sz="2800" dirty="0" smtClean="0">
              <a:solidFill>
                <a:srgbClr val="17365D"/>
              </a:solidFill>
              <a:latin typeface="Times New Roman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затемняем зелень на </a:t>
            </a:r>
            <a:r>
              <a:rPr lang="ru-RU" sz="2800" dirty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пальмовых </a:t>
            </a:r>
            <a:r>
              <a:rPr lang="ru-RU" sz="2800" dirty="0" smtClean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листьях.</a:t>
            </a:r>
            <a:endParaRPr lang="ru-RU" sz="2800" dirty="0">
              <a:ea typeface="Calibri"/>
              <a:cs typeface="Times New Roman"/>
            </a:endParaRPr>
          </a:p>
        </p:txBody>
      </p:sp>
      <p:pic>
        <p:nvPicPr>
          <p:cNvPr id="20482" name="Picture 2" descr="C:\Users\мир\Desktop\Фото мастер-класс\меньше\20230530_190020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627">
            <a:off x="527195" y="824019"/>
            <a:ext cx="8269572" cy="5758013"/>
          </a:xfrm>
          <a:prstGeom prst="rect">
            <a:avLst/>
          </a:prstGeom>
          <a:ln w="57150">
            <a:solidFill>
              <a:schemeClr val="bg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rot="234187">
            <a:off x="4577809" y="6350314"/>
            <a:ext cx="3960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b="1" dirty="0" smtClean="0">
                <a:solidFill>
                  <a:srgbClr val="FFFFFF"/>
                </a:solidFill>
                <a:latin typeface="Adventure" pitchFamily="2" charset="0"/>
              </a:rPr>
              <a:t>Мастер-класс от Арт-студии «Фантазия», педагог Корниенко Н.В.</a:t>
            </a:r>
            <a:endParaRPr lang="ru-RU" sz="1000" b="1" dirty="0">
              <a:solidFill>
                <a:srgbClr val="FFFFFF"/>
              </a:solidFill>
              <a:latin typeface="Adventur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6823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287" y="21498"/>
            <a:ext cx="792088" cy="78542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21.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1" y="6948512"/>
            <a:ext cx="8632782" cy="869430"/>
          </a:xfrm>
        </p:spPr>
        <p:txBody>
          <a:bodyPr>
            <a:noAutofit/>
          </a:bodyPr>
          <a:lstStyle/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После того как картина </a:t>
            </a:r>
            <a:r>
              <a:rPr lang="ru-RU" sz="2400" dirty="0" smtClean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готова, можно </a:t>
            </a: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украсить </a:t>
            </a:r>
            <a:r>
              <a:rPr lang="ru-RU" sz="2400" dirty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б</a:t>
            </a:r>
            <a:r>
              <a:rPr lang="ru-RU" sz="2400" dirty="0" smtClean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ерег, </a:t>
            </a:r>
            <a:r>
              <a:rPr lang="ru-RU" sz="2400" dirty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нарисовав на нём ракушки и морские звёзды</a:t>
            </a:r>
            <a:endParaRPr lang="ru-RU" sz="2400" dirty="0">
              <a:ea typeface="Calibri"/>
              <a:cs typeface="Times New Roman"/>
            </a:endParaRPr>
          </a:p>
        </p:txBody>
      </p:sp>
      <p:pic>
        <p:nvPicPr>
          <p:cNvPr id="21506" name="Picture 2" descr="C:\Users\мир\Desktop\Фото мастер-класс\меньше\20230530_19004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584">
            <a:off x="413780" y="842034"/>
            <a:ext cx="8308264" cy="5971565"/>
          </a:xfrm>
          <a:prstGeom prst="rect">
            <a:avLst/>
          </a:prstGeom>
          <a:ln w="57150">
            <a:solidFill>
              <a:schemeClr val="bg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rot="234187">
            <a:off x="4431772" y="6607933"/>
            <a:ext cx="3960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b="1" dirty="0" smtClean="0">
                <a:solidFill>
                  <a:srgbClr val="FFFFFF"/>
                </a:solidFill>
                <a:latin typeface="Adventure" pitchFamily="2" charset="0"/>
              </a:rPr>
              <a:t>Мастер-класс от Арт-студии «Фантазия», педагог Корниенко Н.В.</a:t>
            </a:r>
            <a:endParaRPr lang="ru-RU" sz="1000" b="1" dirty="0">
              <a:solidFill>
                <a:srgbClr val="FFFFFF"/>
              </a:solidFill>
              <a:latin typeface="Adventur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6823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433" y="21498"/>
            <a:ext cx="792088" cy="78542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22.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6171" y="7092528"/>
            <a:ext cx="8482821" cy="869430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Или просто посадив на берег бумажных </a:t>
            </a:r>
            <a:r>
              <a:rPr lang="ru-RU" sz="2800" dirty="0" err="1" smtClean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крабиков</a:t>
            </a:r>
            <a:r>
              <a:rPr lang="ru-RU" sz="2800" dirty="0" smtClean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ru-RU" sz="1400" dirty="0">
              <a:ea typeface="Calibri"/>
              <a:cs typeface="Times New Roman"/>
            </a:endParaRPr>
          </a:p>
        </p:txBody>
      </p:sp>
      <p:pic>
        <p:nvPicPr>
          <p:cNvPr id="22530" name="Picture 2" descr="C:\Users\мир\Desktop\Фото мастер-класс\меньше\20230530_190229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4729">
            <a:off x="376456" y="867203"/>
            <a:ext cx="8460238" cy="5981653"/>
          </a:xfrm>
          <a:prstGeom prst="rect">
            <a:avLst/>
          </a:prstGeom>
          <a:ln w="57150">
            <a:solidFill>
              <a:schemeClr val="bg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rot="234187">
            <a:off x="399323" y="6434947"/>
            <a:ext cx="3960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b="1" dirty="0" smtClean="0">
                <a:solidFill>
                  <a:srgbClr val="FFFFFF"/>
                </a:solidFill>
                <a:latin typeface="Adventure" pitchFamily="2" charset="0"/>
              </a:rPr>
              <a:t>Мастер-класс от Арт-студии «Фантазия», педагог Корниенко Н.В.</a:t>
            </a:r>
            <a:endParaRPr lang="ru-RU" sz="1000" b="1" dirty="0">
              <a:solidFill>
                <a:srgbClr val="FFFFFF"/>
              </a:solidFill>
              <a:latin typeface="Adventur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6823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0"/>
            <a:ext cx="573832" cy="78542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3.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608" y="6444456"/>
            <a:ext cx="8114231" cy="869430"/>
          </a:xfrm>
        </p:spPr>
        <p:txBody>
          <a:bodyPr>
            <a:no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Смачиваем верхнюю треть листа </a:t>
            </a:r>
            <a:endParaRPr lang="ru-RU" sz="2600" dirty="0" smtClean="0">
              <a:solidFill>
                <a:schemeClr val="tx2">
                  <a:lumMod val="75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водой при </a:t>
            </a:r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помощи кисточки и ставим </a:t>
            </a: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пятнышки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голубой. а </a:t>
            </a:r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ближе к центру белой </a:t>
            </a: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краской.</a:t>
            </a:r>
            <a:endParaRPr lang="ru-RU" sz="2600" dirty="0">
              <a:solidFill>
                <a:schemeClr val="tx2">
                  <a:lumMod val="75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3074" name="Picture 2" descr="C:\Users\мир\Desktop\Фото мастер-класс\меньше\20230530_184754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7691">
            <a:off x="616528" y="643245"/>
            <a:ext cx="8149110" cy="5705968"/>
          </a:xfrm>
          <a:prstGeom prst="rect">
            <a:avLst/>
          </a:prstGeom>
          <a:ln w="57150">
            <a:solidFill>
              <a:schemeClr val="bg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rot="234187">
            <a:off x="4574585" y="6092697"/>
            <a:ext cx="3960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b="1" dirty="0" smtClean="0">
                <a:solidFill>
                  <a:srgbClr val="FFFFFF"/>
                </a:solidFill>
                <a:latin typeface="Adventure" pitchFamily="2" charset="0"/>
              </a:rPr>
              <a:t>Мастер-класс от Арт-студии «Фантазия», педагог Корниенко Н.В.</a:t>
            </a:r>
            <a:endParaRPr lang="ru-RU" sz="1000" b="1" dirty="0">
              <a:solidFill>
                <a:srgbClr val="FFFFFF"/>
              </a:solidFill>
              <a:latin typeface="Adventur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341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0"/>
            <a:ext cx="573832" cy="785422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4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4495" y="6444456"/>
            <a:ext cx="8879870" cy="869430"/>
          </a:xfrm>
        </p:spPr>
        <p:txBody>
          <a:bodyPr>
            <a:noAutofit/>
          </a:bodyPr>
          <a:lstStyle/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При помощи плоской синтетической кисточки, </a:t>
            </a:r>
            <a:endParaRPr lang="ru-RU" sz="2400" dirty="0" smtClean="0">
              <a:solidFill>
                <a:srgbClr val="17365D"/>
              </a:solidFill>
              <a:latin typeface="Times New Roman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горизонтальными </a:t>
            </a:r>
            <a:r>
              <a:rPr lang="ru-RU" sz="2400" dirty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движениями от края до края, </a:t>
            </a:r>
            <a:r>
              <a:rPr lang="ru-RU" sz="2400" dirty="0" smtClean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распределяем</a:t>
            </a: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краску </a:t>
            </a:r>
            <a:r>
              <a:rPr lang="ru-RU" sz="2400" dirty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по верхней части листа. </a:t>
            </a:r>
            <a:r>
              <a:rPr lang="ru-RU" sz="2400" dirty="0" smtClean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Снизу </a:t>
            </a:r>
            <a:r>
              <a:rPr lang="ru-RU" sz="2400" dirty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вверх от белого </a:t>
            </a:r>
            <a:r>
              <a:rPr lang="ru-RU" sz="2400" dirty="0" smtClean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к голубому</a:t>
            </a:r>
            <a:r>
              <a:rPr lang="ru-RU" sz="2400" dirty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. </a:t>
            </a:r>
            <a:endParaRPr lang="ru-RU" sz="2400" dirty="0">
              <a:ea typeface="Calibri"/>
              <a:cs typeface="Times New Roman"/>
            </a:endParaRPr>
          </a:p>
        </p:txBody>
      </p:sp>
      <p:pic>
        <p:nvPicPr>
          <p:cNvPr id="4098" name="Picture 2" descr="C:\Users\мир\Desktop\Фото мастер-класс\меньше\20230530_18482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1074">
            <a:off x="772176" y="578746"/>
            <a:ext cx="7724508" cy="5657599"/>
          </a:xfrm>
          <a:prstGeom prst="rect">
            <a:avLst/>
          </a:prstGeom>
          <a:ln w="57150">
            <a:solidFill>
              <a:schemeClr val="bg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rot="234187">
            <a:off x="4215747" y="6074025"/>
            <a:ext cx="3960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b="1" dirty="0" smtClean="0">
                <a:solidFill>
                  <a:srgbClr val="FFFFFF"/>
                </a:solidFill>
                <a:latin typeface="Adventure" pitchFamily="2" charset="0"/>
              </a:rPr>
              <a:t>Мастер-класс от Арт-студии «Фантазия», педагог Корниенко Н.В.</a:t>
            </a:r>
            <a:endParaRPr lang="ru-RU" sz="1000" b="1" dirty="0">
              <a:solidFill>
                <a:srgbClr val="FFFFFF"/>
              </a:solidFill>
              <a:latin typeface="Adventur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3419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мир\Desktop\Фото мастер-класс\меньше\20230530_18484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3427">
            <a:off x="517286" y="778339"/>
            <a:ext cx="8176066" cy="5668951"/>
          </a:xfrm>
          <a:prstGeom prst="rect">
            <a:avLst/>
          </a:prstGeom>
          <a:ln w="57150">
            <a:solidFill>
              <a:schemeClr val="bg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5583"/>
            <a:ext cx="573832" cy="78542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5.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013" y="6516464"/>
            <a:ext cx="8486451" cy="869430"/>
          </a:xfrm>
        </p:spPr>
        <p:txBody>
          <a:bodyPr>
            <a:noAutofit/>
          </a:bodyPr>
          <a:lstStyle/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Затем промываем кисточку, вытираем </a:t>
            </a:r>
            <a:endParaRPr lang="ru-RU" sz="2400" dirty="0" smtClean="0">
              <a:solidFill>
                <a:srgbClr val="17365D"/>
              </a:solidFill>
              <a:latin typeface="Times New Roman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ее </a:t>
            </a:r>
            <a:r>
              <a:rPr lang="ru-RU" sz="2400" dirty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о салфетку и рисуем </a:t>
            </a:r>
            <a:r>
              <a:rPr lang="ru-RU" sz="2400" dirty="0" smtClean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сверху </a:t>
            </a:r>
            <a:r>
              <a:rPr lang="ru-RU" sz="2400" dirty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вниз, от голубого к белому. </a:t>
            </a:r>
            <a:endParaRPr lang="ru-RU" sz="2400" dirty="0"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У нас получилось небо.</a:t>
            </a:r>
            <a:endParaRPr lang="ru-RU" sz="2400" dirty="0">
              <a:ea typeface="Calibri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 rot="234187">
            <a:off x="4431771" y="6218923"/>
            <a:ext cx="3960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b="1" dirty="0" smtClean="0">
                <a:solidFill>
                  <a:srgbClr val="FFFFFF"/>
                </a:solidFill>
                <a:latin typeface="Adventure" pitchFamily="2" charset="0"/>
              </a:rPr>
              <a:t>Мастер-класс от Арт-студии «Фантазия», педагог Корниенко Н.В.</a:t>
            </a:r>
            <a:endParaRPr lang="ru-RU" sz="1000" b="1" dirty="0">
              <a:solidFill>
                <a:srgbClr val="FFFFFF"/>
              </a:solidFill>
              <a:latin typeface="Adventur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3419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0"/>
            <a:ext cx="573832" cy="78542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6.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6156424"/>
            <a:ext cx="8568952" cy="725414"/>
          </a:xfrm>
        </p:spPr>
        <p:txBody>
          <a:bodyPr>
            <a:no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Далее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смачиваем водой 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среднюю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часть листа и ставим точки. Синей краской 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в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верхней части, далее голубой и внизу бирюзовой, 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в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оставшихся свободными местах ставим точки белой краской.</a:t>
            </a:r>
            <a:endParaRPr lang="ru-RU" sz="2400" dirty="0">
              <a:solidFill>
                <a:schemeClr val="tx2">
                  <a:lumMod val="75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6146" name="Picture 2" descr="C:\Users\мир\Desktop\Фото мастер-класс\меньше\20230530_184906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5664">
            <a:off x="698209" y="515053"/>
            <a:ext cx="8052668" cy="5717079"/>
          </a:xfrm>
          <a:prstGeom prst="rect">
            <a:avLst/>
          </a:prstGeom>
          <a:ln w="57150">
            <a:solidFill>
              <a:schemeClr val="bg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rot="234187">
            <a:off x="4547377" y="6092696"/>
            <a:ext cx="3960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b="1" dirty="0" smtClean="0">
                <a:solidFill>
                  <a:srgbClr val="FFFFFF"/>
                </a:solidFill>
                <a:latin typeface="Adventure" pitchFamily="2" charset="0"/>
              </a:rPr>
              <a:t>Мастер-класс от Арт-студии «Фантазия», педагог Корниенко Н.В.</a:t>
            </a:r>
            <a:endParaRPr lang="ru-RU" sz="1000" b="1" dirty="0">
              <a:solidFill>
                <a:srgbClr val="FFFFFF"/>
              </a:solidFill>
              <a:latin typeface="Adventur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3419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5427" y="0"/>
            <a:ext cx="573832" cy="78542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7.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8114" y="6444456"/>
            <a:ext cx="8424936" cy="869430"/>
          </a:xfrm>
        </p:spPr>
        <p:txBody>
          <a:bodyPr>
            <a:noAutofit/>
          </a:bodyPr>
          <a:lstStyle/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После чего при помощи плоской </a:t>
            </a:r>
            <a:endParaRPr lang="ru-RU" sz="2600" dirty="0" smtClean="0">
              <a:solidFill>
                <a:schemeClr val="tx2">
                  <a:lumMod val="75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кисти </a:t>
            </a:r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рисуем море. Горизонтальными линиями </a:t>
            </a:r>
            <a:endParaRPr lang="ru-RU" sz="2600" dirty="0" smtClean="0">
              <a:solidFill>
                <a:schemeClr val="tx2">
                  <a:lumMod val="75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от </a:t>
            </a:r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края до края, двигаясь </a:t>
            </a: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сверху вниз.</a:t>
            </a:r>
            <a:endParaRPr lang="ru-RU" sz="2600" dirty="0">
              <a:solidFill>
                <a:schemeClr val="tx2">
                  <a:lumMod val="75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7170" name="Picture 2" descr="C:\Users\мир\Desktop\Фото мастер-класс\меньше\20230530_184929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7291">
            <a:off x="485408" y="552258"/>
            <a:ext cx="8256502" cy="5853731"/>
          </a:xfrm>
          <a:prstGeom prst="rect">
            <a:avLst/>
          </a:prstGeom>
          <a:ln w="57150">
            <a:solidFill>
              <a:schemeClr val="bg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rot="234187">
            <a:off x="4431771" y="6218923"/>
            <a:ext cx="3960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b="1" dirty="0" smtClean="0">
                <a:solidFill>
                  <a:srgbClr val="FFFFFF"/>
                </a:solidFill>
                <a:latin typeface="Adventure" pitchFamily="2" charset="0"/>
              </a:rPr>
              <a:t>Мастер-класс от Арт-студии «Фантазия», педагог Корниенко Н.В.</a:t>
            </a:r>
            <a:endParaRPr lang="ru-RU" sz="1000" b="1" dirty="0">
              <a:solidFill>
                <a:srgbClr val="FFFFFF"/>
              </a:solidFill>
              <a:latin typeface="Adventur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3419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507"/>
            <a:ext cx="573832" cy="78542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8.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6444456"/>
            <a:ext cx="5616624" cy="869430"/>
          </a:xfrm>
        </p:spPr>
        <p:txBody>
          <a:bodyPr>
            <a:noAutofit/>
          </a:bodyPr>
          <a:lstStyle/>
          <a:p>
            <a:pPr lvl="0" algn="just">
              <a:lnSpc>
                <a:spcPct val="115000"/>
              </a:lnSpc>
            </a:pPr>
            <a:r>
              <a:rPr lang="ru-RU" sz="2400" dirty="0" smtClean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Затем </a:t>
            </a:r>
            <a:r>
              <a:rPr lang="ru-RU" sz="2400" dirty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промываем кисточку, </a:t>
            </a:r>
            <a:endParaRPr lang="ru-RU" sz="2400" dirty="0" smtClean="0">
              <a:solidFill>
                <a:srgbClr val="17365D"/>
              </a:solidFill>
              <a:latin typeface="Times New Roman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</a:pPr>
            <a:r>
              <a:rPr lang="ru-RU" sz="2400" dirty="0" smtClean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вытираем ее </a:t>
            </a:r>
            <a:r>
              <a:rPr lang="ru-RU" sz="2400" dirty="0">
                <a:solidFill>
                  <a:srgbClr val="17365D"/>
                </a:solidFill>
                <a:latin typeface="Times New Roman"/>
                <a:ea typeface="Calibri"/>
                <a:cs typeface="Times New Roman"/>
              </a:rPr>
              <a:t>о салфетку и рисуем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 уже </a:t>
            </a:r>
          </a:p>
          <a:p>
            <a:pPr lvl="0" algn="just">
              <a:lnSpc>
                <a:spcPct val="115000"/>
              </a:lnSpc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снизу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в верх так же как рисовали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небо.</a:t>
            </a:r>
            <a:endParaRPr lang="ru-RU" sz="2400" dirty="0">
              <a:solidFill>
                <a:schemeClr val="tx2">
                  <a:lumMod val="75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8194" name="Picture 2" descr="C:\Users\мир\Desktop\Фото мастер-класс\меньше\20230530_184955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4860">
            <a:off x="511282" y="672080"/>
            <a:ext cx="8237165" cy="5743493"/>
          </a:xfrm>
          <a:prstGeom prst="rect">
            <a:avLst/>
          </a:prstGeom>
          <a:ln w="57150">
            <a:solidFill>
              <a:schemeClr val="bg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rot="234187">
            <a:off x="4935827" y="962339"/>
            <a:ext cx="3960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b="1" dirty="0" smtClean="0">
                <a:solidFill>
                  <a:srgbClr val="FFFFFF"/>
                </a:solidFill>
                <a:latin typeface="Adventure" pitchFamily="2" charset="0"/>
              </a:rPr>
              <a:t>Мастер-класс от Арт-студии «Фантазия», педагог Корниенко Н.В.</a:t>
            </a:r>
            <a:endParaRPr lang="ru-RU" sz="1000" b="1" dirty="0">
              <a:solidFill>
                <a:srgbClr val="FFFFFF"/>
              </a:solidFill>
              <a:latin typeface="Adventur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3419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1858" y="0"/>
            <a:ext cx="573832" cy="78542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9.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6084416"/>
            <a:ext cx="8208912" cy="869430"/>
          </a:xfrm>
        </p:spPr>
        <p:txBody>
          <a:bodyPr>
            <a:noAutofit/>
          </a:bodyPr>
          <a:lstStyle/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Далее берём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на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тонкую кисть 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синюю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краску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и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рисуем горизонтальные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линии,  по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всей 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поверхности моря. Если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линии получаются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слишком яркие, </a:t>
            </a: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растираем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их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пальцем.</a:t>
            </a:r>
            <a:endParaRPr lang="ru-RU" sz="2400" dirty="0">
              <a:solidFill>
                <a:schemeClr val="tx2">
                  <a:lumMod val="75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9218" name="Picture 2" descr="C:\Users\мир\Desktop\Фото мастер-класс\меньше\20230530_185016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4657">
            <a:off x="715934" y="600533"/>
            <a:ext cx="8001393" cy="5500957"/>
          </a:xfrm>
          <a:prstGeom prst="rect">
            <a:avLst/>
          </a:prstGeom>
          <a:ln w="57150">
            <a:solidFill>
              <a:schemeClr val="bg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rot="234187">
            <a:off x="4967974" y="962340"/>
            <a:ext cx="3960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b="1" dirty="0" smtClean="0">
                <a:solidFill>
                  <a:srgbClr val="FFFFFF"/>
                </a:solidFill>
                <a:latin typeface="Adventure" pitchFamily="2" charset="0"/>
              </a:rPr>
              <a:t>Мастер-класс от Арт-студии «Фантазия», педагог Корниенко Н.В.</a:t>
            </a:r>
            <a:endParaRPr lang="ru-RU" sz="1000" b="1" dirty="0">
              <a:solidFill>
                <a:srgbClr val="FFFFFF"/>
              </a:solidFill>
              <a:latin typeface="Adventur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34193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53">
      <a:dk1>
        <a:srgbClr val="1F497D"/>
      </a:dk1>
      <a:lt1>
        <a:srgbClr val="4BBA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</TotalTime>
  <Words>754</Words>
  <Application>Microsoft Office PowerPoint</Application>
  <PresentationFormat>Произвольный</PresentationFormat>
  <Paragraphs>118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1.</vt:lpstr>
      <vt:lpstr>2.</vt:lpstr>
      <vt:lpstr>3.</vt:lpstr>
      <vt:lpstr>4.</vt:lpstr>
      <vt:lpstr>5.</vt:lpstr>
      <vt:lpstr>6.</vt:lpstr>
      <vt:lpstr>7.</vt:lpstr>
      <vt:lpstr>8.</vt:lpstr>
      <vt:lpstr>9.</vt:lpstr>
      <vt:lpstr>10.</vt:lpstr>
      <vt:lpstr>11.</vt:lpstr>
      <vt:lpstr>12.</vt:lpstr>
      <vt:lpstr>13.</vt:lpstr>
      <vt:lpstr>14.</vt:lpstr>
      <vt:lpstr>15.</vt:lpstr>
      <vt:lpstr>16.</vt:lpstr>
      <vt:lpstr>17.</vt:lpstr>
      <vt:lpstr>18.</vt:lpstr>
      <vt:lpstr>19.</vt:lpstr>
      <vt:lpstr>20.</vt:lpstr>
      <vt:lpstr>21.</vt:lpstr>
      <vt:lpstr>22.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</dc:title>
  <dc:creator>Арт</dc:creator>
  <cp:lastModifiedBy>User</cp:lastModifiedBy>
  <cp:revision>40</cp:revision>
  <dcterms:created xsi:type="dcterms:W3CDTF">2023-05-30T23:40:02Z</dcterms:created>
  <dcterms:modified xsi:type="dcterms:W3CDTF">2023-06-05T00:30:08Z</dcterms:modified>
</cp:coreProperties>
</file>