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67" r:id="rId5"/>
    <p:sldId id="259" r:id="rId6"/>
    <p:sldId id="268" r:id="rId7"/>
    <p:sldId id="260" r:id="rId8"/>
    <p:sldId id="261" r:id="rId9"/>
    <p:sldId id="262" r:id="rId10"/>
    <p:sldId id="263" r:id="rId11"/>
    <p:sldId id="264" r:id="rId12"/>
    <p:sldId id="269" r:id="rId13"/>
    <p:sldId id="265" r:id="rId14"/>
    <p:sldId id="266" r:id="rId1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164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2" d="100"/>
          <a:sy n="62" d="100"/>
        </p:scale>
        <p:origin x="-900"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08.12.2020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1250">
        <p:fad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08.12.2020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1250">
        <p:fad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08.12.2020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250">
        <p:fad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08.12.2020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7" name="Title 6"/>
          <p:cNvSpPr>
            <a:spLocks noGrp="1"/>
          </p:cNvSpPr>
          <p:nvPr>
            <p:ph type="title"/>
          </p:nvPr>
        </p:nvSpPr>
        <p:spPr/>
        <p:txBody>
          <a:bodyPr/>
          <a:lstStyle/>
          <a:p>
            <a:r>
              <a:rPr lang="ru-RU" smtClean="0"/>
              <a:t>Образец заголовка</a:t>
            </a:r>
            <a:endParaRPr lang="en-US"/>
          </a:p>
        </p:txBody>
      </p:sp>
    </p:spTree>
  </p:cSld>
  <p:clrMapOvr>
    <a:masterClrMapping/>
  </p:clrMapOvr>
  <mc:AlternateContent xmlns:mc="http://schemas.openxmlformats.org/markup-compatibility/2006" xmlns:p14="http://schemas.microsoft.com/office/powerpoint/2010/main">
    <mc:Choice Requires="p14">
      <p:transition spd="slow" p14:dur="1250">
        <p:fad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08.12.2020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1250">
        <p:fad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5" name="Date Placeholder 4"/>
          <p:cNvSpPr>
            <a:spLocks noGrp="1"/>
          </p:cNvSpPr>
          <p:nvPr>
            <p:ph type="dt" sz="half" idx="10"/>
          </p:nvPr>
        </p:nvSpPr>
        <p:spPr/>
        <p:txBody>
          <a:bodyPr/>
          <a:lstStyle/>
          <a:p>
            <a:fld id="{B4C71EC6-210F-42DE-9C53-41977AD35B3D}" type="datetimeFigureOut">
              <a:rPr lang="ru-RU" smtClean="0"/>
              <a:t>08.12.2020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9" name="Content Placeholder 8"/>
          <p:cNvSpPr>
            <a:spLocks noGrp="1"/>
          </p:cNvSpPr>
          <p:nvPr>
            <p:ph sz="quarter" idx="13"/>
          </p:nvPr>
        </p:nvSpPr>
        <p:spPr>
          <a:xfrm>
            <a:off x="676655"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mc:AlternateContent xmlns:mc="http://schemas.openxmlformats.org/markup-compatibility/2006" xmlns:p14="http://schemas.microsoft.com/office/powerpoint/2010/main">
    <mc:Choice Requires="p14">
      <p:transition spd="slow" p14:dur="1250">
        <p:fad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t>08.12.2020</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1250">
        <p:fad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B4C71EC6-210F-42DE-9C53-41977AD35B3D}" type="datetimeFigureOut">
              <a:rPr lang="ru-RU" smtClean="0"/>
              <a:t>08.12.2020</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1250">
        <p:fad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B4C71EC6-210F-42DE-9C53-41977AD35B3D}" type="datetimeFigureOut">
              <a:rPr lang="ru-RU" smtClean="0"/>
              <a:t>08.12.2020</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1250">
        <p:fad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B4C71EC6-210F-42DE-9C53-41977AD35B3D}" type="datetimeFigureOut">
              <a:rPr lang="ru-RU" smtClean="0"/>
              <a:t>08.12.2020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ru-RU" smtClean="0"/>
              <a:t>Образец заголовка</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250">
        <p:fad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08.12.2020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250">
        <p:fad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B4C71EC6-210F-42DE-9C53-41977AD35B3D}" type="datetimeFigureOut">
              <a:rPr lang="ru-RU" smtClean="0"/>
              <a:t>08.12.2020</a:t>
            </a:fld>
            <a:endParaRPr lang="ru-RU"/>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ru-RU"/>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B19B0651-EE4F-4900-A07F-96A6BFA9D0F0}" type="slidenum">
              <a:rPr lang="ru-RU" smtClean="0"/>
              <a:t>‹#›</a:t>
            </a:fld>
            <a:endParaRPr lang="ru-RU"/>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1250">
        <p:fade/>
      </p:transition>
    </mc:Choice>
    <mc:Fallback xmlns="">
      <p:transition spd="slow">
        <p:fade/>
      </p:transition>
    </mc:Fallback>
  </mc:AlternateConten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2373789" y="1010385"/>
            <a:ext cx="4397358" cy="923330"/>
          </a:xfrm>
          <a:prstGeom prst="rect">
            <a:avLst/>
          </a:prstGeom>
          <a:noFill/>
        </p:spPr>
        <p:txBody>
          <a:bodyPr wrap="non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ru-RU" sz="5400" b="1" cap="none" spc="150" dirty="0" smtClean="0">
                <a:ln w="11430"/>
                <a:solidFill>
                  <a:srgbClr val="F8F8F8"/>
                </a:solidFill>
                <a:effectLst>
                  <a:outerShdw blurRad="25400" algn="tl" rotWithShape="0">
                    <a:srgbClr val="000000">
                      <a:alpha val="43000"/>
                    </a:srgbClr>
                  </a:outerShdw>
                </a:effectLst>
              </a:rPr>
              <a:t>Мудрая дочь</a:t>
            </a:r>
            <a:endParaRPr lang="ru-RU" sz="5400" b="1" cap="none" spc="150" dirty="0">
              <a:ln w="11430"/>
              <a:solidFill>
                <a:srgbClr val="F8F8F8"/>
              </a:solidFill>
              <a:effectLst>
                <a:outerShdw blurRad="25400" algn="tl" rotWithShape="0">
                  <a:srgbClr val="000000">
                    <a:alpha val="43000"/>
                  </a:srgbClr>
                </a:outerShdw>
              </a:effectLst>
            </a:endParaRPr>
          </a:p>
        </p:txBody>
      </p:sp>
      <p:pic>
        <p:nvPicPr>
          <p:cNvPr id="1027" name="Picture 3" descr="C:\Users\мир\Desktop\кружок\Темы\Рыбовод\20201208_22571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6044" y="2550112"/>
            <a:ext cx="7632848" cy="4155662"/>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4319247"/>
      </p:ext>
    </p:extLst>
  </p:cSld>
  <p:clrMapOvr>
    <a:masterClrMapping/>
  </p:clrMapOvr>
  <mc:AlternateContent xmlns:mc="http://schemas.openxmlformats.org/markup-compatibility/2006" xmlns:p14="http://schemas.microsoft.com/office/powerpoint/2010/main">
    <mc:Choice Requires="p14">
      <p:transition spd="slow" p14:dur="1250">
        <p:fade/>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076056" y="260648"/>
            <a:ext cx="3635896" cy="6186309"/>
          </a:xfrm>
          <a:prstGeom prst="rect">
            <a:avLst/>
          </a:prstGeom>
        </p:spPr>
        <p:txBody>
          <a:bodyPr wrap="square">
            <a:spAutoFit/>
          </a:bodyPr>
          <a:lstStyle/>
          <a:p>
            <a:r>
              <a:rPr lang="ru-RU" sz="2200" dirty="0">
                <a:solidFill>
                  <a:srgbClr val="001642"/>
                </a:solidFill>
              </a:rPr>
              <a:t>Приехав во дворец, она так остановила </a:t>
            </a:r>
            <a:r>
              <a:rPr lang="ru-RU" sz="2200" dirty="0" smtClean="0">
                <a:solidFill>
                  <a:srgbClr val="001642"/>
                </a:solidFill>
              </a:rPr>
              <a:t>ослика, </a:t>
            </a:r>
            <a:r>
              <a:rPr lang="ru-RU" sz="2200" dirty="0">
                <a:solidFill>
                  <a:srgbClr val="001642"/>
                </a:solidFill>
              </a:rPr>
              <a:t>что </a:t>
            </a:r>
            <a:r>
              <a:rPr lang="ru-RU" sz="2200" dirty="0" smtClean="0">
                <a:solidFill>
                  <a:srgbClr val="001642"/>
                </a:solidFill>
              </a:rPr>
              <a:t>тот </a:t>
            </a:r>
            <a:r>
              <a:rPr lang="ru-RU" sz="2200" dirty="0">
                <a:solidFill>
                  <a:srgbClr val="001642"/>
                </a:solidFill>
              </a:rPr>
              <a:t>только наполовину переступила порог королевской залы. Когда король увидел девушку, он удивлённо спросил, что всё это значит.</a:t>
            </a:r>
          </a:p>
          <a:p>
            <a:r>
              <a:rPr lang="ru-RU" sz="2200" dirty="0">
                <a:solidFill>
                  <a:srgbClr val="001642"/>
                </a:solidFill>
              </a:rPr>
              <a:t>Девушка ему в ответ:</a:t>
            </a:r>
          </a:p>
          <a:p>
            <a:r>
              <a:rPr lang="ru-RU" sz="2200" dirty="0">
                <a:solidFill>
                  <a:srgbClr val="001642"/>
                </a:solidFill>
              </a:rPr>
              <a:t>– А то, что я исполнила все ваши приказания. Видите, я не одета и не скажешь, что и раздета, я не касалась ногой ни дороги, ни тропинки, явилась сюда ни пешком, ни на лошади, а </a:t>
            </a:r>
            <a:r>
              <a:rPr lang="ru-RU" sz="2200" dirty="0" smtClean="0">
                <a:solidFill>
                  <a:srgbClr val="001642"/>
                </a:solidFill>
              </a:rPr>
              <a:t>мой ослик </a:t>
            </a:r>
            <a:r>
              <a:rPr lang="ru-RU" sz="2200" dirty="0">
                <a:solidFill>
                  <a:srgbClr val="001642"/>
                </a:solidFill>
              </a:rPr>
              <a:t>стоит ни внутри, ни снаружи вашей залы.</a:t>
            </a:r>
          </a:p>
        </p:txBody>
      </p:sp>
      <p:pic>
        <p:nvPicPr>
          <p:cNvPr id="3075" name="Picture 3" descr="C:\Users\мир\Desktop\кружок\Темы\Рыбовод\20201208_22573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021" y="554176"/>
            <a:ext cx="4856035" cy="5611128"/>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8010465"/>
      </p:ext>
    </p:extLst>
  </p:cSld>
  <p:clrMapOvr>
    <a:masterClrMapping/>
  </p:clrMapOvr>
  <mc:AlternateContent xmlns:mc="http://schemas.openxmlformats.org/markup-compatibility/2006" xmlns:p14="http://schemas.microsoft.com/office/powerpoint/2010/main">
    <mc:Choice Requires="p14">
      <p:transition spd="slow" p14:dur="1250">
        <p:fade/>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36979" y="260648"/>
            <a:ext cx="8316416" cy="2308324"/>
          </a:xfrm>
          <a:prstGeom prst="rect">
            <a:avLst/>
          </a:prstGeom>
        </p:spPr>
        <p:txBody>
          <a:bodyPr wrap="square">
            <a:spAutoFit/>
          </a:bodyPr>
          <a:lstStyle/>
          <a:p>
            <a:r>
              <a:rPr lang="ru-RU" sz="2400" dirty="0">
                <a:solidFill>
                  <a:srgbClr val="001642"/>
                </a:solidFill>
                <a:latin typeface="Yu Gothic UI" pitchFamily="34" charset="-128"/>
                <a:ea typeface="Yu Gothic UI" pitchFamily="34" charset="-128"/>
              </a:rPr>
              <a:t>Ещё сильнее удивился король находчивости девушки. Но и на этот раз он не сдался. Велел слугам позвать отца, мать и брата девушки. Потом приказал подать ему жареного петуха. Разрезал король петуха и голову отдал отцу девушки, спинку – матери девушки, ноги – брату девушки, а ей самой дал крылья</a:t>
            </a:r>
            <a:r>
              <a:rPr lang="ru-RU" sz="2400" dirty="0" smtClean="0">
                <a:solidFill>
                  <a:srgbClr val="001642"/>
                </a:solidFill>
                <a:latin typeface="Yu Gothic UI" pitchFamily="34" charset="-128"/>
                <a:ea typeface="Yu Gothic UI" pitchFamily="34" charset="-128"/>
              </a:rPr>
              <a:t>.</a:t>
            </a:r>
            <a:endParaRPr lang="ru-RU" sz="2400" dirty="0">
              <a:solidFill>
                <a:srgbClr val="001642"/>
              </a:solidFill>
              <a:latin typeface="Yu Gothic UI" pitchFamily="34" charset="-128"/>
              <a:ea typeface="Yu Gothic UI" pitchFamily="34" charset="-128"/>
            </a:endParaRPr>
          </a:p>
        </p:txBody>
      </p:sp>
      <p:pic>
        <p:nvPicPr>
          <p:cNvPr id="4098" name="Picture 2" descr="C:\Users\мир\Desktop\кружок\Темы\Рыбовод\20201208_2258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60862" y="2342250"/>
            <a:ext cx="6858000" cy="4495800"/>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8010465"/>
      </p:ext>
    </p:extLst>
  </p:cSld>
  <p:clrMapOvr>
    <a:masterClrMapping/>
  </p:clrMapOvr>
  <mc:AlternateContent xmlns:mc="http://schemas.openxmlformats.org/markup-compatibility/2006" xmlns:p14="http://schemas.microsoft.com/office/powerpoint/2010/main">
    <mc:Choice Requires="p14">
      <p:transition spd="slow" p14:dur="1250">
        <p:fade/>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41329" y="293483"/>
            <a:ext cx="8892480" cy="1785104"/>
          </a:xfrm>
          <a:prstGeom prst="rect">
            <a:avLst/>
          </a:prstGeom>
        </p:spPr>
        <p:txBody>
          <a:bodyPr wrap="square">
            <a:spAutoFit/>
          </a:bodyPr>
          <a:lstStyle/>
          <a:p>
            <a:r>
              <a:rPr lang="ru-RU" sz="2200" dirty="0" smtClean="0">
                <a:solidFill>
                  <a:srgbClr val="001642"/>
                </a:solidFill>
              </a:rPr>
              <a:t>– </a:t>
            </a:r>
            <a:r>
              <a:rPr lang="ru-RU" sz="2200" dirty="0">
                <a:solidFill>
                  <a:srgbClr val="001642"/>
                </a:solidFill>
              </a:rPr>
              <a:t>Теперь скажи мне, почему я так разделил петуха? – с насмешливой улыбкой спросил король.</a:t>
            </a:r>
          </a:p>
          <a:p>
            <a:r>
              <a:rPr lang="ru-RU" sz="2200" dirty="0">
                <a:solidFill>
                  <a:srgbClr val="001642"/>
                </a:solidFill>
              </a:rPr>
              <a:t>Девушка ничуть не смутилась и смело отвечала королю:</a:t>
            </a:r>
          </a:p>
          <a:p>
            <a:r>
              <a:rPr lang="ru-RU" sz="2200" dirty="0">
                <a:solidFill>
                  <a:srgbClr val="001642"/>
                </a:solidFill>
              </a:rPr>
              <a:t>– Голову вы отдали отцу, потому что он – глава семьи; спинку вы отдали матери, потому что на её плечи ложатся все домашние заботы; </a:t>
            </a:r>
          </a:p>
        </p:txBody>
      </p:sp>
      <p:pic>
        <p:nvPicPr>
          <p:cNvPr id="5122" name="Picture 2" descr="C:\Users\мир\Desktop\кружок\Темы\Рыбовод\20201208_22581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329" y="2078587"/>
            <a:ext cx="6329747" cy="4231585"/>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6571076" y="1947611"/>
            <a:ext cx="2387048" cy="4493538"/>
          </a:xfrm>
          <a:prstGeom prst="rect">
            <a:avLst/>
          </a:prstGeom>
        </p:spPr>
        <p:txBody>
          <a:bodyPr wrap="square">
            <a:spAutoFit/>
          </a:bodyPr>
          <a:lstStyle/>
          <a:p>
            <a:pPr lvl="0"/>
            <a:r>
              <a:rPr lang="ru-RU" sz="2200" dirty="0">
                <a:solidFill>
                  <a:srgbClr val="001642"/>
                </a:solidFill>
              </a:rPr>
              <a:t>ноги отдали моему младшему брату, потому что он должен быстро исполнять поручения родителей, а крылья отдали мне, потому что я скоро должна улететь из родного дома.</a:t>
            </a:r>
            <a:endParaRPr lang="ru-RU" sz="2200" dirty="0">
              <a:solidFill>
                <a:srgbClr val="001642"/>
              </a:solidFill>
            </a:endParaRPr>
          </a:p>
        </p:txBody>
      </p:sp>
    </p:spTree>
    <p:extLst>
      <p:ext uri="{BB962C8B-B14F-4D97-AF65-F5344CB8AC3E}">
        <p14:creationId xmlns:p14="http://schemas.microsoft.com/office/powerpoint/2010/main" val="2220558689"/>
      </p:ext>
    </p:extLst>
  </p:cSld>
  <p:clrMapOvr>
    <a:masterClrMapping/>
  </p:clrMapOvr>
  <mc:AlternateContent xmlns:mc="http://schemas.openxmlformats.org/markup-compatibility/2006" xmlns:p14="http://schemas.microsoft.com/office/powerpoint/2010/main">
    <mc:Choice Requires="p14">
      <p:transition spd="slow" p14:dur="1250">
        <p:fade/>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95536" y="332656"/>
            <a:ext cx="8172400" cy="1200329"/>
          </a:xfrm>
          <a:prstGeom prst="rect">
            <a:avLst/>
          </a:prstGeom>
        </p:spPr>
        <p:txBody>
          <a:bodyPr wrap="square">
            <a:spAutoFit/>
          </a:bodyPr>
          <a:lstStyle/>
          <a:p>
            <a:r>
              <a:rPr lang="ru-RU" sz="2400" dirty="0">
                <a:solidFill>
                  <a:srgbClr val="001642"/>
                </a:solidFill>
                <a:latin typeface="Yu Gothic UI" pitchFamily="34" charset="-128"/>
                <a:ea typeface="Yu Gothic UI" pitchFamily="34" charset="-128"/>
              </a:rPr>
              <a:t>Тогда король, восхищённый ответами девушки, сказал:</a:t>
            </a:r>
          </a:p>
          <a:p>
            <a:r>
              <a:rPr lang="ru-RU" sz="2400" dirty="0">
                <a:solidFill>
                  <a:srgbClr val="001642"/>
                </a:solidFill>
                <a:latin typeface="Yu Gothic UI" pitchFamily="34" charset="-128"/>
                <a:ea typeface="Yu Gothic UI" pitchFamily="34" charset="-128"/>
              </a:rPr>
              <a:t>– Признаюсь, ты победила</a:t>
            </a:r>
            <a:r>
              <a:rPr lang="ru-RU" sz="2400" dirty="0" smtClean="0">
                <a:solidFill>
                  <a:srgbClr val="001642"/>
                </a:solidFill>
                <a:latin typeface="Yu Gothic UI" pitchFamily="34" charset="-128"/>
                <a:ea typeface="Yu Gothic UI" pitchFamily="34" charset="-128"/>
              </a:rPr>
              <a:t>. </a:t>
            </a:r>
          </a:p>
          <a:p>
            <a:r>
              <a:rPr lang="ru-RU" sz="2400" dirty="0" smtClean="0">
                <a:solidFill>
                  <a:srgbClr val="001642"/>
                </a:solidFill>
                <a:latin typeface="Yu Gothic UI" pitchFamily="34" charset="-128"/>
                <a:ea typeface="Yu Gothic UI" pitchFamily="34" charset="-128"/>
              </a:rPr>
              <a:t>И щедро наградил дочь и отца</a:t>
            </a:r>
            <a:r>
              <a:rPr lang="ru-RU" sz="2400" dirty="0" smtClean="0">
                <a:solidFill>
                  <a:srgbClr val="001642"/>
                </a:solidFill>
                <a:latin typeface="Yu Gothic UI" pitchFamily="34" charset="-128"/>
                <a:ea typeface="Yu Gothic UI" pitchFamily="34" charset="-128"/>
              </a:rPr>
              <a:t>.</a:t>
            </a:r>
            <a:endParaRPr lang="ru-RU" sz="2400" dirty="0">
              <a:solidFill>
                <a:srgbClr val="001642"/>
              </a:solidFill>
              <a:latin typeface="Yu Gothic UI" pitchFamily="34" charset="-128"/>
              <a:ea typeface="Yu Gothic UI" pitchFamily="34" charset="-128"/>
            </a:endParaRPr>
          </a:p>
        </p:txBody>
      </p:sp>
      <p:pic>
        <p:nvPicPr>
          <p:cNvPr id="6146" name="Picture 2" descr="C:\Users\мир\Desktop\кружок\Темы\Рыбовод\20201208_22584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532984"/>
            <a:ext cx="5907652" cy="5136375"/>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6159172" y="3829040"/>
            <a:ext cx="2777340" cy="2308324"/>
          </a:xfrm>
          <a:prstGeom prst="rect">
            <a:avLst/>
          </a:prstGeom>
        </p:spPr>
        <p:txBody>
          <a:bodyPr wrap="square">
            <a:spAutoFit/>
          </a:bodyPr>
          <a:lstStyle/>
          <a:p>
            <a:pPr lvl="0"/>
            <a:r>
              <a:rPr lang="ru-RU" sz="2400" dirty="0">
                <a:solidFill>
                  <a:srgbClr val="001642"/>
                </a:solidFill>
                <a:latin typeface="Yu Gothic UI" pitchFamily="34" charset="-128"/>
                <a:ea typeface="Yu Gothic UI" pitchFamily="34" charset="-128"/>
              </a:rPr>
              <a:t>Так простая девушка оказалась умней и находчивей могущественного короля.</a:t>
            </a:r>
            <a:endParaRPr lang="ru-RU" sz="2400" dirty="0">
              <a:solidFill>
                <a:srgbClr val="001642"/>
              </a:solidFill>
              <a:latin typeface="Yu Gothic UI" pitchFamily="34" charset="-128"/>
              <a:ea typeface="Yu Gothic UI" pitchFamily="34" charset="-128"/>
            </a:endParaRPr>
          </a:p>
        </p:txBody>
      </p:sp>
    </p:spTree>
    <p:extLst>
      <p:ext uri="{BB962C8B-B14F-4D97-AF65-F5344CB8AC3E}">
        <p14:creationId xmlns:p14="http://schemas.microsoft.com/office/powerpoint/2010/main" val="1908010465"/>
      </p:ext>
    </p:extLst>
  </p:cSld>
  <p:clrMapOvr>
    <a:masterClrMapping/>
  </p:clrMapOvr>
  <mc:AlternateContent xmlns:mc="http://schemas.openxmlformats.org/markup-compatibility/2006" xmlns:p14="http://schemas.microsoft.com/office/powerpoint/2010/main">
    <mc:Choice Requires="p14">
      <p:transition spd="slow" p14:dur="1250">
        <p:fade/>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507446" y="2967335"/>
            <a:ext cx="2129109" cy="923330"/>
          </a:xfrm>
          <a:prstGeom prst="rect">
            <a:avLst/>
          </a:prstGeom>
          <a:noFill/>
        </p:spPr>
        <p:txBody>
          <a:bodyPr wrap="non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ru-RU" sz="5400" b="1" cap="none" spc="150" dirty="0" smtClean="0">
                <a:ln w="11430"/>
                <a:solidFill>
                  <a:srgbClr val="F8F8F8"/>
                </a:solidFill>
                <a:effectLst>
                  <a:outerShdw blurRad="25400" algn="tl" rotWithShape="0">
                    <a:srgbClr val="000000">
                      <a:alpha val="43000"/>
                    </a:srgbClr>
                  </a:outerShdw>
                </a:effectLst>
              </a:rPr>
              <a:t>конец</a:t>
            </a:r>
            <a:endParaRPr lang="ru-RU" sz="5400" b="1" cap="none" spc="150" dirty="0">
              <a:ln w="11430"/>
              <a:solidFill>
                <a:srgbClr val="F8F8F8"/>
              </a:solidFill>
              <a:effectLst>
                <a:outerShdw blurRad="25400" algn="tl" rotWithShape="0">
                  <a:srgbClr val="000000">
                    <a:alpha val="43000"/>
                  </a:srgbClr>
                </a:outerShdw>
              </a:effectLst>
            </a:endParaRPr>
          </a:p>
        </p:txBody>
      </p:sp>
    </p:spTree>
    <p:extLst>
      <p:ext uri="{BB962C8B-B14F-4D97-AF65-F5344CB8AC3E}">
        <p14:creationId xmlns:p14="http://schemas.microsoft.com/office/powerpoint/2010/main" val="1908010465"/>
      </p:ext>
    </p:extLst>
  </p:cSld>
  <p:clrMapOvr>
    <a:masterClrMapping/>
  </p:clrMapOvr>
  <mc:AlternateContent xmlns:mc="http://schemas.openxmlformats.org/markup-compatibility/2006" xmlns:p14="http://schemas.microsoft.com/office/powerpoint/2010/main">
    <mc:Choice Requires="p14">
      <p:transition spd="slow" p14:dur="1250">
        <p:fad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148064" y="836712"/>
            <a:ext cx="3563888" cy="4154984"/>
          </a:xfrm>
          <a:prstGeom prst="rect">
            <a:avLst/>
          </a:prstGeom>
        </p:spPr>
        <p:txBody>
          <a:bodyPr wrap="square">
            <a:spAutoFit/>
          </a:bodyPr>
          <a:lstStyle/>
          <a:p>
            <a:r>
              <a:rPr lang="ru-RU" sz="2400" dirty="0">
                <a:solidFill>
                  <a:srgbClr val="001642"/>
                </a:solidFill>
                <a:latin typeface="Yu Gothic UI" pitchFamily="34" charset="-128"/>
                <a:ea typeface="Yu Gothic UI" pitchFamily="34" charset="-128"/>
              </a:rPr>
              <a:t>Жил-был бедный рыбак. Была у него жена да двое детей – дочь и сын. </a:t>
            </a:r>
            <a:endParaRPr lang="ru-RU" sz="2400" dirty="0" smtClean="0">
              <a:solidFill>
                <a:srgbClr val="001642"/>
              </a:solidFill>
              <a:latin typeface="Yu Gothic UI" pitchFamily="34" charset="-128"/>
              <a:ea typeface="Yu Gothic UI" pitchFamily="34" charset="-128"/>
            </a:endParaRPr>
          </a:p>
          <a:p>
            <a:r>
              <a:rPr lang="ru-RU" sz="2400" dirty="0" smtClean="0">
                <a:solidFill>
                  <a:srgbClr val="001642"/>
                </a:solidFill>
                <a:latin typeface="Yu Gothic UI" pitchFamily="34" charset="-128"/>
                <a:ea typeface="Yu Gothic UI" pitchFamily="34" charset="-128"/>
              </a:rPr>
              <a:t>Однажды</a:t>
            </a:r>
            <a:r>
              <a:rPr lang="ru-RU" sz="2400" dirty="0">
                <a:solidFill>
                  <a:srgbClr val="001642"/>
                </a:solidFill>
                <a:latin typeface="Yu Gothic UI" pitchFamily="34" charset="-128"/>
                <a:ea typeface="Yu Gothic UI" pitchFamily="34" charset="-128"/>
              </a:rPr>
              <a:t>, когда в доме нечего было есть, даже </a:t>
            </a:r>
            <a:r>
              <a:rPr lang="ru-RU" sz="2400" dirty="0" smtClean="0">
                <a:solidFill>
                  <a:srgbClr val="001642"/>
                </a:solidFill>
                <a:latin typeface="Yu Gothic UI" pitchFamily="34" charset="-128"/>
                <a:ea typeface="Yu Gothic UI" pitchFamily="34" charset="-128"/>
              </a:rPr>
              <a:t>похлёбки </a:t>
            </a:r>
            <a:r>
              <a:rPr lang="ru-RU" sz="2400" dirty="0">
                <a:solidFill>
                  <a:srgbClr val="001642"/>
                </a:solidFill>
                <a:latin typeface="Yu Gothic UI" pitchFamily="34" charset="-128"/>
                <a:ea typeface="Yu Gothic UI" pitchFamily="34" charset="-128"/>
              </a:rPr>
              <a:t>не осталось, рыбак сказал жене:</a:t>
            </a:r>
          </a:p>
          <a:p>
            <a:r>
              <a:rPr lang="ru-RU" sz="2400" dirty="0">
                <a:solidFill>
                  <a:srgbClr val="001642"/>
                </a:solidFill>
                <a:latin typeface="Yu Gothic UI" pitchFamily="34" charset="-128"/>
                <a:ea typeface="Yu Gothic UI" pitchFamily="34" charset="-128"/>
              </a:rPr>
              <a:t>– Схожу ещё раз закину сеть. Может, поймаю хоть немного рыбы. </a:t>
            </a:r>
          </a:p>
        </p:txBody>
      </p:sp>
      <p:pic>
        <p:nvPicPr>
          <p:cNvPr id="1026" name="Picture 2" descr="C:\Users\мир\Desktop\кружок\Темы\Рыбовод\20201208_01135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357291"/>
            <a:ext cx="4464496" cy="6138682"/>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8010465"/>
      </p:ext>
    </p:extLst>
  </p:cSld>
  <p:clrMapOvr>
    <a:masterClrMapping/>
  </p:clrMapOvr>
  <mc:AlternateContent xmlns:mc="http://schemas.openxmlformats.org/markup-compatibility/2006" xmlns:p14="http://schemas.microsoft.com/office/powerpoint/2010/main">
    <mc:Choice Requires="p14">
      <p:transition spd="slow" p14:dur="1250">
        <p:fad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мир\Desktop\кружок\Темы\Рыбовод\20201208_01102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024" y="476672"/>
            <a:ext cx="6762750" cy="5029200"/>
          </a:xfrm>
          <a:prstGeom prst="rect">
            <a:avLst/>
          </a:prstGeom>
          <a:noFill/>
          <a:effectLst>
            <a:softEdge rad="635000"/>
          </a:effectLst>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5724128" y="332656"/>
            <a:ext cx="3115384" cy="6001643"/>
          </a:xfrm>
          <a:prstGeom prst="rect">
            <a:avLst/>
          </a:prstGeom>
        </p:spPr>
        <p:txBody>
          <a:bodyPr wrap="square">
            <a:spAutoFit/>
          </a:bodyPr>
          <a:lstStyle/>
          <a:p>
            <a:r>
              <a:rPr lang="ru-RU" sz="2400" dirty="0">
                <a:solidFill>
                  <a:srgbClr val="001642"/>
                </a:solidFill>
                <a:latin typeface="Yu Gothic UI" pitchFamily="34" charset="-128"/>
                <a:ea typeface="Yu Gothic UI" pitchFamily="34" charset="-128"/>
              </a:rPr>
              <a:t>Отправился рыбак к реке, закинул сеть, </a:t>
            </a:r>
            <a:r>
              <a:rPr lang="ru-RU" sz="2400" dirty="0" smtClean="0">
                <a:solidFill>
                  <a:srgbClr val="001642"/>
                </a:solidFill>
                <a:latin typeface="Yu Gothic UI" pitchFamily="34" charset="-128"/>
                <a:ea typeface="Yu Gothic UI" pitchFamily="34" charset="-128"/>
              </a:rPr>
              <a:t>стал тянуть </a:t>
            </a:r>
            <a:r>
              <a:rPr lang="ru-RU" sz="2400" dirty="0">
                <a:solidFill>
                  <a:srgbClr val="001642"/>
                </a:solidFill>
                <a:latin typeface="Yu Gothic UI" pitchFamily="34" charset="-128"/>
                <a:ea typeface="Yu Gothic UI" pitchFamily="34" charset="-128"/>
              </a:rPr>
              <a:t>сеть, чувствует – тяжело идёт.</a:t>
            </a:r>
          </a:p>
          <a:p>
            <a:r>
              <a:rPr lang="ru-RU" sz="2400" dirty="0">
                <a:solidFill>
                  <a:srgbClr val="001642"/>
                </a:solidFill>
                <a:latin typeface="Yu Gothic UI" pitchFamily="34" charset="-128"/>
                <a:ea typeface="Yu Gothic UI" pitchFamily="34" charset="-128"/>
              </a:rPr>
              <a:t>«Похоже, большая рыба попала , – подумал рыбак, потянул что было сил, вытащил сеть.</a:t>
            </a:r>
          </a:p>
          <a:p>
            <a:r>
              <a:rPr lang="ru-RU" sz="2400" dirty="0">
                <a:solidFill>
                  <a:srgbClr val="001642"/>
                </a:solidFill>
                <a:latin typeface="Yu Gothic UI" pitchFamily="34" charset="-128"/>
                <a:ea typeface="Yu Gothic UI" pitchFamily="34" charset="-128"/>
              </a:rPr>
              <a:t>Смотрит, попала в сеть не рыба, а </a:t>
            </a:r>
            <a:r>
              <a:rPr lang="ru-RU" sz="2400" dirty="0" smtClean="0">
                <a:solidFill>
                  <a:srgbClr val="001642"/>
                </a:solidFill>
                <a:latin typeface="Yu Gothic UI" pitchFamily="34" charset="-128"/>
                <a:ea typeface="Yu Gothic UI" pitchFamily="34" charset="-128"/>
              </a:rPr>
              <a:t>золотое блюдо. </a:t>
            </a:r>
            <a:r>
              <a:rPr lang="ru-RU" sz="2400" dirty="0">
                <a:solidFill>
                  <a:srgbClr val="001642"/>
                </a:solidFill>
                <a:latin typeface="Yu Gothic UI" pitchFamily="34" charset="-128"/>
                <a:ea typeface="Yu Gothic UI" pitchFamily="34" charset="-128"/>
              </a:rPr>
              <a:t>Обрадовался рыбак, побежал скорее домой. </a:t>
            </a:r>
          </a:p>
        </p:txBody>
      </p:sp>
      <p:pic>
        <p:nvPicPr>
          <p:cNvPr id="4" name="Picture 2" descr="C:\Users\мир\Desktop\кружок\Темы\Рыбовод\20201208_01092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022542">
            <a:off x="2719181" y="4264874"/>
            <a:ext cx="2355353" cy="1291645"/>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8010465"/>
      </p:ext>
    </p:extLst>
  </p:cSld>
  <p:clrMapOvr>
    <a:masterClrMapping/>
  </p:clrMapOvr>
  <mc:AlternateContent xmlns:mc="http://schemas.openxmlformats.org/markup-compatibility/2006" xmlns:p14="http://schemas.microsoft.com/office/powerpoint/2010/main">
    <mc:Choice Requires="p14">
      <p:transition spd="slow" p14:dur="1250">
        <p:fade/>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мир\Desktop\кружок\Темы\Рыбовод\20201208_01094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0889655">
            <a:off x="130439" y="566111"/>
            <a:ext cx="6858000" cy="584835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4716016" y="304800"/>
            <a:ext cx="4120662" cy="6001643"/>
          </a:xfrm>
          <a:prstGeom prst="rect">
            <a:avLst/>
          </a:prstGeom>
        </p:spPr>
        <p:txBody>
          <a:bodyPr wrap="square">
            <a:spAutoFit/>
          </a:bodyPr>
          <a:lstStyle/>
          <a:p>
            <a:r>
              <a:rPr lang="ru-RU" sz="2400" dirty="0" smtClean="0">
                <a:ln w="3175">
                  <a:solidFill>
                    <a:srgbClr val="001642"/>
                  </a:solidFill>
                  <a:prstDash val="solid"/>
                </a:ln>
                <a:noFill/>
                <a:effectLst>
                  <a:outerShdw blurRad="38100" dist="32000" dir="5400000" algn="tl">
                    <a:srgbClr val="000000">
                      <a:alpha val="30000"/>
                    </a:srgbClr>
                  </a:outerShdw>
                </a:effectLst>
                <a:latin typeface="Yu Gothic UI" pitchFamily="34" charset="-128"/>
                <a:ea typeface="Yu Gothic UI" pitchFamily="34" charset="-128"/>
              </a:rPr>
              <a:t>Позвал </a:t>
            </a:r>
            <a:r>
              <a:rPr lang="ru-RU" sz="2400" dirty="0">
                <a:ln w="3175">
                  <a:solidFill>
                    <a:srgbClr val="001642"/>
                  </a:solidFill>
                  <a:prstDash val="solid"/>
                </a:ln>
                <a:noFill/>
                <a:effectLst>
                  <a:outerShdw blurRad="38100" dist="32000" dir="5400000" algn="tl">
                    <a:srgbClr val="000000">
                      <a:alpha val="30000"/>
                    </a:srgbClr>
                  </a:outerShdw>
                </a:effectLst>
                <a:latin typeface="Yu Gothic UI" pitchFamily="34" charset="-128"/>
                <a:ea typeface="Yu Gothic UI" pitchFamily="34" charset="-128"/>
              </a:rPr>
              <a:t>он жену, сына и дочь.</a:t>
            </a:r>
          </a:p>
          <a:p>
            <a:r>
              <a:rPr lang="ru-RU" sz="2400" dirty="0">
                <a:ln w="3175">
                  <a:solidFill>
                    <a:srgbClr val="001642"/>
                  </a:solidFill>
                  <a:prstDash val="solid"/>
                </a:ln>
                <a:noFill/>
                <a:effectLst>
                  <a:outerShdw blurRad="38100" dist="32000" dir="5400000" algn="tl">
                    <a:srgbClr val="000000">
                      <a:alpha val="30000"/>
                    </a:srgbClr>
                  </a:outerShdw>
                </a:effectLst>
                <a:latin typeface="Yu Gothic UI" pitchFamily="34" charset="-128"/>
                <a:ea typeface="Yu Gothic UI" pitchFamily="34" charset="-128"/>
              </a:rPr>
              <a:t>– Смотрите, что я поймал!</a:t>
            </a:r>
          </a:p>
          <a:p>
            <a:r>
              <a:rPr lang="ru-RU" sz="2400" dirty="0">
                <a:ln w="3175">
                  <a:solidFill>
                    <a:srgbClr val="001642"/>
                  </a:solidFill>
                  <a:prstDash val="solid"/>
                </a:ln>
                <a:noFill/>
                <a:effectLst>
                  <a:outerShdw blurRad="38100" dist="32000" dir="5400000" algn="tl">
                    <a:srgbClr val="000000">
                      <a:alpha val="30000"/>
                    </a:srgbClr>
                  </a:outerShdw>
                </a:effectLst>
                <a:latin typeface="Yu Gothic UI" pitchFamily="34" charset="-128"/>
                <a:ea typeface="Yu Gothic UI" pitchFamily="34" charset="-128"/>
              </a:rPr>
              <a:t>– А дочь ему и говорит:</a:t>
            </a:r>
          </a:p>
          <a:p>
            <a:r>
              <a:rPr lang="ru-RU" sz="2400" dirty="0">
                <a:ln w="3175">
                  <a:solidFill>
                    <a:srgbClr val="001642"/>
                  </a:solidFill>
                  <a:prstDash val="solid"/>
                </a:ln>
                <a:noFill/>
                <a:effectLst>
                  <a:outerShdw blurRad="38100" dist="32000" dir="5400000" algn="tl">
                    <a:srgbClr val="000000">
                      <a:alpha val="30000"/>
                    </a:srgbClr>
                  </a:outerShdw>
                </a:effectLst>
                <a:latin typeface="Yu Gothic UI" pitchFamily="34" charset="-128"/>
                <a:ea typeface="Yu Gothic UI" pitchFamily="34" charset="-128"/>
              </a:rPr>
              <a:t>– Что же ты будешь делать с </a:t>
            </a:r>
            <a:r>
              <a:rPr lang="ru-RU" sz="2400" dirty="0" smtClean="0">
                <a:ln w="3175">
                  <a:solidFill>
                    <a:srgbClr val="001642"/>
                  </a:solidFill>
                  <a:prstDash val="solid"/>
                </a:ln>
                <a:noFill/>
                <a:effectLst>
                  <a:outerShdw blurRad="38100" dist="32000" dir="5400000" algn="tl">
                    <a:srgbClr val="000000">
                      <a:alpha val="30000"/>
                    </a:srgbClr>
                  </a:outerShdw>
                </a:effectLst>
                <a:latin typeface="Yu Gothic UI" pitchFamily="34" charset="-128"/>
                <a:ea typeface="Yu Gothic UI" pitchFamily="34" charset="-128"/>
              </a:rPr>
              <a:t>золотым блюдом? </a:t>
            </a:r>
            <a:endParaRPr lang="ru-RU" sz="2400" dirty="0">
              <a:ln w="3175">
                <a:solidFill>
                  <a:srgbClr val="001642"/>
                </a:solidFill>
                <a:prstDash val="solid"/>
              </a:ln>
              <a:noFill/>
              <a:effectLst>
                <a:outerShdw blurRad="38100" dist="32000" dir="5400000" algn="tl">
                  <a:srgbClr val="000000">
                    <a:alpha val="30000"/>
                  </a:srgbClr>
                </a:outerShdw>
              </a:effectLst>
              <a:latin typeface="Yu Gothic UI" pitchFamily="34" charset="-128"/>
              <a:ea typeface="Yu Gothic UI" pitchFamily="34" charset="-128"/>
            </a:endParaRPr>
          </a:p>
          <a:p>
            <a:r>
              <a:rPr lang="ru-RU" sz="2400" dirty="0">
                <a:ln w="3175">
                  <a:solidFill>
                    <a:srgbClr val="001642"/>
                  </a:solidFill>
                  <a:prstDash val="solid"/>
                </a:ln>
                <a:noFill/>
                <a:effectLst>
                  <a:outerShdw blurRad="38100" dist="32000" dir="5400000" algn="tl">
                    <a:srgbClr val="000000">
                      <a:alpha val="30000"/>
                    </a:srgbClr>
                  </a:outerShdw>
                </a:effectLst>
                <a:latin typeface="Yu Gothic UI" pitchFamily="34" charset="-128"/>
                <a:ea typeface="Yu Gothic UI" pitchFamily="34" charset="-128"/>
              </a:rPr>
              <a:t>– Ничего ты не понимаешь! – рассердился рыбак. – Я подарю </a:t>
            </a:r>
            <a:r>
              <a:rPr lang="ru-RU" sz="2400" dirty="0" smtClean="0">
                <a:ln w="3175">
                  <a:solidFill>
                    <a:srgbClr val="001642"/>
                  </a:solidFill>
                  <a:prstDash val="solid"/>
                </a:ln>
                <a:noFill/>
                <a:effectLst>
                  <a:outerShdw blurRad="38100" dist="32000" dir="5400000" algn="tl">
                    <a:srgbClr val="000000">
                      <a:alpha val="30000"/>
                    </a:srgbClr>
                  </a:outerShdw>
                </a:effectLst>
                <a:latin typeface="Yu Gothic UI" pitchFamily="34" charset="-128"/>
                <a:ea typeface="Yu Gothic UI" pitchFamily="34" charset="-128"/>
              </a:rPr>
              <a:t>это блюдо </a:t>
            </a:r>
            <a:r>
              <a:rPr lang="ru-RU" sz="2400" dirty="0">
                <a:ln w="3175">
                  <a:solidFill>
                    <a:srgbClr val="001642"/>
                  </a:solidFill>
                  <a:prstDash val="solid"/>
                </a:ln>
                <a:noFill/>
                <a:effectLst>
                  <a:outerShdw blurRad="38100" dist="32000" dir="5400000" algn="tl">
                    <a:srgbClr val="000000">
                      <a:alpha val="30000"/>
                    </a:srgbClr>
                  </a:outerShdw>
                </a:effectLst>
                <a:latin typeface="Yu Gothic UI" pitchFamily="34" charset="-128"/>
                <a:ea typeface="Yu Gothic UI" pitchFamily="34" charset="-128"/>
              </a:rPr>
              <a:t>королю, и он щедро вознаградит меня</a:t>
            </a:r>
            <a:r>
              <a:rPr lang="ru-RU" sz="2400" dirty="0" smtClean="0">
                <a:ln w="3175">
                  <a:solidFill>
                    <a:srgbClr val="001642"/>
                  </a:solidFill>
                  <a:prstDash val="solid"/>
                </a:ln>
                <a:noFill/>
                <a:effectLst>
                  <a:outerShdw blurRad="38100" dist="32000" dir="5400000" algn="tl">
                    <a:srgbClr val="000000">
                      <a:alpha val="30000"/>
                    </a:srgbClr>
                  </a:outerShdw>
                </a:effectLst>
                <a:latin typeface="Yu Gothic UI" pitchFamily="34" charset="-128"/>
                <a:ea typeface="Yu Gothic UI" pitchFamily="34" charset="-128"/>
              </a:rPr>
              <a:t>.</a:t>
            </a:r>
            <a:endParaRPr lang="ru-RU" sz="2400" dirty="0">
              <a:ln w="3175">
                <a:solidFill>
                  <a:srgbClr val="001642"/>
                </a:solidFill>
                <a:prstDash val="solid"/>
              </a:ln>
              <a:noFill/>
              <a:effectLst>
                <a:outerShdw blurRad="38100" dist="32000" dir="5400000" algn="tl">
                  <a:srgbClr val="000000">
                    <a:alpha val="30000"/>
                  </a:srgbClr>
                </a:outerShdw>
              </a:effectLst>
              <a:latin typeface="Yu Gothic UI" pitchFamily="34" charset="-128"/>
              <a:ea typeface="Yu Gothic UI" pitchFamily="34" charset="-128"/>
            </a:endParaRPr>
          </a:p>
          <a:p>
            <a:r>
              <a:rPr lang="ru-RU" sz="2400" dirty="0">
                <a:ln w="3175">
                  <a:solidFill>
                    <a:srgbClr val="001642"/>
                  </a:solidFill>
                  <a:prstDash val="solid"/>
                </a:ln>
                <a:noFill/>
                <a:effectLst>
                  <a:outerShdw blurRad="38100" dist="32000" dir="5400000" algn="tl">
                    <a:srgbClr val="000000">
                      <a:alpha val="30000"/>
                    </a:srgbClr>
                  </a:outerShdw>
                </a:effectLst>
                <a:latin typeface="Yu Gothic UI" pitchFamily="34" charset="-128"/>
                <a:ea typeface="Yu Gothic UI" pitchFamily="34" charset="-128"/>
              </a:rPr>
              <a:t>– Иди, – отвечает дочь, – но только король скажет тебе: «Что я буду делать </a:t>
            </a:r>
            <a:r>
              <a:rPr lang="ru-RU" sz="2400" dirty="0" smtClean="0">
                <a:ln w="3175">
                  <a:solidFill>
                    <a:srgbClr val="001642"/>
                  </a:solidFill>
                  <a:prstDash val="solid"/>
                </a:ln>
                <a:noFill/>
                <a:effectLst>
                  <a:outerShdw blurRad="38100" dist="32000" dir="5400000" algn="tl">
                    <a:srgbClr val="000000">
                      <a:alpha val="30000"/>
                    </a:srgbClr>
                  </a:outerShdw>
                </a:effectLst>
                <a:latin typeface="Yu Gothic UI" pitchFamily="34" charset="-128"/>
                <a:ea typeface="Yu Gothic UI" pitchFamily="34" charset="-128"/>
              </a:rPr>
              <a:t>с блюдо, </a:t>
            </a:r>
            <a:r>
              <a:rPr lang="ru-RU" sz="2400" dirty="0">
                <a:ln w="3175">
                  <a:solidFill>
                    <a:srgbClr val="001642"/>
                  </a:solidFill>
                  <a:prstDash val="solid"/>
                </a:ln>
                <a:noFill/>
                <a:effectLst>
                  <a:outerShdw blurRad="38100" dist="32000" dir="5400000" algn="tl">
                    <a:srgbClr val="000000">
                      <a:alpha val="30000"/>
                    </a:srgbClr>
                  </a:outerShdw>
                </a:effectLst>
                <a:latin typeface="Yu Gothic UI" pitchFamily="34" charset="-128"/>
                <a:ea typeface="Yu Gothic UI" pitchFamily="34" charset="-128"/>
              </a:rPr>
              <a:t>если нет </a:t>
            </a:r>
            <a:r>
              <a:rPr lang="ru-RU" sz="2400" dirty="0" smtClean="0">
                <a:ln w="3175">
                  <a:solidFill>
                    <a:srgbClr val="001642"/>
                  </a:solidFill>
                  <a:prstDash val="solid"/>
                </a:ln>
                <a:noFill/>
                <a:effectLst>
                  <a:outerShdw blurRad="38100" dist="32000" dir="5400000" algn="tl">
                    <a:srgbClr val="000000">
                      <a:alpha val="30000"/>
                    </a:srgbClr>
                  </a:outerShdw>
                </a:effectLst>
                <a:latin typeface="Yu Gothic UI" pitchFamily="34" charset="-128"/>
                <a:ea typeface="Yu Gothic UI" pitchFamily="34" charset="-128"/>
              </a:rPr>
              <a:t>ни ножей не вилок?»</a:t>
            </a:r>
            <a:endParaRPr lang="ru-RU" sz="2400" dirty="0">
              <a:ln w="3175">
                <a:solidFill>
                  <a:srgbClr val="001642"/>
                </a:solidFill>
                <a:prstDash val="solid"/>
              </a:ln>
              <a:noFill/>
              <a:effectLst>
                <a:outerShdw blurRad="38100" dist="32000" dir="5400000" algn="tl">
                  <a:srgbClr val="000000">
                    <a:alpha val="30000"/>
                  </a:srgbClr>
                </a:outerShdw>
              </a:effectLst>
              <a:latin typeface="Yu Gothic UI" pitchFamily="34" charset="-128"/>
              <a:ea typeface="Yu Gothic UI" pitchFamily="34" charset="-128"/>
            </a:endParaRPr>
          </a:p>
        </p:txBody>
      </p:sp>
    </p:spTree>
    <p:extLst>
      <p:ext uri="{BB962C8B-B14F-4D97-AF65-F5344CB8AC3E}">
        <p14:creationId xmlns:p14="http://schemas.microsoft.com/office/powerpoint/2010/main" val="19250269"/>
      </p:ext>
    </p:extLst>
  </p:cSld>
  <p:clrMapOvr>
    <a:masterClrMapping/>
  </p:clrMapOvr>
  <mc:AlternateContent xmlns:mc="http://schemas.openxmlformats.org/markup-compatibility/2006" xmlns:p14="http://schemas.microsoft.com/office/powerpoint/2010/main">
    <mc:Choice Requires="p14">
      <p:transition spd="slow" p14:dur="1250">
        <p:fade/>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572000" y="260648"/>
            <a:ext cx="4211960" cy="6370975"/>
          </a:xfrm>
          <a:prstGeom prst="rect">
            <a:avLst/>
          </a:prstGeom>
        </p:spPr>
        <p:txBody>
          <a:bodyPr wrap="square">
            <a:spAutoFit/>
          </a:bodyPr>
          <a:lstStyle/>
          <a:p>
            <a:r>
              <a:rPr lang="ru-RU" sz="2400" dirty="0">
                <a:solidFill>
                  <a:srgbClr val="001642"/>
                </a:solidFill>
                <a:latin typeface="Yu Gothic UI" pitchFamily="34" charset="-128"/>
                <a:ea typeface="Yu Gothic UI" pitchFamily="34" charset="-128"/>
              </a:rPr>
              <a:t>Пошёл рыбак к королю во дворец, принёс ему в подарок </a:t>
            </a:r>
            <a:r>
              <a:rPr lang="ru-RU" sz="2400" dirty="0" smtClean="0">
                <a:solidFill>
                  <a:srgbClr val="001642"/>
                </a:solidFill>
                <a:latin typeface="Yu Gothic UI" pitchFamily="34" charset="-128"/>
                <a:ea typeface="Yu Gothic UI" pitchFamily="34" charset="-128"/>
              </a:rPr>
              <a:t>золотое блюдо.</a:t>
            </a:r>
            <a:endParaRPr lang="ru-RU" sz="2400" dirty="0">
              <a:solidFill>
                <a:srgbClr val="001642"/>
              </a:solidFill>
              <a:latin typeface="Yu Gothic UI" pitchFamily="34" charset="-128"/>
              <a:ea typeface="Yu Gothic UI" pitchFamily="34" charset="-128"/>
            </a:endParaRPr>
          </a:p>
          <a:p>
            <a:r>
              <a:rPr lang="ru-RU" sz="2400" dirty="0">
                <a:solidFill>
                  <a:srgbClr val="001642"/>
                </a:solidFill>
                <a:latin typeface="Yu Gothic UI" pitchFamily="34" charset="-128"/>
                <a:ea typeface="Yu Gothic UI" pitchFamily="34" charset="-128"/>
              </a:rPr>
              <a:t>Рассердился король и говорит рыбаку:</a:t>
            </a:r>
          </a:p>
          <a:p>
            <a:r>
              <a:rPr lang="ru-RU" sz="2400" dirty="0">
                <a:solidFill>
                  <a:srgbClr val="001642"/>
                </a:solidFill>
                <a:latin typeface="Yu Gothic UI" pitchFamily="34" charset="-128"/>
                <a:ea typeface="Yu Gothic UI" pitchFamily="34" charset="-128"/>
              </a:rPr>
              <a:t>– Глупец, что я буду делать с </a:t>
            </a:r>
            <a:r>
              <a:rPr lang="ru-RU" sz="2400" dirty="0" smtClean="0">
                <a:solidFill>
                  <a:srgbClr val="001642"/>
                </a:solidFill>
                <a:latin typeface="Yu Gothic UI" pitchFamily="34" charset="-128"/>
                <a:ea typeface="Yu Gothic UI" pitchFamily="34" charset="-128"/>
              </a:rPr>
              <a:t>твоим блюдом, </a:t>
            </a:r>
            <a:r>
              <a:rPr lang="ru-RU" sz="2400" dirty="0">
                <a:solidFill>
                  <a:srgbClr val="001642"/>
                </a:solidFill>
                <a:latin typeface="Yu Gothic UI" pitchFamily="34" charset="-128"/>
                <a:ea typeface="Yu Gothic UI" pitchFamily="34" charset="-128"/>
              </a:rPr>
              <a:t>если нет </a:t>
            </a:r>
            <a:r>
              <a:rPr lang="ru-RU" sz="2400" dirty="0" smtClean="0">
                <a:solidFill>
                  <a:srgbClr val="001642"/>
                </a:solidFill>
                <a:latin typeface="Yu Gothic UI" pitchFamily="34" charset="-128"/>
                <a:ea typeface="Yu Gothic UI" pitchFamily="34" charset="-128"/>
              </a:rPr>
              <a:t>к нему ни ножей не вилок?</a:t>
            </a:r>
            <a:endParaRPr lang="ru-RU" sz="2400" dirty="0">
              <a:solidFill>
                <a:srgbClr val="001642"/>
              </a:solidFill>
              <a:latin typeface="Yu Gothic UI" pitchFamily="34" charset="-128"/>
              <a:ea typeface="Yu Gothic UI" pitchFamily="34" charset="-128"/>
            </a:endParaRPr>
          </a:p>
          <a:p>
            <a:r>
              <a:rPr lang="ru-RU" sz="2400" dirty="0">
                <a:solidFill>
                  <a:srgbClr val="001642"/>
                </a:solidFill>
                <a:latin typeface="Yu Gothic UI" pitchFamily="34" charset="-128"/>
                <a:ea typeface="Yu Gothic UI" pitchFamily="34" charset="-128"/>
              </a:rPr>
              <a:t>Бедняга не знает, что ответить, стоит в растерянности посреди королевского двора, чешет за ухом и бормочет:</a:t>
            </a:r>
          </a:p>
          <a:p>
            <a:r>
              <a:rPr lang="ru-RU" sz="2400" dirty="0">
                <a:solidFill>
                  <a:srgbClr val="001642"/>
                </a:solidFill>
                <a:latin typeface="Yu Gothic UI" pitchFamily="34" charset="-128"/>
                <a:ea typeface="Yu Gothic UI" pitchFamily="34" charset="-128"/>
              </a:rPr>
              <a:t>– Видно, права была дочка.</a:t>
            </a:r>
          </a:p>
          <a:p>
            <a:r>
              <a:rPr lang="ru-RU" sz="2400" dirty="0">
                <a:solidFill>
                  <a:srgbClr val="001642"/>
                </a:solidFill>
                <a:latin typeface="Yu Gothic UI" pitchFamily="34" charset="-128"/>
                <a:ea typeface="Yu Gothic UI" pitchFamily="34" charset="-128"/>
              </a:rPr>
              <a:t>Услыхал король, как рыбак что-то бормочет себе под </a:t>
            </a:r>
            <a:r>
              <a:rPr lang="ru-RU" sz="2400" dirty="0" smtClean="0">
                <a:solidFill>
                  <a:srgbClr val="001642"/>
                </a:solidFill>
                <a:latin typeface="Yu Gothic UI" pitchFamily="34" charset="-128"/>
                <a:ea typeface="Yu Gothic UI" pitchFamily="34" charset="-128"/>
              </a:rPr>
              <a:t>нос</a:t>
            </a:r>
            <a:r>
              <a:rPr lang="ru-RU" sz="2400" dirty="0">
                <a:solidFill>
                  <a:srgbClr val="001642"/>
                </a:solidFill>
                <a:latin typeface="Yu Gothic UI" pitchFamily="34" charset="-128"/>
                <a:ea typeface="Yu Gothic UI" pitchFamily="34" charset="-128"/>
              </a:rPr>
              <a:t>.</a:t>
            </a:r>
          </a:p>
        </p:txBody>
      </p:sp>
      <p:pic>
        <p:nvPicPr>
          <p:cNvPr id="4098" name="Picture 2" descr="C:\Users\мир\Desktop\кружок\Темы\Рыбовод\20201208_0114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52" y="602200"/>
            <a:ext cx="4576152" cy="5427823"/>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8010465"/>
      </p:ext>
    </p:extLst>
  </p:cSld>
  <p:clrMapOvr>
    <a:masterClrMapping/>
  </p:clrMapOvr>
  <mc:AlternateContent xmlns:mc="http://schemas.openxmlformats.org/markup-compatibility/2006" xmlns:p14="http://schemas.microsoft.com/office/powerpoint/2010/main">
    <mc:Choice Requires="p14">
      <p:transition spd="slow" p14:dur="1250">
        <p:fade/>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750648" y="289269"/>
            <a:ext cx="3995936" cy="6463308"/>
          </a:xfrm>
          <a:prstGeom prst="rect">
            <a:avLst/>
          </a:prstGeom>
        </p:spPr>
        <p:txBody>
          <a:bodyPr wrap="square">
            <a:spAutoFit/>
          </a:bodyPr>
          <a:lstStyle/>
          <a:p>
            <a:r>
              <a:rPr lang="ru-RU" sz="2300" dirty="0" smtClean="0">
                <a:solidFill>
                  <a:srgbClr val="001642"/>
                </a:solidFill>
                <a:latin typeface="Yu Gothic UI" pitchFamily="34" charset="-128"/>
                <a:ea typeface="Yu Gothic UI" pitchFamily="34" charset="-128"/>
              </a:rPr>
              <a:t>Нахмурился </a:t>
            </a:r>
            <a:r>
              <a:rPr lang="ru-RU" sz="2300" dirty="0">
                <a:solidFill>
                  <a:srgbClr val="001642"/>
                </a:solidFill>
                <a:latin typeface="Yu Gothic UI" pitchFamily="34" charset="-128"/>
                <a:ea typeface="Yu Gothic UI" pitchFamily="34" charset="-128"/>
              </a:rPr>
              <a:t>и грозно так спрашивает:</a:t>
            </a:r>
          </a:p>
          <a:p>
            <a:r>
              <a:rPr lang="ru-RU" sz="2300" dirty="0">
                <a:solidFill>
                  <a:srgbClr val="001642"/>
                </a:solidFill>
                <a:latin typeface="Yu Gothic UI" pitchFamily="34" charset="-128"/>
                <a:ea typeface="Yu Gothic UI" pitchFamily="34" charset="-128"/>
              </a:rPr>
              <a:t>– Что ты там бормочешь, невежда?</a:t>
            </a:r>
          </a:p>
          <a:p>
            <a:r>
              <a:rPr lang="ru-RU" sz="2300" dirty="0">
                <a:solidFill>
                  <a:srgbClr val="001642"/>
                </a:solidFill>
                <a:latin typeface="Yu Gothic UI" pitchFamily="34" charset="-128"/>
                <a:ea typeface="Yu Gothic UI" pitchFamily="34" charset="-128"/>
              </a:rPr>
              <a:t>– Я говорю, что права была моя дочь, предупреждала меня: «Зря идёшь, отец . Она в точности угадала, как вы мне ответите.</a:t>
            </a:r>
          </a:p>
          <a:p>
            <a:r>
              <a:rPr lang="ru-RU" sz="2300" dirty="0">
                <a:solidFill>
                  <a:srgbClr val="001642"/>
                </a:solidFill>
                <a:latin typeface="Yu Gothic UI" pitchFamily="34" charset="-128"/>
                <a:ea typeface="Yu Gothic UI" pitchFamily="34" charset="-128"/>
              </a:rPr>
              <a:t>– Умная, должно быть, у тебя дочка, если так хорошо угадывает чужие мысли.</a:t>
            </a:r>
          </a:p>
          <a:p>
            <a:r>
              <a:rPr lang="ru-RU" sz="2300" dirty="0">
                <a:solidFill>
                  <a:srgbClr val="001642"/>
                </a:solidFill>
                <a:latin typeface="Yu Gothic UI" pitchFamily="34" charset="-128"/>
                <a:ea typeface="Yu Gothic UI" pitchFamily="34" charset="-128"/>
              </a:rPr>
              <a:t>Скажи ей, чтобы принесла мне завтра салат «Ой! ой! </a:t>
            </a:r>
            <a:r>
              <a:rPr lang="ru-RU" sz="2300" dirty="0" smtClean="0">
                <a:solidFill>
                  <a:srgbClr val="001642"/>
                </a:solidFill>
                <a:latin typeface="Yu Gothic UI" pitchFamily="34" charset="-128"/>
                <a:ea typeface="Yu Gothic UI" pitchFamily="34" charset="-128"/>
              </a:rPr>
              <a:t> </a:t>
            </a:r>
            <a:r>
              <a:rPr lang="ru-RU" sz="2300" dirty="0">
                <a:solidFill>
                  <a:srgbClr val="001642"/>
                </a:solidFill>
                <a:latin typeface="Yu Gothic UI" pitchFamily="34" charset="-128"/>
                <a:ea typeface="Yu Gothic UI" pitchFamily="34" charset="-128"/>
              </a:rPr>
              <a:t>Если не выполнит моего приказания, велю казнить вас обоих</a:t>
            </a:r>
            <a:r>
              <a:rPr lang="ru-RU" sz="2300" dirty="0" smtClean="0">
                <a:solidFill>
                  <a:srgbClr val="001642"/>
                </a:solidFill>
                <a:latin typeface="Yu Gothic UI" pitchFamily="34" charset="-128"/>
                <a:ea typeface="Yu Gothic UI" pitchFamily="34" charset="-128"/>
              </a:rPr>
              <a:t>.»</a:t>
            </a:r>
            <a:endParaRPr lang="ru-RU" sz="2300" dirty="0">
              <a:solidFill>
                <a:srgbClr val="001642"/>
              </a:solidFill>
              <a:latin typeface="Yu Gothic UI" pitchFamily="34" charset="-128"/>
              <a:ea typeface="Yu Gothic UI" pitchFamily="34" charset="-128"/>
            </a:endParaRPr>
          </a:p>
        </p:txBody>
      </p:sp>
      <p:pic>
        <p:nvPicPr>
          <p:cNvPr id="5122" name="Picture 2" descr="C:\Users\мир\Desktop\кружок\Темы\Рыбовод\20201208_01140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02955"/>
            <a:ext cx="4176464" cy="6635935"/>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1883994"/>
      </p:ext>
    </p:extLst>
  </p:cSld>
  <p:clrMapOvr>
    <a:masterClrMapping/>
  </p:clrMapOvr>
  <mc:AlternateContent xmlns:mc="http://schemas.openxmlformats.org/markup-compatibility/2006" xmlns:p14="http://schemas.microsoft.com/office/powerpoint/2010/main">
    <mc:Choice Requires="p14">
      <p:transition spd="slow" p14:dur="1250">
        <p:fad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56888" y="404664"/>
            <a:ext cx="8255064" cy="1631216"/>
          </a:xfrm>
          <a:prstGeom prst="rect">
            <a:avLst/>
          </a:prstGeom>
        </p:spPr>
        <p:txBody>
          <a:bodyPr wrap="square">
            <a:spAutoFit/>
          </a:bodyPr>
          <a:lstStyle/>
          <a:p>
            <a:r>
              <a:rPr lang="ru-RU" sz="2000" dirty="0">
                <a:solidFill>
                  <a:srgbClr val="001642"/>
                </a:solidFill>
                <a:latin typeface="Yu Gothic UI" pitchFamily="34" charset="-128"/>
                <a:ea typeface="Yu Gothic UI" pitchFamily="34" charset="-128"/>
              </a:rPr>
              <a:t>Несчастный рыбак поплёлся в родное селение, низко опустив голову и проклиная себя за неосторожность.</a:t>
            </a:r>
          </a:p>
          <a:p>
            <a:r>
              <a:rPr lang="ru-RU" sz="2000" dirty="0">
                <a:solidFill>
                  <a:srgbClr val="001642"/>
                </a:solidFill>
                <a:latin typeface="Yu Gothic UI" pitchFamily="34" charset="-128"/>
                <a:ea typeface="Yu Gothic UI" pitchFamily="34" charset="-128"/>
              </a:rPr>
              <a:t>Дома он со слезами на глазах сказал дочери:</a:t>
            </a:r>
          </a:p>
          <a:p>
            <a:r>
              <a:rPr lang="ru-RU" sz="2000" dirty="0">
                <a:solidFill>
                  <a:srgbClr val="001642"/>
                </a:solidFill>
                <a:latin typeface="Yu Gothic UI" pitchFamily="34" charset="-128"/>
                <a:ea typeface="Yu Gothic UI" pitchFamily="34" charset="-128"/>
              </a:rPr>
              <a:t>– Какой же я был глупец, что не послушал тебя! Теперь нам с тобой не избежать казни</a:t>
            </a:r>
            <a:r>
              <a:rPr lang="ru-RU" sz="2000" dirty="0" smtClean="0">
                <a:solidFill>
                  <a:srgbClr val="001642"/>
                </a:solidFill>
                <a:latin typeface="Yu Gothic UI" pitchFamily="34" charset="-128"/>
                <a:ea typeface="Yu Gothic UI" pitchFamily="34" charset="-128"/>
              </a:rPr>
              <a:t>.</a:t>
            </a:r>
            <a:endParaRPr lang="ru-RU" sz="2000" dirty="0">
              <a:solidFill>
                <a:srgbClr val="001642"/>
              </a:solidFill>
              <a:latin typeface="Yu Gothic UI" pitchFamily="34" charset="-128"/>
              <a:ea typeface="Yu Gothic UI" pitchFamily="34" charset="-128"/>
            </a:endParaRPr>
          </a:p>
        </p:txBody>
      </p:sp>
      <p:pic>
        <p:nvPicPr>
          <p:cNvPr id="6146" name="Picture 2" descr="C:\Users\мир\Desktop\кружок\Темы\Рыбовод\20201208_01090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389" y="2209698"/>
            <a:ext cx="5966227" cy="3977484"/>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6156176" y="1997838"/>
            <a:ext cx="2681888" cy="4401205"/>
          </a:xfrm>
          <a:prstGeom prst="rect">
            <a:avLst/>
          </a:prstGeom>
        </p:spPr>
        <p:txBody>
          <a:bodyPr wrap="square">
            <a:spAutoFit/>
          </a:bodyPr>
          <a:lstStyle/>
          <a:p>
            <a:pPr lvl="0"/>
            <a:r>
              <a:rPr lang="ru-RU" sz="2000" dirty="0">
                <a:solidFill>
                  <a:srgbClr val="001642"/>
                </a:solidFill>
                <a:latin typeface="Yu Gothic UI" pitchFamily="34" charset="-128"/>
                <a:ea typeface="Yu Gothic UI" pitchFamily="34" charset="-128"/>
              </a:rPr>
              <a:t>И он рассказал дочери о прихоти короля.</a:t>
            </a:r>
          </a:p>
          <a:p>
            <a:pPr lvl="0"/>
            <a:r>
              <a:rPr lang="ru-RU" sz="2000" dirty="0">
                <a:solidFill>
                  <a:srgbClr val="001642"/>
                </a:solidFill>
                <a:latin typeface="Yu Gothic UI" pitchFamily="34" charset="-128"/>
                <a:ea typeface="Yu Gothic UI" pitchFamily="34" charset="-128"/>
              </a:rPr>
              <a:t>Но девушка не испугалась и спокойно сказала:</a:t>
            </a:r>
          </a:p>
          <a:p>
            <a:pPr lvl="0"/>
            <a:r>
              <a:rPr lang="ru-RU" sz="2000" dirty="0">
                <a:solidFill>
                  <a:srgbClr val="001642"/>
                </a:solidFill>
                <a:latin typeface="Yu Gothic UI" pitchFamily="34" charset="-128"/>
                <a:ea typeface="Yu Gothic UI" pitchFamily="34" charset="-128"/>
              </a:rPr>
              <a:t>– Не бойся, отец, всё будет хорошо.</a:t>
            </a:r>
          </a:p>
          <a:p>
            <a:pPr lvl="0"/>
            <a:r>
              <a:rPr lang="ru-RU" sz="2000" dirty="0">
                <a:solidFill>
                  <a:srgbClr val="001642"/>
                </a:solidFill>
                <a:latin typeface="Yu Gothic UI" pitchFamily="34" charset="-128"/>
                <a:ea typeface="Yu Gothic UI" pitchFamily="34" charset="-128"/>
              </a:rPr>
              <a:t>Она пошла в огород, нарвала побольше салату, положила его в корзинку, а между салатными листьями набросала иголки</a:t>
            </a:r>
            <a:endParaRPr lang="ru-RU" dirty="0"/>
          </a:p>
        </p:txBody>
      </p:sp>
    </p:spTree>
    <p:extLst>
      <p:ext uri="{BB962C8B-B14F-4D97-AF65-F5344CB8AC3E}">
        <p14:creationId xmlns:p14="http://schemas.microsoft.com/office/powerpoint/2010/main" val="1908010465"/>
      </p:ext>
    </p:extLst>
  </p:cSld>
  <p:clrMapOvr>
    <a:masterClrMapping/>
  </p:clrMapOvr>
  <mc:AlternateContent xmlns:mc="http://schemas.openxmlformats.org/markup-compatibility/2006" xmlns:p14="http://schemas.microsoft.com/office/powerpoint/2010/main">
    <mc:Choice Requires="p14">
      <p:transition spd="slow" p14:dur="1250">
        <p:fade/>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188640"/>
            <a:ext cx="8604448" cy="1938992"/>
          </a:xfrm>
          <a:prstGeom prst="rect">
            <a:avLst/>
          </a:prstGeom>
        </p:spPr>
        <p:txBody>
          <a:bodyPr wrap="square">
            <a:spAutoFit/>
          </a:bodyPr>
          <a:lstStyle/>
          <a:p>
            <a:r>
              <a:rPr lang="ru-RU" sz="2000" dirty="0">
                <a:solidFill>
                  <a:srgbClr val="001642"/>
                </a:solidFill>
                <a:latin typeface="Yu Gothic UI" pitchFamily="34" charset="-128"/>
                <a:ea typeface="Yu Gothic UI" pitchFamily="34" charset="-128"/>
              </a:rPr>
              <a:t>На другой день девушка отправилась с корзинкой к королю. Придя в королевский зал, девушка протянула королю закрытую корзинку и сказала ему:</a:t>
            </a:r>
          </a:p>
          <a:p>
            <a:r>
              <a:rPr lang="ru-RU" sz="2000" dirty="0">
                <a:solidFill>
                  <a:srgbClr val="001642"/>
                </a:solidFill>
                <a:latin typeface="Yu Gothic UI" pitchFamily="34" charset="-128"/>
                <a:ea typeface="Yu Gothic UI" pitchFamily="34" charset="-128"/>
              </a:rPr>
              <a:t>– Вот вам салат «Ой! ой! .</a:t>
            </a:r>
          </a:p>
          <a:p>
            <a:r>
              <a:rPr lang="ru-RU" sz="2000" dirty="0">
                <a:solidFill>
                  <a:srgbClr val="001642"/>
                </a:solidFill>
                <a:latin typeface="Yu Gothic UI" pitchFamily="34" charset="-128"/>
                <a:ea typeface="Yu Gothic UI" pitchFamily="34" charset="-128"/>
              </a:rPr>
              <a:t>Король открыл корзинку, дотронулся до салата и больно укололся об иголку</a:t>
            </a:r>
            <a:r>
              <a:rPr lang="ru-RU" sz="2000" dirty="0" smtClean="0">
                <a:solidFill>
                  <a:srgbClr val="001642"/>
                </a:solidFill>
                <a:latin typeface="Yu Gothic UI" pitchFamily="34" charset="-128"/>
                <a:ea typeface="Yu Gothic UI" pitchFamily="34" charset="-128"/>
              </a:rPr>
              <a:t>.</a:t>
            </a:r>
            <a:endParaRPr lang="ru-RU" sz="2000" dirty="0">
              <a:solidFill>
                <a:srgbClr val="001642"/>
              </a:solidFill>
              <a:latin typeface="Yu Gothic UI" pitchFamily="34" charset="-128"/>
              <a:ea typeface="Yu Gothic UI" pitchFamily="34" charset="-128"/>
            </a:endParaRPr>
          </a:p>
        </p:txBody>
      </p:sp>
      <p:pic>
        <p:nvPicPr>
          <p:cNvPr id="2050" name="Picture 2" descr="C:\Users\мир\Desktop\кружок\Темы\Рыбовод\20201208_22562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2127632"/>
            <a:ext cx="5016585" cy="4375577"/>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5311632" y="1772816"/>
            <a:ext cx="3518792" cy="5016758"/>
          </a:xfrm>
          <a:prstGeom prst="rect">
            <a:avLst/>
          </a:prstGeom>
        </p:spPr>
        <p:txBody>
          <a:bodyPr wrap="square">
            <a:spAutoFit/>
          </a:bodyPr>
          <a:lstStyle/>
          <a:p>
            <a:r>
              <a:rPr lang="ru-RU" sz="2000" dirty="0" smtClean="0">
                <a:solidFill>
                  <a:srgbClr val="001642"/>
                </a:solidFill>
                <a:latin typeface="Yu Gothic UI" pitchFamily="34" charset="-128"/>
                <a:ea typeface="Yu Gothic UI" pitchFamily="34" charset="-128"/>
              </a:rPr>
              <a:t>Отдёрнул </a:t>
            </a:r>
            <a:r>
              <a:rPr lang="ru-RU" sz="2000" dirty="0">
                <a:solidFill>
                  <a:srgbClr val="001642"/>
                </a:solidFill>
                <a:latin typeface="Yu Gothic UI" pitchFamily="34" charset="-128"/>
                <a:ea typeface="Yu Gothic UI" pitchFamily="34" charset="-128"/>
              </a:rPr>
              <a:t>король руку и невольно вскрикнул: «Ой! ой!»</a:t>
            </a:r>
          </a:p>
          <a:p>
            <a:r>
              <a:rPr lang="ru-RU" sz="2000" dirty="0">
                <a:solidFill>
                  <a:srgbClr val="001642"/>
                </a:solidFill>
                <a:latin typeface="Yu Gothic UI" pitchFamily="34" charset="-128"/>
                <a:ea typeface="Yu Gothic UI" pitchFamily="34" charset="-128"/>
              </a:rPr>
              <a:t>Когда боль в руке утихла, король сказал девушке:</a:t>
            </a:r>
          </a:p>
          <a:p>
            <a:r>
              <a:rPr lang="ru-RU" sz="2000" dirty="0">
                <a:solidFill>
                  <a:srgbClr val="001642"/>
                </a:solidFill>
                <a:latin typeface="Yu Gothic UI" pitchFamily="34" charset="-128"/>
                <a:ea typeface="Yu Gothic UI" pitchFamily="34" charset="-128"/>
              </a:rPr>
              <a:t>– А ты и правда хитрая. Это настоящий салат «Ой! ой!». Только так легко ты от меня не отделаешься. Завтра ты должна явиться ко мне ни одетой, ни раздетой, не касаясь ни дороги, ни тропинки, ни пешком, ни на лошади и остановишься ни внутри моего дворца, ни снаружи.</a:t>
            </a:r>
            <a:endParaRPr lang="ru-RU" sz="2000" dirty="0">
              <a:solidFill>
                <a:srgbClr val="001642"/>
              </a:solidFill>
              <a:latin typeface="Yu Gothic UI" pitchFamily="34" charset="-128"/>
              <a:ea typeface="Yu Gothic UI" pitchFamily="34" charset="-128"/>
            </a:endParaRPr>
          </a:p>
        </p:txBody>
      </p:sp>
    </p:spTree>
    <p:extLst>
      <p:ext uri="{BB962C8B-B14F-4D97-AF65-F5344CB8AC3E}">
        <p14:creationId xmlns:p14="http://schemas.microsoft.com/office/powerpoint/2010/main" val="1908010465"/>
      </p:ext>
    </p:extLst>
  </p:cSld>
  <p:clrMapOvr>
    <a:masterClrMapping/>
  </p:clrMapOvr>
  <mc:AlternateContent xmlns:mc="http://schemas.openxmlformats.org/markup-compatibility/2006" xmlns:p14="http://schemas.microsoft.com/office/powerpoint/2010/main">
    <mc:Choice Requires="p14">
      <p:transition spd="slow" p14:dur="1250">
        <p:fade/>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788024" y="332656"/>
            <a:ext cx="3923928" cy="5847755"/>
          </a:xfrm>
          <a:prstGeom prst="rect">
            <a:avLst/>
          </a:prstGeom>
        </p:spPr>
        <p:txBody>
          <a:bodyPr wrap="square">
            <a:spAutoFit/>
          </a:bodyPr>
          <a:lstStyle/>
          <a:p>
            <a:r>
              <a:rPr lang="ru-RU" sz="2200" dirty="0">
                <a:solidFill>
                  <a:srgbClr val="001642"/>
                </a:solidFill>
                <a:latin typeface="Yu Gothic UI" pitchFamily="34" charset="-128"/>
                <a:ea typeface="Yu Gothic UI" pitchFamily="34" charset="-128"/>
              </a:rPr>
              <a:t>Вернулась девушка домой и рассказала отцу про приказания короля. Бедный отец чуть с ума не сошёл от горя. Он бегал по комнате и как безумный кричал:</a:t>
            </a:r>
          </a:p>
          <a:p>
            <a:r>
              <a:rPr lang="ru-RU" sz="2200" dirty="0">
                <a:solidFill>
                  <a:srgbClr val="001642"/>
                </a:solidFill>
                <a:latin typeface="Yu Gothic UI" pitchFamily="34" charset="-128"/>
                <a:ea typeface="Yu Gothic UI" pitchFamily="34" charset="-128"/>
              </a:rPr>
              <a:t>– Теперь </a:t>
            </a:r>
            <a:r>
              <a:rPr lang="ru-RU" sz="2200" dirty="0" smtClean="0">
                <a:solidFill>
                  <a:srgbClr val="001642"/>
                </a:solidFill>
                <a:latin typeface="Yu Gothic UI" pitchFamily="34" charset="-128"/>
                <a:ea typeface="Yu Gothic UI" pitchFamily="34" charset="-128"/>
              </a:rPr>
              <a:t>моя </a:t>
            </a:r>
            <a:r>
              <a:rPr lang="ru-RU" sz="2200" dirty="0">
                <a:solidFill>
                  <a:srgbClr val="001642"/>
                </a:solidFill>
                <a:latin typeface="Yu Gothic UI" pitchFamily="34" charset="-128"/>
                <a:ea typeface="Yu Gothic UI" pitchFamily="34" charset="-128"/>
              </a:rPr>
              <a:t>дочь погибла!</a:t>
            </a:r>
          </a:p>
          <a:p>
            <a:r>
              <a:rPr lang="ru-RU" sz="2200" dirty="0">
                <a:solidFill>
                  <a:srgbClr val="001642"/>
                </a:solidFill>
                <a:latin typeface="Yu Gothic UI" pitchFamily="34" charset="-128"/>
                <a:ea typeface="Yu Gothic UI" pitchFamily="34" charset="-128"/>
              </a:rPr>
              <a:t>– Не печалься, отец, – успокоила его дочь. – Увидишь, как хорошо я выполню все приказания короля.</a:t>
            </a:r>
          </a:p>
          <a:p>
            <a:r>
              <a:rPr lang="ru-RU" sz="2200" dirty="0">
                <a:solidFill>
                  <a:srgbClr val="001642"/>
                </a:solidFill>
                <a:latin typeface="Yu Gothic UI" pitchFamily="34" charset="-128"/>
                <a:ea typeface="Yu Gothic UI" pitchFamily="34" charset="-128"/>
              </a:rPr>
              <a:t>Она одолжила у соседей </a:t>
            </a:r>
            <a:r>
              <a:rPr lang="ru-RU" sz="2200" dirty="0" smtClean="0">
                <a:solidFill>
                  <a:srgbClr val="001642"/>
                </a:solidFill>
                <a:latin typeface="Yu Gothic UI" pitchFamily="34" charset="-128"/>
                <a:ea typeface="Yu Gothic UI" pitchFamily="34" charset="-128"/>
              </a:rPr>
              <a:t>ослика, </a:t>
            </a:r>
            <a:r>
              <a:rPr lang="ru-RU" sz="2200" dirty="0">
                <a:solidFill>
                  <a:srgbClr val="001642"/>
                </a:solidFill>
                <a:latin typeface="Yu Gothic UI" pitchFamily="34" charset="-128"/>
                <a:ea typeface="Yu Gothic UI" pitchFamily="34" charset="-128"/>
              </a:rPr>
              <a:t>разделась, накинула на себя рыбачью сеть и верхом на </a:t>
            </a:r>
            <a:r>
              <a:rPr lang="ru-RU" sz="2200" dirty="0" smtClean="0">
                <a:solidFill>
                  <a:srgbClr val="001642"/>
                </a:solidFill>
                <a:latin typeface="Yu Gothic UI" pitchFamily="34" charset="-128"/>
                <a:ea typeface="Yu Gothic UI" pitchFamily="34" charset="-128"/>
              </a:rPr>
              <a:t>осле </a:t>
            </a:r>
            <a:r>
              <a:rPr lang="ru-RU" sz="2200" dirty="0">
                <a:solidFill>
                  <a:srgbClr val="001642"/>
                </a:solidFill>
                <a:latin typeface="Yu Gothic UI" pitchFamily="34" charset="-128"/>
                <a:ea typeface="Yu Gothic UI" pitchFamily="34" charset="-128"/>
              </a:rPr>
              <a:t>поехала к королю во дворец.</a:t>
            </a:r>
          </a:p>
        </p:txBody>
      </p:sp>
      <p:pic>
        <p:nvPicPr>
          <p:cNvPr id="7171" name="Picture 3" descr="C:\Users\мир\Desktop\кружок\Темы\Рыбовод\20201208_010820.jpg"/>
          <p:cNvPicPr>
            <a:picLocks noChangeAspect="1" noChangeArrowheads="1"/>
          </p:cNvPicPr>
          <p:nvPr/>
        </p:nvPicPr>
        <p:blipFill rotWithShape="1">
          <a:blip r:embed="rId2">
            <a:extLst>
              <a:ext uri="{28A0092B-C50C-407E-A947-70E740481C1C}">
                <a14:useLocalDpi xmlns:a14="http://schemas.microsoft.com/office/drawing/2010/main" val="0"/>
              </a:ext>
            </a:extLst>
          </a:blip>
          <a:srcRect l="20125" r="23120" b="6251"/>
          <a:stretch/>
        </p:blipFill>
        <p:spPr bwMode="auto">
          <a:xfrm>
            <a:off x="467544" y="297592"/>
            <a:ext cx="3888432" cy="6431949"/>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8010465"/>
      </p:ext>
    </p:extLst>
  </p:cSld>
  <p:clrMapOvr>
    <a:masterClrMapping/>
  </p:clrMapOvr>
  <mc:AlternateContent xmlns:mc="http://schemas.openxmlformats.org/markup-compatibility/2006" xmlns:p14="http://schemas.microsoft.com/office/powerpoint/2010/main">
    <mc:Choice Requires="p14">
      <p:transition spd="slow" p14:dur="1250">
        <p:fade/>
      </p:transition>
    </mc:Choice>
    <mc:Fallback xmlns="">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Волна">
  <a:themeElements>
    <a:clrScheme name="Волна">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Волна">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Волна">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303</TotalTime>
  <Words>919</Words>
  <Application>Microsoft Office PowerPoint</Application>
  <PresentationFormat>Экран (4:3)</PresentationFormat>
  <Paragraphs>54</Paragraphs>
  <Slides>14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14</vt:i4>
      </vt:variant>
    </vt:vector>
  </HeadingPairs>
  <TitlesOfParts>
    <vt:vector size="15" baseType="lpstr">
      <vt:lpstr>Волна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мир</dc:creator>
  <cp:lastModifiedBy>мир</cp:lastModifiedBy>
  <cp:revision>13</cp:revision>
  <dcterms:created xsi:type="dcterms:W3CDTF">2020-12-07T09:49:43Z</dcterms:created>
  <dcterms:modified xsi:type="dcterms:W3CDTF">2020-12-08T11:16:32Z</dcterms:modified>
</cp:coreProperties>
</file>