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  <p:sldId id="265" r:id="rId9"/>
    <p:sldId id="266" r:id="rId10"/>
    <p:sldId id="259" r:id="rId11"/>
    <p:sldId id="267" r:id="rId12"/>
    <p:sldId id="269" r:id="rId13"/>
    <p:sldId id="268" r:id="rId14"/>
    <p:sldId id="270" r:id="rId15"/>
    <p:sldId id="271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A4911A43-D35E-405E-AF2A-B449E13CFD52}" type="datetimeFigureOut">
              <a:rPr lang="ru-RU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4F653-2E31-4729-85C3-8285AD662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BDF91-DBD9-4E20-B23C-456DC1892C60}" type="datetimeFigureOut">
              <a:rPr lang="ru-RU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51E5C-3E5D-4BD4-82D8-0BF66EBFD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0EBDA-8AE6-4E09-9DE0-0EABC860E79B}" type="datetimeFigureOut">
              <a:rPr lang="ru-RU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9972-254D-4A14-A070-CCE3AEFA9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7C88E-2123-420F-893C-55F2CDC40504}" type="datetimeFigureOut">
              <a:rPr lang="ru-RU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80C27-5F31-4D3A-B1A6-5EA8D8DD4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CD70B-BA0B-419D-B6C1-AD5DA6650966}" type="datetimeFigureOut">
              <a:rPr lang="ru-RU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72BFC-C631-40A3-85DE-3FB3E2DA8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78E69-91E7-4ADA-A845-55C6571FF508}" type="datetimeFigureOut">
              <a:rPr lang="ru-RU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B9B41-EF4B-4D2A-BE67-F332C8479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097F9-C413-4A24-B3C0-E25C4107AEB8}" type="datetimeFigureOut">
              <a:rPr lang="ru-RU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26FC3-F094-4922-AB73-A6514697F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781DF-38E1-4CF7-8EA7-B0DA9C3C21EB}" type="datetimeFigureOut">
              <a:rPr lang="ru-RU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1D840-3D0D-40A4-9158-40A8CE99C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AA575-1C94-49AF-86BD-5D81FF7AA4A4}" type="datetimeFigureOut">
              <a:rPr lang="ru-RU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A0534-C9D8-4427-941C-FCA04E2F0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BFD2B-099E-410C-9F93-EE7F12D1A3FC}" type="datetimeFigureOut">
              <a:rPr lang="ru-RU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95D66-317E-4011-AF86-52EE9392D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2E56F-9A1E-4F19-AFC0-7E6B84E2A150}" type="datetimeFigureOut">
              <a:rPr lang="ru-RU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094EE-8855-48E3-825C-AE349CDBD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1151FB6-ED65-479F-806C-A391F7962C9D}" type="datetimeFigureOut">
              <a:rPr lang="ru-RU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1DD632E-6526-4379-BCAF-799BB6402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69" r:id="rId4"/>
    <p:sldLayoutId id="2147483670" r:id="rId5"/>
    <p:sldLayoutId id="2147483674" r:id="rId6"/>
    <p:sldLayoutId id="2147483675" r:id="rId7"/>
    <p:sldLayoutId id="2147483676" r:id="rId8"/>
    <p:sldLayoutId id="2147483677" r:id="rId9"/>
    <p:sldLayoutId id="2147483671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Бланки ответов участников ГИА-9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Правила заполнения бланков </a:t>
            </a: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ОГЭ И ГВЭ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Замена ошибочных ответов в бланке ОГЭ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8229600" cy="5111750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3300" dirty="0" smtClean="0"/>
              <a:t>Бланк ответов № 1 содержит поля для записи исправленных ответов на задания с кратким ответом взамен ошибочно записанных.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3300" dirty="0" smtClean="0"/>
              <a:t>Для замены внесенного в Бланк ответов № 1 ответа нужно в соответствующих полях замены проставить номер задания, ответ на который следует исправить, и записать новое значение верного ответа на указанное задание.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3300" dirty="0" smtClean="0"/>
              <a:t>В случае если в области замены ошибочных ответов на задания с кратким ответом будет заполнено поле для номера задания, а новый ответ не внесен, то для оценивания будет использоваться пустой ответ (т.е. задание будет засчитано невыполненным). Поэтому, в случае неправильного указания номера задания в области замены ошибочных ответов, неправильный номер задания следует зачеркнуть.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замены ошибочного ответа</a:t>
            </a:r>
          </a:p>
        </p:txBody>
      </p:sp>
      <p:pic>
        <p:nvPicPr>
          <p:cNvPr id="2355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2133600"/>
            <a:ext cx="5478463" cy="28067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Бланк ответов № 2 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mtClean="0"/>
              <a:t>код региона</a:t>
            </a:r>
          </a:p>
          <a:p>
            <a:r>
              <a:rPr lang="ru-RU" smtClean="0"/>
              <a:t>код учебного предмета</a:t>
            </a:r>
          </a:p>
          <a:p>
            <a:r>
              <a:rPr lang="ru-RU" smtClean="0"/>
              <a:t>название учебного предмета.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 l="35054" t="14561" r="22878" b="40147"/>
          <a:stretch>
            <a:fillRect/>
          </a:stretch>
        </p:blipFill>
        <p:spPr bwMode="auto">
          <a:xfrm>
            <a:off x="2771775" y="2590800"/>
            <a:ext cx="59055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Заполнение Бланка ответов №2 </a:t>
            </a:r>
            <a:endParaRPr lang="ru-RU" smtClean="0"/>
          </a:p>
        </p:txBody>
      </p:sp>
      <p:sp>
        <p:nvSpPr>
          <p:cNvPr id="2560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mtClean="0"/>
              <a:t>При недостатке места для ответов на лицевой стороне Бланка ответов № 2 участник ОГЭ должен продолжить записи на оборотной стороне бланка, сделав в нижней части области ответов лицевой стороны бланка запись «смотри на обороте». При остатке свободного места на Бланке ответов №2 организатор в аудитории при сборе экзаменационных материалов должен поставить английскую букву «Z» в данной области, заполнив все свободное место.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Заполнение дополнительного Бланка ответов №2 </a:t>
            </a:r>
            <a:endParaRPr lang="ru-RU" dirty="0"/>
          </a:p>
        </p:txBody>
      </p:sp>
      <p:sp>
        <p:nvSpPr>
          <p:cNvPr id="2662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mtClean="0"/>
              <a:t>При недостатке места для ответов на основном Бланке ответов № 2 участник ОГЭ должен продолжить записи на дополнительном Бланке ответов № 2, выдаваемом организатором в аудитории по требованию участника ОГЭ в случае, когда в области ответов основного бланка ответов № 2 не осталось места. При этом организаторы фиксируют связь номеров основного и дополнительного бланков ответов в специальных полях бланков.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 недостатке места для записи ответа в бланке ответов № 2:</a:t>
            </a: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z="3200" smtClean="0"/>
              <a:t>При </a:t>
            </a:r>
            <a:r>
              <a:rPr lang="ru-RU" sz="3200" u="sng" smtClean="0"/>
              <a:t>двусторонней</a:t>
            </a:r>
            <a:r>
              <a:rPr lang="ru-RU" sz="3200" smtClean="0"/>
              <a:t> печати бланков </a:t>
            </a:r>
            <a:r>
              <a:rPr lang="ru-RU" sz="3200" b="1" smtClean="0"/>
              <a:t>в рамках клеточного поля</a:t>
            </a:r>
            <a:r>
              <a:rPr lang="ru-RU" sz="3200" smtClean="0"/>
              <a:t> в последней строке следует сделать запись «смотрите на обороте»</a:t>
            </a:r>
          </a:p>
          <a:p>
            <a:r>
              <a:rPr lang="ru-RU" sz="3200" smtClean="0"/>
              <a:t>При </a:t>
            </a:r>
            <a:r>
              <a:rPr lang="ru-RU" sz="3200" u="sng" smtClean="0"/>
              <a:t>односторонней</a:t>
            </a:r>
            <a:r>
              <a:rPr lang="ru-RU" sz="3200" smtClean="0"/>
              <a:t> печати бланков </a:t>
            </a:r>
            <a:r>
              <a:rPr lang="ru-RU" sz="3200" b="1" smtClean="0"/>
              <a:t>в рамках клеточного </a:t>
            </a:r>
            <a:r>
              <a:rPr lang="ru-RU" sz="3200" smtClean="0"/>
              <a:t>поля следует сделать запись «смотрите лист №2, …» и т.д.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Участники ГИА-9 выполняют экзаменационные работы на бланках ОГЭ и ГВЭ: </a:t>
            </a:r>
            <a:endParaRPr lang="ru-RU" sz="2800" dirty="0"/>
          </a:p>
        </p:txBody>
      </p:sp>
      <p:sp>
        <p:nvSpPr>
          <p:cNvPr id="14338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mtClean="0"/>
              <a:t>ОГЭ</a:t>
            </a:r>
          </a:p>
        </p:txBody>
      </p:sp>
      <p:sp>
        <p:nvSpPr>
          <p:cNvPr id="14339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mtClean="0"/>
              <a:t>ГВЭ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Бланк ответов для заданий с кратким ответом (Бланк ответов № 1);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Бланк ответов для заданий с развернутым ответом (Бланк ответов № 2);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дополнительный Бланк ответов для заданий с развернутым ответом (дополнительный Бланк ответов № 2).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14341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mtClean="0"/>
              <a:t>Бланк регистрации;</a:t>
            </a:r>
          </a:p>
          <a:p>
            <a:r>
              <a:rPr lang="ru-RU" smtClean="0"/>
              <a:t>Бланк ответов;</a:t>
            </a:r>
          </a:p>
          <a:p>
            <a:r>
              <a:rPr lang="ru-RU" smtClean="0"/>
              <a:t>Дополнительный Бланк ответов</a:t>
            </a:r>
            <a:r>
              <a:rPr lang="ru-RU" smtClean="0">
                <a:latin typeface="Arial" charset="0"/>
              </a:rPr>
              <a:t>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Общие правила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550"/>
          </a:xfrm>
        </p:spPr>
        <p:txBody>
          <a:bodyPr>
            <a:normAutofit/>
          </a:bodyPr>
          <a:lstStyle/>
          <a:p>
            <a:r>
              <a:rPr lang="ru-RU" sz="2400" smtClean="0"/>
              <a:t>Все бланки ОГЭ и ГВЭ заполняются </a:t>
            </a:r>
            <a:r>
              <a:rPr lang="ru-RU" sz="2400" b="1" smtClean="0"/>
              <a:t>черной гелевой ручкой</a:t>
            </a:r>
            <a:r>
              <a:rPr lang="ru-RU" sz="2400" smtClean="0"/>
              <a:t>.</a:t>
            </a:r>
          </a:p>
          <a:p>
            <a:r>
              <a:rPr lang="ru-RU" sz="2400" smtClean="0"/>
              <a:t>Символ («крестик»), размещаемый участником ОГЭ в регистрационных полях Бланка ответов № 1, не должен быть слишком толстым. Если ручка оставляет слишком толстую линию, то вместо крестика в поле нужно провести только одну диагональ квадрата (любую). </a:t>
            </a:r>
          </a:p>
          <a:p>
            <a:r>
              <a:rPr lang="ru-RU" sz="2400" smtClean="0"/>
              <a:t>Участник экзамена должен изображать каждую цифру и букву во всех заполняемых полях бланков, тщательно копируя образец ее написания из строки с образцами написания символов. Небрежное написание символов может привести к тому, что при автоматизированной обработке символ может быть распознан неправильно. </a:t>
            </a:r>
          </a:p>
          <a:p>
            <a:endParaRPr lang="ru-RU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z="3200" smtClean="0"/>
              <a:t>Каждое поле в бланках заполняется, начиная с первой позиции (в том числе и поля для занесения фамилии, имени и отчества участника экзамена). Если участник экзамена не имеет информации для заполнения какого-то конкретного поля, он должен оставить его пустым (не делать прочерков).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Категорически запрещается: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z="3200" smtClean="0"/>
              <a:t>делать в полях бланков, вне полей бланков или в полях, заполненных типографским способом, какие-либо записи и (или) пометки, не относящиеся к содержанию полей бланков; </a:t>
            </a:r>
          </a:p>
          <a:p>
            <a:r>
              <a:rPr lang="ru-RU" sz="3200" smtClean="0"/>
              <a:t>использовать для заполнения бланков иные письменные принадлежности, средства для исправления внесенной в бланки информации («замазку», «ластик» и др.).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Регистрационная часть Бланка ответов № 1:</a:t>
            </a:r>
            <a:r>
              <a:rPr lang="ru-RU" sz="2000" smtClean="0"/>
              <a:t> заполняется по образцу  написания цифр, букв и символов.</a:t>
            </a: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дата проведения экзамена;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код региона;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код ОО;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номер и буква класса;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код ППЭ;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номер аудитории;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подпись участника;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фамилия;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имя;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отчество (при наличии);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номер и серия документа, удостоверяющего личность.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Ответы на задания с кратким ответом 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ru-RU" sz="2800" smtClean="0"/>
              <a:t>Краткий ответ записывается слева направо от номера задания, начиная с первой позиции. Каждый символ записывается в отдельную ячейку. </a:t>
            </a:r>
          </a:p>
          <a:p>
            <a:r>
              <a:rPr lang="ru-RU" sz="2800" smtClean="0"/>
              <a:t>Ответ на задание с кратким ответом нужно записать в такой форме, в которой требуется в инструкции к данному заданию, размещенной в КИМ перед соответствующим заданием или группой заданий.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Краткий ответ в соответствии с инструкцией к заданию может быть записан только в виде: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mtClean="0"/>
              <a:t>слова или словосочетания;</a:t>
            </a:r>
          </a:p>
          <a:p>
            <a:r>
              <a:rPr lang="ru-RU" smtClean="0"/>
              <a:t>одного целого числа или комбинации букв и цифр;</a:t>
            </a:r>
          </a:p>
          <a:p>
            <a:r>
              <a:rPr lang="ru-RU" smtClean="0"/>
              <a:t>десятичной дроби (с использованием цифр, запятой и знака «минус» при необходимости), если в инструкции по выполнению задания указано, что ответ можно дать в виде десятичной дроби;</a:t>
            </a:r>
          </a:p>
          <a:p>
            <a:r>
              <a:rPr lang="ru-RU" smtClean="0"/>
              <a:t>перечисления требуемых в задании пунктов, разделенных запятыми, если в инструкции к заданию указано, что в ответе элементы необходимо перечислить через запятую (ответ записывается справа от номера соответствующего задания).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записи краткого ответа</a:t>
            </a:r>
          </a:p>
        </p:txBody>
      </p:sp>
      <p:pic>
        <p:nvPicPr>
          <p:cNvPr id="21506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 r="32500"/>
          <a:stretch>
            <a:fillRect/>
          </a:stretch>
        </p:blipFill>
        <p:spPr>
          <a:xfrm>
            <a:off x="457200" y="2205038"/>
            <a:ext cx="8147050" cy="23844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98</TotalTime>
  <Words>253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Начальная</vt:lpstr>
      <vt:lpstr>Бланки ответов участников ГИА-9</vt:lpstr>
      <vt:lpstr>Участники ГИА-9 выполняют экзаменационные работы на бланках ОГЭ и ГВЭ: </vt:lpstr>
      <vt:lpstr>Общие правила</vt:lpstr>
      <vt:lpstr>Слайд 4</vt:lpstr>
      <vt:lpstr>Категорически запрещается:</vt:lpstr>
      <vt:lpstr>Регистрационная часть Бланка ответов № 1: заполняется по образцу  написания цифр, букв и символов.</vt:lpstr>
      <vt:lpstr>Ответы на задания с кратким ответом </vt:lpstr>
      <vt:lpstr>Краткий ответ в соответствии с инструкцией к заданию может быть записан только в виде:</vt:lpstr>
      <vt:lpstr>Образец записи краткого ответа</vt:lpstr>
      <vt:lpstr>Замена ошибочных ответов в бланке ОГЭ </vt:lpstr>
      <vt:lpstr>Образец замены ошибочного ответа</vt:lpstr>
      <vt:lpstr>Бланк ответов № 2 </vt:lpstr>
      <vt:lpstr>Заполнение Бланка ответов №2 </vt:lpstr>
      <vt:lpstr>Заполнение дополнительного Бланка ответов №2 </vt:lpstr>
      <vt:lpstr>При недостатке места для записи ответа в бланке ответов № 2: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Бланки ответов участников ОГЭ</dc:title>
  <dc:creator>Егор</dc:creator>
  <cp:lastModifiedBy>учительский</cp:lastModifiedBy>
  <cp:revision>7</cp:revision>
  <dcterms:created xsi:type="dcterms:W3CDTF">2017-03-05T16:15:20Z</dcterms:created>
  <dcterms:modified xsi:type="dcterms:W3CDTF">2021-12-22T10:40:56Z</dcterms:modified>
</cp:coreProperties>
</file>