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358" r:id="rId2"/>
    <p:sldId id="353" r:id="rId3"/>
    <p:sldId id="344" r:id="rId4"/>
    <p:sldId id="345" r:id="rId5"/>
    <p:sldId id="346" r:id="rId6"/>
    <p:sldId id="347" r:id="rId7"/>
    <p:sldId id="352" r:id="rId8"/>
    <p:sldId id="356" r:id="rId9"/>
    <p:sldId id="349" r:id="rId10"/>
    <p:sldId id="355" r:id="rId11"/>
    <p:sldId id="357" r:id="rId12"/>
    <p:sldId id="354" r:id="rId13"/>
    <p:sldId id="359" r:id="rId14"/>
  </p:sldIdLst>
  <p:sldSz cx="11887200" cy="7169150"/>
  <p:notesSz cx="11887200" cy="7169150"/>
  <p:embeddedFontLs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1F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0" y="9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151438" cy="358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732588" y="0"/>
            <a:ext cx="5151437" cy="358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44531-2E36-46C0-9754-724EBE90C246}" type="datetimeFigureOut">
              <a:rPr lang="ru-RU" smtClean="0"/>
              <a:t>17.07.2022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714750" y="538163"/>
            <a:ext cx="4457700" cy="2687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189038" y="3405188"/>
            <a:ext cx="9509125" cy="3225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808788"/>
            <a:ext cx="5151438" cy="358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732588" y="6808788"/>
            <a:ext cx="5151437" cy="358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F85DB-760A-4A8C-AB28-645F0D9FB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9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AE44D-1679-4B3C-B346-5B457A25FF76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AE44D-1679-4B3C-B346-5B457A25FF7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5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881104" cy="716432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9611" y="341375"/>
            <a:ext cx="5841491" cy="1872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62329" y="2578430"/>
            <a:ext cx="9762540" cy="1671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83080" y="4014724"/>
            <a:ext cx="8321040" cy="17922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5596" y="1671040"/>
            <a:ext cx="5021580" cy="4050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21908" y="1648904"/>
            <a:ext cx="5170932" cy="4731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1881104" cy="71643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3808" y="-29769"/>
            <a:ext cx="9879583" cy="1764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5304" y="2707893"/>
            <a:ext cx="10431780" cy="3287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41648" y="6667309"/>
            <a:ext cx="3803904" cy="3584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94360" y="6667309"/>
            <a:ext cx="2734056" cy="3584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58784" y="6667309"/>
            <a:ext cx="2734056" cy="3584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library.ru/contents.asp?id=47228458" TargetMode="External"/><Relationship Id="rId13" Type="http://schemas.openxmlformats.org/officeDocument/2006/relationships/hyperlink" Target="https://edsoo.ru/" TargetMode="External"/><Relationship Id="rId3" Type="http://schemas.openxmlformats.org/officeDocument/2006/relationships/image" Target="../media/image53.png"/><Relationship Id="rId7" Type="http://schemas.openxmlformats.org/officeDocument/2006/relationships/hyperlink" Target="http://skiv.instrao.ru/bank-zadaniy/" TargetMode="External"/><Relationship Id="rId12" Type="http://schemas.openxmlformats.org/officeDocument/2006/relationships/hyperlink" Target="https://media.prosv.ru/f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hyperlink" Target="https://fg.resh.edu.ru/" TargetMode="External"/><Relationship Id="rId5" Type="http://schemas.openxmlformats.org/officeDocument/2006/relationships/image" Target="../media/image55.jpeg"/><Relationship Id="rId10" Type="http://schemas.openxmlformats.org/officeDocument/2006/relationships/hyperlink" Target="https://minobr.krasnodar.ru/presscenter/news/uroven-funktsionalnoy-gramotnosti-shkolnikov-odin-iz-pokazateley-kachestva-obrazovaniya/" TargetMode="External"/><Relationship Id="rId4" Type="http://schemas.openxmlformats.org/officeDocument/2006/relationships/image" Target="../media/image54.png"/><Relationship Id="rId9" Type="http://schemas.openxmlformats.org/officeDocument/2006/relationships/hyperlink" Target="https://fipi.ru/otkrytyy-bank-zadaniy-dlya-otsenki-yestestvennonauchnoy-gramotnosti" TargetMode="External"/><Relationship Id="rId14" Type="http://schemas.openxmlformats.org/officeDocument/2006/relationships/hyperlink" Target="https://resh.edu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6DB8D-8073-6D4A-7914-DB1088365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285" y="4422775"/>
            <a:ext cx="9189720" cy="175432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Формула эффективного командного управления в рамках трендов современного образования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FDCC8F-350D-96C4-CFBB-00E2BE8484B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2136775"/>
            <a:ext cx="9364691" cy="86177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Краевой конкурс школьных управленческих команд «Лидеры + в 2022 году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405A6B-D7A9-2E10-AFB0-06A23E6C8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4" y="188674"/>
            <a:ext cx="1817595" cy="1713732"/>
          </a:xfrm>
          <a:prstGeom prst="ellipse">
            <a:avLst/>
          </a:prstGeom>
          <a:noFill/>
          <a:ln w="63500" algn="in">
            <a:solidFill>
              <a:srgbClr val="F2F2F2"/>
            </a:solidFill>
            <a:round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AE839AB-1275-91D8-1DFD-C961861C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4" y="341074"/>
            <a:ext cx="1817595" cy="1713732"/>
          </a:xfrm>
          <a:prstGeom prst="ellipse">
            <a:avLst/>
          </a:prstGeom>
          <a:noFill/>
          <a:ln w="63500" algn="in">
            <a:solidFill>
              <a:srgbClr val="F2F2F2"/>
            </a:solidFill>
            <a:round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06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577" y="3589543"/>
            <a:ext cx="3887788" cy="217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88" y="1012895"/>
            <a:ext cx="3744150" cy="212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152400" y="126041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rgbClr val="000099"/>
                </a:solidFill>
              </a:rPr>
              <a:t>Результаты стартовой диагностики на платформе РЭШ</a:t>
            </a:r>
            <a:endParaRPr lang="ru-RU" alt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84" y="975385"/>
            <a:ext cx="400208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00635"/>
            <a:ext cx="3639517" cy="217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6110"/>
            <a:ext cx="3612774" cy="216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63" y="3576097"/>
            <a:ext cx="3612775" cy="217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94677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Диагностическая работа по материалам 8 класса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70063" y="5946775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Диагностическая работа по материалам 9 класса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000" y="356873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10.02.2022 г</a:t>
            </a:r>
          </a:p>
        </p:txBody>
      </p:sp>
    </p:spTree>
    <p:extLst>
      <p:ext uri="{BB962C8B-B14F-4D97-AF65-F5344CB8AC3E}">
        <p14:creationId xmlns:p14="http://schemas.microsoft.com/office/powerpoint/2010/main" val="187358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228601" y="126041"/>
            <a:ext cx="8915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rgbClr val="000099"/>
                </a:solidFill>
              </a:rPr>
              <a:t>Результаты стартовой диагностики на платформе РЭШ</a:t>
            </a:r>
            <a:endParaRPr lang="ru-RU" alt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92" y="1004754"/>
            <a:ext cx="3877164" cy="215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577" y="1001450"/>
            <a:ext cx="387090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05047"/>
            <a:ext cx="3940043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17454"/>
            <a:ext cx="3505199" cy="214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1872"/>
            <a:ext cx="3906168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77400" y="35687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15.02.2022 г</a:t>
            </a:r>
          </a:p>
        </p:txBody>
      </p:sp>
    </p:spTree>
    <p:extLst>
      <p:ext uri="{BB962C8B-B14F-4D97-AF65-F5344CB8AC3E}">
        <p14:creationId xmlns:p14="http://schemas.microsoft.com/office/powerpoint/2010/main" val="1665302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>
            <a:spLocks noChangeArrowheads="1"/>
          </p:cNvSpPr>
          <p:nvPr/>
        </p:nvSpPr>
        <p:spPr bwMode="auto">
          <a:xfrm>
            <a:off x="1877288" y="126041"/>
            <a:ext cx="8325284" cy="112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3343" dirty="0">
                <a:solidFill>
                  <a:srgbClr val="000099"/>
                </a:solidFill>
              </a:rPr>
              <a:t>Памятки по функциональной грамотности</a:t>
            </a:r>
            <a:endParaRPr lang="ru-RU" altLang="ru-RU" sz="3343" dirty="0"/>
          </a:p>
        </p:txBody>
      </p:sp>
      <p:pic>
        <p:nvPicPr>
          <p:cNvPr id="1026" name="Picture 2" descr="C:\Users\User\Desktop\27 января\буклет стр.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2" y="1527175"/>
            <a:ext cx="545365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5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952" y="77383"/>
            <a:ext cx="1139899" cy="1096781"/>
          </a:xfrm>
          <a:prstGeom prst="rect">
            <a:avLst/>
          </a:prstGeom>
        </p:spPr>
      </p:pic>
      <p:pic>
        <p:nvPicPr>
          <p:cNvPr id="3" name="Picture 3" descr="G:\Комп. школа\буклет ФГ\ind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01200" y="1319585"/>
            <a:ext cx="1676400" cy="1372854"/>
          </a:xfrm>
          <a:prstGeom prst="rect">
            <a:avLst/>
          </a:prstGeom>
          <a:noFill/>
        </p:spPr>
      </p:pic>
      <p:cxnSp>
        <p:nvCxnSpPr>
          <p:cNvPr id="15" name="Соединительная линия уступом 14"/>
          <p:cNvCxnSpPr/>
          <p:nvPr/>
        </p:nvCxnSpPr>
        <p:spPr>
          <a:xfrm flipV="1">
            <a:off x="6248400" y="1527175"/>
            <a:ext cx="3352800" cy="990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G:\Комп. школа\буклет ФГ\стрраница 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1754" y="2822575"/>
            <a:ext cx="5883045" cy="4117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Блок-схема: узел 16">
            <a:hlinkClick r:id="rId7"/>
          </p:cNvPr>
          <p:cNvSpPr/>
          <p:nvPr/>
        </p:nvSpPr>
        <p:spPr>
          <a:xfrm>
            <a:off x="11506200" y="3279775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hlinkClick r:id="rId8"/>
          </p:cNvPr>
          <p:cNvSpPr/>
          <p:nvPr/>
        </p:nvSpPr>
        <p:spPr>
          <a:xfrm>
            <a:off x="11506200" y="5565775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hlinkClick r:id="rId9"/>
          </p:cNvPr>
          <p:cNvSpPr/>
          <p:nvPr/>
        </p:nvSpPr>
        <p:spPr>
          <a:xfrm>
            <a:off x="11506200" y="4346575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hlinkClick r:id="rId10"/>
          </p:cNvPr>
          <p:cNvSpPr/>
          <p:nvPr/>
        </p:nvSpPr>
        <p:spPr>
          <a:xfrm>
            <a:off x="9601200" y="6632575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hlinkClick r:id="rId11"/>
          </p:cNvPr>
          <p:cNvSpPr/>
          <p:nvPr/>
        </p:nvSpPr>
        <p:spPr>
          <a:xfrm>
            <a:off x="11506200" y="3813175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Блок-схема: узел 21">
            <a:hlinkClick r:id="rId12"/>
          </p:cNvPr>
          <p:cNvSpPr/>
          <p:nvPr/>
        </p:nvSpPr>
        <p:spPr>
          <a:xfrm>
            <a:off x="9601200" y="5794375"/>
            <a:ext cx="152400" cy="1524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>
            <a:hlinkClick r:id="rId13"/>
          </p:cNvPr>
          <p:cNvSpPr/>
          <p:nvPr/>
        </p:nvSpPr>
        <p:spPr>
          <a:xfrm rot="5400000">
            <a:off x="11506200" y="6175375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>
            <a:hlinkClick r:id="rId14"/>
          </p:cNvPr>
          <p:cNvSpPr/>
          <p:nvPr/>
        </p:nvSpPr>
        <p:spPr>
          <a:xfrm rot="16200000" flipV="1">
            <a:off x="11507724" y="6478651"/>
            <a:ext cx="149352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70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5429C9E-ABA3-B65A-7793-B0B52E459E60}"/>
              </a:ext>
            </a:extLst>
          </p:cNvPr>
          <p:cNvSpPr txBox="1"/>
          <p:nvPr/>
        </p:nvSpPr>
        <p:spPr>
          <a:xfrm>
            <a:off x="4381500" y="3266622"/>
            <a:ext cx="31242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Отработка заданий по естественно- научной грамотности</a:t>
            </a:r>
            <a:endParaRPr lang="ru-RU" dirty="0"/>
          </a:p>
        </p:txBody>
      </p:sp>
      <p:pic>
        <p:nvPicPr>
          <p:cNvPr id="24" name="Объект 4">
            <a:extLst>
              <a:ext uri="{FF2B5EF4-FFF2-40B4-BE49-F238E27FC236}">
                <a16:creationId xmlns:a16="http://schemas.microsoft.com/office/drawing/2014/main" id="{9D107BF5-23D2-7FB7-EB01-B1CAE2EAA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0"/>
            <a:ext cx="4419601" cy="326717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00D0E91-C007-C964-A399-6BC68C2DD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0"/>
            <a:ext cx="4415742" cy="3397598"/>
          </a:xfrm>
          <a:prstGeom prst="rect">
            <a:avLst/>
          </a:prstGeom>
        </p:spPr>
      </p:pic>
      <p:pic>
        <p:nvPicPr>
          <p:cNvPr id="26" name="Объект 4">
            <a:extLst>
              <a:ext uri="{FF2B5EF4-FFF2-40B4-BE49-F238E27FC236}">
                <a16:creationId xmlns:a16="http://schemas.microsoft.com/office/drawing/2014/main" id="{D6E8D1CF-7ECA-EF1D-6D3D-2FC04BAE7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728287"/>
            <a:ext cx="4305301" cy="332468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AAF172D-C1E6-E4C1-D42A-CF3F35A4F5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58" y="3715133"/>
            <a:ext cx="4415742" cy="33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7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08" y="917575"/>
            <a:ext cx="9879583" cy="215443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ФОРМИРОВАНИЕ ФУНКЦИОНАЛЬНОЙ ГРАМОТНОСТИ </a:t>
            </a:r>
            <a:b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МБОУ МО Динской район СОШ №38 </a:t>
            </a:r>
            <a:br>
              <a:rPr lang="ru-RU" sz="3200" b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имени П.М. </a:t>
            </a:r>
            <a:r>
              <a:rPr lang="ru-RU" sz="3200" b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Бежко</a:t>
            </a:r>
            <a:endParaRPr lang="ru-RU" sz="3200" b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74459"/>
            <a:ext cx="11430000" cy="333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380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8601" y="231775"/>
            <a:ext cx="4038600" cy="4924425"/>
          </a:xfrm>
        </p:spPr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Изучение нормативных документов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Разработанные локальные акты, обеспечивающие реализацию плана по формированию  «Функциональной грамотности»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Включение во внеурочную деятельность спецкурса по финансовой грамотности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Изучение элективного учебного предмета «Финансовая грамотность» в 10 классе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15400" y="5260975"/>
            <a:ext cx="1676400" cy="1709692"/>
          </a:xfrm>
          <a:prstGeom prst="rect">
            <a:avLst/>
          </a:prstGeom>
        </p:spPr>
      </p:pic>
      <p:pic>
        <p:nvPicPr>
          <p:cNvPr id="2050" name="Picture 2" descr="D: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57526" y="2935204"/>
            <a:ext cx="3289290" cy="46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2" y="401479"/>
            <a:ext cx="3144359" cy="44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7975"/>
            <a:ext cx="3276600" cy="463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307975"/>
            <a:ext cx="4939792" cy="2462213"/>
          </a:xfrm>
        </p:spPr>
        <p:txBody>
          <a:bodyPr/>
          <a:lstStyle/>
          <a:p>
            <a:pPr algn="ctr"/>
            <a:r>
              <a:rPr lang="ru-RU" sz="3200" b="0" dirty="0">
                <a:latin typeface="Times New Roman" pitchFamily="18" charset="0"/>
                <a:cs typeface="Times New Roman" pitchFamily="18" charset="0"/>
              </a:rPr>
              <a:t>Проведен анализ обеспеченности ПК (ноутбуками), прошедшими  диагностику программой </a:t>
            </a:r>
            <a:r>
              <a:rPr lang="en-US" sz="3200" b="0" dirty="0">
                <a:latin typeface="Times New Roman" pitchFamily="18" charset="0"/>
                <a:cs typeface="Times New Roman" pitchFamily="18" charset="0"/>
              </a:rPr>
              <a:t>JANISON REPLAY</a:t>
            </a:r>
            <a:endParaRPr lang="ru-RU" sz="32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748955"/>
              </p:ext>
            </p:extLst>
          </p:nvPr>
        </p:nvGraphicFramePr>
        <p:xfrm>
          <a:off x="457200" y="3736975"/>
          <a:ext cx="5791199" cy="18288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число ноутбуков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проекторов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СОШ №38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Другие 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3" descr="C:\Users\User\Downloads\WhatsApp Image 2022-02-10 at 20.38.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546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WhatsApp Image 2022-02-10 at 20.37.2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36975"/>
            <a:ext cx="44958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1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1775"/>
            <a:ext cx="3581400" cy="2708434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Сформирована база данных учителей и обучающихся, отобранных для участия в основном этапе исследования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PISA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2022</a:t>
            </a:r>
            <a:b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070608" y="91787"/>
            <a:ext cx="9816592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ru-RU" dirty="0">
                <a:solidFill>
                  <a:srgbClr val="0070C0"/>
                </a:solidFill>
              </a:rPr>
              <a:t>Работа с педагогами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903871"/>
              </p:ext>
            </p:extLst>
          </p:nvPr>
        </p:nvGraphicFramePr>
        <p:xfrm>
          <a:off x="23648" y="2746375"/>
          <a:ext cx="3481552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7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число</a:t>
                      </a:r>
                    </a:p>
                    <a:p>
                      <a:pPr algn="ctr"/>
                      <a:r>
                        <a:rPr lang="ru-RU" sz="2000" b="1" dirty="0"/>
                        <a:t> учителей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число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7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30</a:t>
                      </a:r>
                    </a:p>
                    <a:p>
                      <a:pPr algn="ctr"/>
                      <a:r>
                        <a:rPr lang="ru-RU" sz="2000" b="1" dirty="0"/>
                        <a:t> из них 5 ОВЗ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654219"/>
              </p:ext>
            </p:extLst>
          </p:nvPr>
        </p:nvGraphicFramePr>
        <p:xfrm>
          <a:off x="3733800" y="841375"/>
          <a:ext cx="7924800" cy="6217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</a:p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учителя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курсы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курсы по Ф.Г.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Ярославская Ярославна Геннадьевна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соответствие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12.02.2021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Нестеренко Антон Александрович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соответствие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29.01.2021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Кравченко Елена Анатольевна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русский язык и литература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первая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19.08.2020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Магомедгаждиева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Хадижат</a:t>
                      </a: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Тавакаловна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русский язык и литература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первая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19.08.2020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Каландия</a:t>
                      </a: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Лия Валерьяновна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История, обществознание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соответствие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14.04.2020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Калябина Светлана Ивановна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История, обществознание, география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соответствие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06.09.2021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Ксавериев</a:t>
                      </a: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Денис Александрович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соответствие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10.12. 2020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Чепига Максим  Юрьевич 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военное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10.03.2021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Сазонова Татьяна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Викторовна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21.07.2019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15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ine 4"/>
          <p:cNvSpPr>
            <a:spLocks noChangeShapeType="1"/>
          </p:cNvSpPr>
          <p:nvPr/>
        </p:nvSpPr>
        <p:spPr bwMode="auto">
          <a:xfrm flipH="1">
            <a:off x="4572000" y="1189730"/>
            <a:ext cx="0" cy="43561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 flipH="1">
            <a:off x="7619999" y="1189730"/>
            <a:ext cx="0" cy="31568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6" name="Прямоугольник 22"/>
          <p:cNvSpPr>
            <a:spLocks noChangeArrowheads="1"/>
          </p:cNvSpPr>
          <p:nvPr/>
        </p:nvSpPr>
        <p:spPr bwMode="auto">
          <a:xfrm>
            <a:off x="1877288" y="126041"/>
            <a:ext cx="8325284" cy="60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3343" dirty="0">
                <a:solidFill>
                  <a:srgbClr val="000099"/>
                </a:solidFill>
              </a:rPr>
              <a:t>Работа с педагогами</a:t>
            </a:r>
            <a:endParaRPr lang="ru-RU" altLang="ru-RU" sz="3343" dirty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219200" y="1174164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219200" y="1174164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6034335" y="1174164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10198614" y="1174164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189186" y="1997336"/>
            <a:ext cx="2631918" cy="1200329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Переход на новый ФГОС 2022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Функциональная грамотность и </a:t>
            </a:r>
            <a:r>
              <a:rPr lang="ru-RU" alt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межпредметные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связи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en-US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PISA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3952" y="1550627"/>
            <a:ext cx="1990496" cy="338554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</a:rPr>
              <a:t>ПЕДСОВЕТ</a:t>
            </a: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1219200" y="1897872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39086" y="1530232"/>
            <a:ext cx="2276113" cy="338554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</a:rPr>
              <a:t>СЕМИНАРЫ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458200" y="1495837"/>
            <a:ext cx="3276600" cy="338554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РАБОЧАЯ ГРУППА</a:t>
            </a: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3622551" y="2357682"/>
            <a:ext cx="4876800" cy="1569660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«Формирование и развитие функциональной грамотности в контексте Международных и Российских исследований качества образования»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на платформе РЭШ  (как создать мероприятие)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электронным банком заданий для формирования Функциональной грамотности обучающихся, в том числе разработанных ФГБНУ «Институт стратегии развития образования Российской академии образования»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8968460" y="2392088"/>
            <a:ext cx="2631918" cy="2862322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Заседания рабочих групп педагогов с целью  обмена опытом, реализации содержания и форм активизаций </a:t>
            </a:r>
            <a:r>
              <a:rPr lang="ru-RU" altLang="ru-RU" sz="1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межпредметных</a:t>
            </a: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связей для формирования функциональной грамотности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Внедрение в образовательный процесс разработанного материала из открытого банка заданий и технологий через урок 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179179" y="4558080"/>
            <a:ext cx="2900761" cy="307777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семинары ИРО (по графику) 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8849805" y="5842917"/>
            <a:ext cx="2900761" cy="646331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171450" indent="-17145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в группах с кураторами регионального уровня по направлению «методист - учитель»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5854261" y="4392741"/>
            <a:ext cx="2900761" cy="646331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учитель создаёт папку- накопитель заданий по своему предмету</a:t>
            </a:r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6034335" y="1889181"/>
            <a:ext cx="0" cy="461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10202572" y="1889180"/>
            <a:ext cx="0" cy="461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 flipH="1">
            <a:off x="2629559" y="1189729"/>
            <a:ext cx="875641" cy="33127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pic>
        <p:nvPicPr>
          <p:cNvPr id="25" name="Picture 2" descr="C:\Users\User\Downloads\WhatsApp Image 2022-02-10 at 20.38.40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4"/>
          <a:stretch/>
        </p:blipFill>
        <p:spPr bwMode="auto">
          <a:xfrm>
            <a:off x="403023" y="5328897"/>
            <a:ext cx="3581400" cy="167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User\Downloads\WhatsApp Image 2022-02-10 at 20.26.43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4" y="3367829"/>
            <a:ext cx="2005510" cy="11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10202572" y="5328897"/>
            <a:ext cx="0" cy="461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4079940" y="5545929"/>
            <a:ext cx="1981011" cy="1384995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ru-RU" alt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включение в программу повышения квалификации по Функциональной грамотности </a:t>
            </a:r>
          </a:p>
        </p:txBody>
      </p:sp>
      <p:pic>
        <p:nvPicPr>
          <p:cNvPr id="30" name="Picture 5" descr="C:\Users\User\Downloads\WhatsApp Image 2022-02-10 at 20.28.16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/>
          <a:stretch/>
        </p:blipFill>
        <p:spPr bwMode="auto">
          <a:xfrm>
            <a:off x="6618707" y="5195804"/>
            <a:ext cx="1697056" cy="18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User\Downloads\WhatsApp Image 2022-02-10 at 20.38.39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9"/>
          <a:stretch/>
        </p:blipFill>
        <p:spPr bwMode="auto">
          <a:xfrm>
            <a:off x="8973132" y="125052"/>
            <a:ext cx="2458880" cy="123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5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952" y="77383"/>
            <a:ext cx="1139899" cy="109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0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4538" r="4885" b="18005"/>
          <a:stretch/>
        </p:blipFill>
        <p:spPr bwMode="auto">
          <a:xfrm>
            <a:off x="7912379" y="2247581"/>
            <a:ext cx="2038549" cy="386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574" y="1994009"/>
            <a:ext cx="2511425" cy="46385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09" y="258012"/>
            <a:ext cx="8749792" cy="88816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dirty="0"/>
              <a:t>      </a:t>
            </a:r>
            <a:r>
              <a:rPr lang="ru-RU" altLang="ru-RU" sz="3340" kern="1200" dirty="0">
                <a:solidFill>
                  <a:srgbClr val="000099"/>
                </a:solidFill>
                <a:ea typeface="+mn-ea"/>
                <a:cs typeface="+mn-cs"/>
              </a:rPr>
              <a:t>Работа с педагогами</a:t>
            </a:r>
            <a:br>
              <a:rPr lang="ru-RU" altLang="ru-RU" sz="3343" b="0" kern="12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1775"/>
            <a:ext cx="113982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8" b="16988"/>
          <a:stretch/>
        </p:blipFill>
        <p:spPr bwMode="auto">
          <a:xfrm>
            <a:off x="9296400" y="258012"/>
            <a:ext cx="2419350" cy="160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999" y="1328738"/>
            <a:ext cx="101250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вебинаре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и оценка функциональной грамотности»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11.02.2022 г </a:t>
            </a:r>
          </a:p>
        </p:txBody>
      </p:sp>
      <p:sp>
        <p:nvSpPr>
          <p:cNvPr id="4" name="AutoShape 5" descr="blob:https://web.whatsapp.com/f860ee62-aeec-41be-9d4d-c99867a019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9" t="26557" r="3853" b="12970"/>
          <a:stretch/>
        </p:blipFill>
        <p:spPr bwMode="auto">
          <a:xfrm>
            <a:off x="307975" y="2140454"/>
            <a:ext cx="2206626" cy="434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3518" r="2184" b="16836"/>
          <a:stretch/>
        </p:blipFill>
        <p:spPr bwMode="auto">
          <a:xfrm>
            <a:off x="2819400" y="1864922"/>
            <a:ext cx="2068628" cy="3781289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14883" r="2590" b="20625"/>
          <a:stretch/>
        </p:blipFill>
        <p:spPr bwMode="auto">
          <a:xfrm>
            <a:off x="4225570" y="2373850"/>
            <a:ext cx="2089943" cy="392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2819400" y="5033579"/>
            <a:ext cx="1676400" cy="450960"/>
          </a:xfrm>
          <a:prstGeom prst="ellipse">
            <a:avLst/>
          </a:prstGeom>
          <a:solidFill>
            <a:srgbClr val="F1FAA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45" y="4756642"/>
            <a:ext cx="2090737" cy="55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9970" r="4252" b="18819"/>
          <a:stretch/>
        </p:blipFill>
        <p:spPr bwMode="auto">
          <a:xfrm>
            <a:off x="6096000" y="1901594"/>
            <a:ext cx="2180993" cy="379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02" y="4313291"/>
            <a:ext cx="2084387" cy="73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79" y="5581726"/>
            <a:ext cx="1949211" cy="34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441" y="2847216"/>
            <a:ext cx="2133600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33" y="5927383"/>
            <a:ext cx="20843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771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18843" r="42187" b="24487"/>
          <a:stretch/>
        </p:blipFill>
        <p:spPr bwMode="auto">
          <a:xfrm>
            <a:off x="9856999" y="2382856"/>
            <a:ext cx="1924051" cy="388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7106" r="41406" b="24986"/>
          <a:stretch/>
        </p:blipFill>
        <p:spPr bwMode="auto">
          <a:xfrm>
            <a:off x="7907589" y="2102615"/>
            <a:ext cx="1949410" cy="397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30092" r="23828" b="40185"/>
          <a:stretch/>
        </p:blipFill>
        <p:spPr bwMode="auto">
          <a:xfrm>
            <a:off x="1250949" y="5334207"/>
            <a:ext cx="5225939" cy="17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7" t="18426" r="41406" b="26796"/>
          <a:stretch/>
        </p:blipFill>
        <p:spPr bwMode="auto">
          <a:xfrm>
            <a:off x="6002589" y="1559226"/>
            <a:ext cx="1905000" cy="375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18565" r="42031" b="24833"/>
          <a:stretch/>
        </p:blipFill>
        <p:spPr bwMode="auto">
          <a:xfrm>
            <a:off x="4220930" y="1375569"/>
            <a:ext cx="1875070" cy="388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6" t="20611" r="41446" b="23064"/>
          <a:stretch/>
        </p:blipFill>
        <p:spPr bwMode="auto">
          <a:xfrm>
            <a:off x="2333847" y="1147175"/>
            <a:ext cx="1911811" cy="387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575" y="1527175"/>
            <a:ext cx="2130426" cy="34905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1775"/>
            <a:ext cx="113982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blob:https://web.whatsapp.com/f860ee62-aeec-41be-9d4d-c99867a0194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37490" y="3368675"/>
            <a:ext cx="1676400" cy="591864"/>
          </a:xfrm>
          <a:prstGeom prst="ellipse">
            <a:avLst/>
          </a:prstGeom>
          <a:solidFill>
            <a:srgbClr val="F1FAA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77" y="4746159"/>
            <a:ext cx="2090737" cy="55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02" y="3130878"/>
            <a:ext cx="2084387" cy="47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89" y="4563858"/>
            <a:ext cx="1949211" cy="45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830" y="4790782"/>
            <a:ext cx="2084387" cy="63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204400"/>
            <a:ext cx="1600087" cy="40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F:\3. ПУЗЫРЕВА Л.А. 2021-2022\ВПР 2021-2022 г\PISA 2022 г\ОТЧЕТЫ (наши)\НЕСТЕРЕНКО Скрин Семинара в ZOOM по ЕНГ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13765" r="1025" b="9047"/>
          <a:stretch/>
        </p:blipFill>
        <p:spPr bwMode="auto">
          <a:xfrm>
            <a:off x="8166406" y="110880"/>
            <a:ext cx="3614644" cy="187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05000" y="231776"/>
            <a:ext cx="6857999" cy="8925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Участие в </a:t>
            </a:r>
            <a:r>
              <a:rPr lang="ru-RU" sz="18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вебинаре</a:t>
            </a: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0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«Формирование и оценка функциональной грамотности» </a:t>
            </a:r>
            <a:br>
              <a:rPr lang="ru-RU" sz="20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18.02.2022 г </a:t>
            </a:r>
            <a:endParaRPr lang="ru-RU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DD49EDB-4B40-A90D-4C4D-6AAA5E34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" y="1601231"/>
            <a:ext cx="201136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763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ine 4"/>
          <p:cNvSpPr>
            <a:spLocks noChangeShapeType="1"/>
          </p:cNvSpPr>
          <p:nvPr/>
        </p:nvSpPr>
        <p:spPr bwMode="auto">
          <a:xfrm flipH="1">
            <a:off x="6981497" y="2237511"/>
            <a:ext cx="1442544" cy="183827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3" name="Прямоугольник 22"/>
          <p:cNvSpPr>
            <a:spLocks noChangeArrowheads="1"/>
          </p:cNvSpPr>
          <p:nvPr/>
        </p:nvSpPr>
        <p:spPr bwMode="auto">
          <a:xfrm>
            <a:off x="1877288" y="126041"/>
            <a:ext cx="8325284" cy="60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3343" dirty="0">
                <a:solidFill>
                  <a:srgbClr val="000099"/>
                </a:solidFill>
              </a:rPr>
              <a:t>Работа с обучающимися</a:t>
            </a:r>
            <a:endParaRPr lang="ru-RU" altLang="ru-RU" sz="3343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62000" y="1212073"/>
            <a:ext cx="1990496" cy="584775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</a:rPr>
              <a:t>классные собрания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441289" y="2182001"/>
            <a:ext cx="2631918" cy="830997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en-US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PISA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в рамках подготовки к  </a:t>
            </a:r>
            <a:r>
              <a:rPr lang="en-US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PISA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ru-RU" alt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114800" y="1212073"/>
            <a:ext cx="2631918" cy="830997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регистрация на РЭШ по функциональной грамотности 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ru-RU" alt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8387255" y="1221848"/>
            <a:ext cx="2631918" cy="1015663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обучающимися по разбору  формулирования заданий </a:t>
            </a:r>
            <a:r>
              <a:rPr lang="en-US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PISA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ru-RU" alt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981497" y="2805572"/>
            <a:ext cx="1990496" cy="338554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</a:rPr>
              <a:t>на уроке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382000" y="3660775"/>
            <a:ext cx="1990496" cy="338554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</a:rPr>
              <a:t>самостоятельно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703214" y="2597498"/>
            <a:ext cx="1990496" cy="584775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dirty="0">
                <a:solidFill>
                  <a:srgbClr val="002060"/>
                </a:solidFill>
              </a:rPr>
              <a:t>дополнительные задания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3408012" y="4075782"/>
            <a:ext cx="4211988" cy="1015663"/>
          </a:xfrm>
          <a:prstGeom prst="rect">
            <a:avLst/>
          </a:prstGeom>
          <a:solidFill>
            <a:srgbClr val="FFC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3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3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ru-RU" alt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с 04.02. - 10.02 стартовой самодиагностики на портале РЭШ по комплексной работе   </a:t>
            </a:r>
            <a:r>
              <a:rPr lang="en-US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PISA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itchFamily="2" charset="2"/>
              <a:buChar char="Ø"/>
            </a:pPr>
            <a:endParaRPr lang="ru-RU" alt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1228496" y="845385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5181600" y="835610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10372496" y="861370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228496" y="820982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1746738" y="1805538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8763000" y="2237511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10372496" y="2237510"/>
            <a:ext cx="0" cy="376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9414034" y="2237511"/>
            <a:ext cx="0" cy="14232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2752496" y="3012999"/>
            <a:ext cx="655516" cy="9863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5218386" y="2049279"/>
            <a:ext cx="0" cy="20265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194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/>
          <a:srcRect l="32970" t="1961" r="29742" b="-1961"/>
          <a:stretch/>
        </p:blipFill>
        <p:spPr>
          <a:xfrm>
            <a:off x="4324072" y="2321160"/>
            <a:ext cx="1397596" cy="1645932"/>
          </a:xfrm>
          <a:prstGeom prst="rect">
            <a:avLst/>
          </a:prstGeom>
        </p:spPr>
      </p:pic>
      <p:pic>
        <p:nvPicPr>
          <p:cNvPr id="1026" name="Picture 2" descr="C:\Users\User\Downloads\WhatsApp Image 2022-02-10 at 20.37.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75" y="5304050"/>
            <a:ext cx="2473249" cy="166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l="4400" b="1689"/>
          <a:stretch/>
        </p:blipFill>
        <p:spPr>
          <a:xfrm>
            <a:off x="4146532" y="5423609"/>
            <a:ext cx="1752676" cy="1666604"/>
          </a:xfrm>
          <a:prstGeom prst="rect">
            <a:avLst/>
          </a:prstGeom>
        </p:spPr>
      </p:pic>
      <p:sp>
        <p:nvSpPr>
          <p:cNvPr id="27" name="Блок-схема: ссылка на другую страницу 26">
            <a:extLst>
              <a:ext uri="{FF2B5EF4-FFF2-40B4-BE49-F238E27FC236}">
                <a16:creationId xmlns:a16="http://schemas.microsoft.com/office/drawing/2014/main" id="{715C43F3-F1DD-4C93-8EA0-FE08384ABC66}"/>
              </a:ext>
            </a:extLst>
          </p:cNvPr>
          <p:cNvSpPr/>
          <p:nvPr/>
        </p:nvSpPr>
        <p:spPr>
          <a:xfrm>
            <a:off x="2266122" y="5427271"/>
            <a:ext cx="1628264" cy="1741879"/>
          </a:xfrm>
          <a:prstGeom prst="flowChartOffpageConnector">
            <a:avLst/>
          </a:prstGeom>
          <a:blipFill dpi="0" rotWithShape="1">
            <a:blip r:embed="rId5"/>
            <a:srcRect/>
            <a:stretch>
              <a:fillRect r="-4000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382" tIns="58191" rIns="116382" bIns="581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3848">
              <a:buClr>
                <a:srgbClr val="000000"/>
              </a:buClr>
            </a:pPr>
            <a:endParaRPr lang="ru-RU" sz="18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8" name="Блок-схема: ссылка на другую страницу 27">
            <a:extLst>
              <a:ext uri="{FF2B5EF4-FFF2-40B4-BE49-F238E27FC236}">
                <a16:creationId xmlns:a16="http://schemas.microsoft.com/office/drawing/2014/main" id="{70BD687D-6FAD-4545-A458-F777100BDBF7}"/>
              </a:ext>
            </a:extLst>
          </p:cNvPr>
          <p:cNvSpPr/>
          <p:nvPr/>
        </p:nvSpPr>
        <p:spPr>
          <a:xfrm>
            <a:off x="434753" y="5412937"/>
            <a:ext cx="1587486" cy="1728404"/>
          </a:xfrm>
          <a:prstGeom prst="flowChartOffpageConnector">
            <a:avLst/>
          </a:prstGeom>
          <a:blipFill dpi="0" rotWithShape="1">
            <a:blip r:embed="rId6"/>
            <a:srcRect/>
            <a:stretch>
              <a:fillRect r="-4000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382" tIns="58191" rIns="116382" bIns="581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63848">
              <a:buClr>
                <a:srgbClr val="000000"/>
              </a:buClr>
            </a:pPr>
            <a:endParaRPr lang="ru-RU" sz="2249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70145" y="2190898"/>
            <a:ext cx="2269814" cy="3693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https://fg.resh.edu.ru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27" name="Picture 3" descr="C:\Users\User\Downloads\WhatsApp Image 2022-02-10 at 20.37.2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3" y="3237026"/>
            <a:ext cx="2472559" cy="18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график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473" y="4075782"/>
            <a:ext cx="2158415" cy="30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16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</TotalTime>
  <Words>506</Words>
  <Application>Microsoft Office PowerPoint</Application>
  <PresentationFormat>Произвольный</PresentationFormat>
  <Paragraphs>119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 Black</vt:lpstr>
      <vt:lpstr>Times New Roman</vt:lpstr>
      <vt:lpstr>Arial</vt:lpstr>
      <vt:lpstr>Calibri</vt:lpstr>
      <vt:lpstr>Wingdings</vt:lpstr>
      <vt:lpstr>Office Theme</vt:lpstr>
      <vt:lpstr>Формула эффективного командного управления в рамках трендов современного образования </vt:lpstr>
      <vt:lpstr>ФОРМИРОВАНИЕ ФУНКЦИОНАЛЬНОЙ ГРАМОТНОСТИ  в МБОУ МО Динской район СОШ №38  имени П.М. Бежко</vt:lpstr>
      <vt:lpstr>Изучение нормативных документов  Разработанные локальные акты, обеспечивающие реализацию плана по формированию  «Функциональной грамотности»  Включение во внеурочную деятельность спецкурса по финансовой грамотности  Изучение элективного учебного предмета «Финансовая грамотность» в 10 классе </vt:lpstr>
      <vt:lpstr>Проведен анализ обеспеченности ПК (ноутбуками), прошедшими  диагностику программой JANISON REPLAY</vt:lpstr>
      <vt:lpstr>Сформирована база данных учителей и обучающихся, отобранных для участия в основном этапе исследования PISA 2022 </vt:lpstr>
      <vt:lpstr>Презентация PowerPoint</vt:lpstr>
      <vt:lpstr>      Работа с педагогами </vt:lpstr>
      <vt:lpstr>Участие в вебинаре: «Формирование и оценка функциональной грамотности»         18.02.2022 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Victoria Baranova</dc:creator>
  <cp:lastModifiedBy>Наталья</cp:lastModifiedBy>
  <cp:revision>66</cp:revision>
  <dcterms:created xsi:type="dcterms:W3CDTF">2020-06-04T02:08:33Z</dcterms:created>
  <dcterms:modified xsi:type="dcterms:W3CDTF">2022-07-17T16:00:01Z</dcterms:modified>
</cp:coreProperties>
</file>