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6" d="100"/>
          <a:sy n="56" d="100"/>
        </p:scale>
        <p:origin x="-3792" y="-8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892926" cy="9144000"/>
            <a:chOff x="0" y="0"/>
            <a:chExt cx="6892926" cy="9144000"/>
          </a:xfrm>
        </p:grpSpPr>
        <p:pic>
          <p:nvPicPr>
            <p:cNvPr id="1026" name="Picture 2" descr="http://playcast.ru/uploads/2015/12/05/161805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92926" cy="9144000"/>
            </a:xfrm>
            <a:prstGeom prst="rect">
              <a:avLst/>
            </a:prstGeom>
            <a:noFill/>
          </p:spPr>
        </p:pic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6336" y="2874367"/>
              <a:ext cx="4505325" cy="1231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0848" y="1691680"/>
              <a:ext cx="1816100" cy="744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088" y="1691680"/>
              <a:ext cx="4949825" cy="2365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688" y="611560"/>
              <a:ext cx="1260029" cy="16651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3056" y="323528"/>
              <a:ext cx="2343744" cy="2330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Прямоугольник 7"/>
            <p:cNvSpPr/>
            <p:nvPr/>
          </p:nvSpPr>
          <p:spPr>
            <a:xfrm>
              <a:off x="4206663" y="4211960"/>
              <a:ext cx="178664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>
                <a:defRPr/>
              </a:pPr>
              <a:r>
                <a:rPr lang="ru-RU" b="1" i="1" dirty="0" smtClean="0">
                  <a:solidFill>
                    <a:srgbClr val="4F81BD">
                      <a:lumMod val="5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ФЕВРАЛЬ 2020</a:t>
              </a:r>
            </a:p>
            <a:p>
              <a:pPr lvl="0" algn="r">
                <a:defRPr/>
              </a:pPr>
              <a:r>
                <a:rPr lang="ru-RU" b="1" i="1" dirty="0" smtClean="0">
                  <a:solidFill>
                    <a:srgbClr val="4F81BD">
                      <a:lumMod val="5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1 выпуск</a:t>
              </a:r>
              <a:endParaRPr lang="ru-RU" b="1" i="1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782167" y="5038245"/>
              <a:ext cx="5328592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ru-RU" sz="2000" b="1" u="sng" dirty="0" smtClean="0">
                  <a:solidFill>
                    <a:srgbClr val="660066"/>
                  </a:solidFill>
                  <a:latin typeface="Times New Roman" pitchFamily="18" charset="0"/>
                  <a:cs typeface="Times New Roman" pitchFamily="18" charset="0"/>
                </a:rPr>
                <a:t>В нашем номере: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 Февраль в поэзии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 Интересные и необычные занятия в 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ru-RU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группах №9 и № 11 </a:t>
              </a:r>
            </a:p>
            <a:p>
              <a:pPr marL="285750" lvl="0" indent="-285750">
                <a:lnSpc>
                  <a:spcPct val="150000"/>
                </a:lnSpc>
                <a:buFontTx/>
                <a:buChar char="-"/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Рекомендации для родителей: 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«Воспитываем детей опрятными и аккуратными»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6892926" cy="9144000"/>
            <a:chOff x="0" y="0"/>
            <a:chExt cx="6892926" cy="9144000"/>
          </a:xfrm>
        </p:grpSpPr>
        <p:pic>
          <p:nvPicPr>
            <p:cNvPr id="1026" name="Picture 2" descr="http://playcast.ru/uploads/2015/12/05/161805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92926" cy="9144000"/>
            </a:xfrm>
            <a:prstGeom prst="rect">
              <a:avLst/>
            </a:prstGeom>
            <a:noFill/>
          </p:spPr>
        </p:pic>
        <p:sp>
          <p:nvSpPr>
            <p:cNvPr id="3" name="Прямоугольник 2"/>
            <p:cNvSpPr/>
            <p:nvPr/>
          </p:nvSpPr>
          <p:spPr>
            <a:xfrm>
              <a:off x="620688" y="1835696"/>
              <a:ext cx="273630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/>
              </a:r>
              <a:br>
                <a:rPr lang="ru-RU" dirty="0" smtClean="0"/>
              </a:br>
              <a:endParaRPr lang="ru-RU" dirty="0"/>
            </a:p>
          </p:txBody>
        </p:sp>
        <p:pic>
          <p:nvPicPr>
            <p:cNvPr id="5122" name="Picture 2" descr="https://i.pinimg.com/originals/43/52/78/435278ff583afd448e05bbfe3aa7ae35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23420" y="6608623"/>
              <a:ext cx="2420888" cy="1928641"/>
            </a:xfrm>
            <a:prstGeom prst="rect">
              <a:avLst/>
            </a:prstGeom>
            <a:noFill/>
          </p:spPr>
        </p:pic>
        <p:pic>
          <p:nvPicPr>
            <p:cNvPr id="5124" name="Picture 4" descr="http://ddu512.minsk.edu.by/be/sm.aspx?guid=1206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20688" y="251520"/>
              <a:ext cx="5877272" cy="1912863"/>
            </a:xfrm>
            <a:prstGeom prst="rect">
              <a:avLst/>
            </a:prstGeom>
            <a:noFill/>
          </p:spPr>
        </p:pic>
        <p:sp>
          <p:nvSpPr>
            <p:cNvPr id="2" name="Прямоугольник 1"/>
            <p:cNvSpPr/>
            <p:nvPr/>
          </p:nvSpPr>
          <p:spPr>
            <a:xfrm>
              <a:off x="458995" y="1842592"/>
              <a:ext cx="3312368" cy="3139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Белокрылые метели </a:t>
              </a:r>
            </a:p>
            <a:p>
              <a:r>
                <a:rPr lang="ru-RU" dirty="0" smtClean="0"/>
                <a:t>Завывают в феврале. </a:t>
              </a:r>
            </a:p>
            <a:p>
              <a:r>
                <a:rPr lang="ru-RU" dirty="0" smtClean="0"/>
                <a:t>Звери, птицы похудели </a:t>
              </a:r>
            </a:p>
            <a:p>
              <a:r>
                <a:rPr lang="ru-RU" dirty="0" smtClean="0"/>
                <a:t>В тесной норке и в дупле. </a:t>
              </a:r>
            </a:p>
            <a:p>
              <a:r>
                <a:rPr lang="ru-RU" dirty="0" smtClean="0"/>
                <a:t>Мы поможем им немножко: </a:t>
              </a:r>
            </a:p>
            <a:p>
              <a:r>
                <a:rPr lang="ru-RU" dirty="0" smtClean="0"/>
                <a:t>Хлеб в кормушку принесём. </a:t>
              </a:r>
            </a:p>
            <a:p>
              <a:r>
                <a:rPr lang="ru-RU" dirty="0" smtClean="0"/>
                <a:t>По заснеженным дорожкам </a:t>
              </a:r>
            </a:p>
            <a:p>
              <a:r>
                <a:rPr lang="ru-RU" dirty="0" smtClean="0"/>
                <a:t>В задремавший лес придём. </a:t>
              </a:r>
            </a:p>
            <a:p>
              <a:endParaRPr lang="ru-RU" dirty="0" smtClean="0"/>
            </a:p>
            <a:p>
              <a:pPr algn="r"/>
              <a:r>
                <a:rPr lang="ru-RU" dirty="0" smtClean="0"/>
                <a:t>Автор: Т. </a:t>
              </a:r>
              <a:r>
                <a:rPr lang="ru-RU" dirty="0" err="1" smtClean="0"/>
                <a:t>Керстен</a:t>
              </a:r>
              <a:endParaRPr lang="ru-RU" dirty="0" smtClean="0"/>
            </a:p>
            <a:p>
              <a:endParaRPr lang="ru-RU" dirty="0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76672" y="4843945"/>
              <a:ext cx="3672408" cy="36933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/>
                <a:t>Ах, что же случилось, друзья, с Февралем? </a:t>
              </a:r>
              <a:endParaRPr lang="ru-RU" dirty="0" smtClean="0"/>
            </a:p>
            <a:p>
              <a:r>
                <a:rPr lang="ru-RU" dirty="0" smtClean="0"/>
                <a:t>Чихает </a:t>
              </a:r>
              <a:r>
                <a:rPr lang="ru-RU" dirty="0"/>
                <a:t>и нос утирает платком. Лежат на дорогах огромные лужи </a:t>
              </a:r>
              <a:endParaRPr lang="ru-RU" dirty="0" smtClean="0"/>
            </a:p>
            <a:p>
              <a:r>
                <a:rPr lang="ru-RU" dirty="0" smtClean="0"/>
                <a:t>И </a:t>
              </a:r>
              <a:r>
                <a:rPr lang="ru-RU" dirty="0"/>
                <a:t>стало мне ясно, он очень простужен. </a:t>
              </a:r>
              <a:endParaRPr lang="ru-RU" dirty="0" smtClean="0"/>
            </a:p>
            <a:p>
              <a:r>
                <a:rPr lang="ru-RU" dirty="0" smtClean="0"/>
                <a:t>— </a:t>
              </a:r>
              <a:r>
                <a:rPr lang="ru-RU" dirty="0"/>
                <a:t>Микстура поможет? — я задал вопрос. </a:t>
              </a:r>
              <a:endParaRPr lang="ru-RU" dirty="0" smtClean="0"/>
            </a:p>
            <a:p>
              <a:r>
                <a:rPr lang="ru-RU" dirty="0" smtClean="0"/>
                <a:t>— </a:t>
              </a:r>
              <a:r>
                <a:rPr lang="ru-RU" dirty="0"/>
                <a:t>Микстура? Да что Вы, верните мороз! </a:t>
              </a:r>
              <a:endParaRPr lang="ru-RU" dirty="0" smtClean="0"/>
            </a:p>
            <a:p>
              <a:endParaRPr lang="ru-RU" dirty="0"/>
            </a:p>
            <a:p>
              <a:pPr algn="r"/>
              <a:r>
                <a:rPr lang="ru-RU" dirty="0" smtClean="0"/>
                <a:t>Автор</a:t>
              </a:r>
              <a:r>
                <a:rPr lang="ru-RU" dirty="0"/>
                <a:t>: А. </a:t>
              </a:r>
              <a:r>
                <a:rPr lang="ru-RU" dirty="0" err="1"/>
                <a:t>Радевич</a:t>
              </a:r>
              <a:endParaRPr lang="ru-RU" dirty="0"/>
            </a:p>
            <a:p>
              <a:endParaRPr lang="ru-RU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3852747" y="2216138"/>
              <a:ext cx="2911252" cy="36933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/>
                <a:t>Почему февраль короче, Где его еще два дня? </a:t>
              </a:r>
              <a:endParaRPr lang="ru-RU" dirty="0" smtClean="0"/>
            </a:p>
            <a:p>
              <a:r>
                <a:rPr lang="ru-RU" dirty="0" smtClean="0"/>
                <a:t>Мне </a:t>
              </a:r>
              <a:r>
                <a:rPr lang="ru-RU" dirty="0"/>
                <a:t>казалось, между прочим, </a:t>
              </a:r>
              <a:endParaRPr lang="ru-RU" dirty="0" smtClean="0"/>
            </a:p>
            <a:p>
              <a:r>
                <a:rPr lang="ru-RU" dirty="0" smtClean="0"/>
                <a:t>Что </a:t>
              </a:r>
              <a:r>
                <a:rPr lang="ru-RU" dirty="0"/>
                <a:t>он Году не родня… Осенило меня ночью </a:t>
              </a:r>
              <a:endParaRPr lang="ru-RU" dirty="0" smtClean="0"/>
            </a:p>
            <a:p>
              <a:r>
                <a:rPr lang="ru-RU" dirty="0" smtClean="0"/>
                <a:t>И </a:t>
              </a:r>
              <a:r>
                <a:rPr lang="ru-RU" dirty="0"/>
                <a:t>теперь мне не до сна. Просто кто-то хочет ОЧЕНЬ Чтоб скорей пришла весна</a:t>
              </a:r>
              <a:r>
                <a:rPr lang="ru-RU" dirty="0" smtClean="0"/>
                <a:t>!!!</a:t>
              </a:r>
            </a:p>
            <a:p>
              <a:endParaRPr lang="ru-RU" dirty="0"/>
            </a:p>
            <a:p>
              <a:pPr algn="r"/>
              <a:r>
                <a:rPr lang="ru-RU" dirty="0" smtClean="0"/>
                <a:t>Автор</a:t>
              </a:r>
              <a:r>
                <a:rPr lang="ru-RU" dirty="0"/>
                <a:t>: О. </a:t>
              </a:r>
              <a:r>
                <a:rPr lang="ru-RU" dirty="0" err="1"/>
                <a:t>Гуркина</a:t>
              </a:r>
              <a:endParaRPr lang="ru-RU" dirty="0"/>
            </a:p>
            <a:p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581128" y="1846924"/>
              <a:ext cx="80088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***</a:t>
              </a:r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723382" y="4659279"/>
              <a:ext cx="5309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/>
                <a:t>***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892926" cy="9144000"/>
            <a:chOff x="0" y="0"/>
            <a:chExt cx="6892926" cy="9144000"/>
          </a:xfrm>
        </p:grpSpPr>
        <p:pic>
          <p:nvPicPr>
            <p:cNvPr id="1026" name="Picture 2" descr="http://playcast.ru/uploads/2015/12/05/161805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92926" cy="9144000"/>
            </a:xfrm>
            <a:prstGeom prst="rect">
              <a:avLst/>
            </a:prstGeom>
            <a:noFill/>
          </p:spPr>
        </p:pic>
        <p:sp>
          <p:nvSpPr>
            <p:cNvPr id="3" name="TextBox 2"/>
            <p:cNvSpPr txBox="1"/>
            <p:nvPr/>
          </p:nvSpPr>
          <p:spPr>
            <a:xfrm>
              <a:off x="692696" y="1259632"/>
              <a:ext cx="5544616" cy="6740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i="1" dirty="0" smtClean="0">
                  <a:latin typeface="Monotype Corsiva" panose="03010101010201010101" pitchFamily="66" charset="0"/>
                </a:rPr>
                <a:t>В нашем учреждении прошли необычные занятия для детей групп №9 и №11. </a:t>
              </a:r>
            </a:p>
            <a:p>
              <a:r>
                <a:rPr lang="ru-RU" sz="2400" b="1" i="1" dirty="0" err="1" smtClean="0">
                  <a:latin typeface="Monotype Corsiva" panose="03010101010201010101" pitchFamily="66" charset="0"/>
                </a:rPr>
                <a:t>Фиоктистова</a:t>
              </a:r>
              <a:r>
                <a:rPr lang="ru-RU" sz="2400" b="1" i="1" dirty="0" smtClean="0">
                  <a:latin typeface="Monotype Corsiva" panose="03010101010201010101" pitchFamily="66" charset="0"/>
                </a:rPr>
                <a:t> </a:t>
              </a:r>
              <a:r>
                <a:rPr lang="ru-RU" sz="2400" b="1" i="1" dirty="0" smtClean="0">
                  <a:latin typeface="Monotype Corsiva" panose="03010101010201010101" pitchFamily="66" charset="0"/>
                </a:rPr>
                <a:t> </a:t>
              </a:r>
              <a:r>
                <a:rPr lang="ru-RU" sz="2400" b="1" i="1" dirty="0" err="1" smtClean="0">
                  <a:latin typeface="Monotype Corsiva" panose="03010101010201010101" pitchFamily="66" charset="0"/>
                </a:rPr>
                <a:t>Аленанна</a:t>
              </a:r>
              <a:r>
                <a:rPr lang="ru-RU" sz="2400" b="1" i="1" dirty="0" smtClean="0">
                  <a:latin typeface="Monotype Corsiva" panose="03010101010201010101" pitchFamily="66" charset="0"/>
                </a:rPr>
                <a:t> </a:t>
              </a:r>
              <a:r>
                <a:rPr lang="ru-RU" sz="2400" b="1" i="1" dirty="0" smtClean="0">
                  <a:latin typeface="Monotype Corsiva" panose="03010101010201010101" pitchFamily="66" charset="0"/>
                </a:rPr>
                <a:t>Геннадьевна организовала для ребят своей группы встречу с мультипликационным героем </a:t>
              </a:r>
              <a:r>
                <a:rPr lang="ru-RU" sz="2400" b="1" i="1" dirty="0" err="1" smtClean="0">
                  <a:latin typeface="Monotype Corsiva" panose="03010101010201010101" pitchFamily="66" charset="0"/>
                </a:rPr>
                <a:t>Карлсоном</a:t>
              </a:r>
              <a:r>
                <a:rPr lang="ru-RU" sz="2400" b="1" i="1" dirty="0" smtClean="0">
                  <a:latin typeface="Monotype Corsiva" panose="03010101010201010101" pitchFamily="66" charset="0"/>
                </a:rPr>
                <a:t>, который попросил у ребят помощи и дети с радостью откликнулись на его просьбу. В своём занятии </a:t>
              </a:r>
              <a:r>
                <a:rPr lang="ru-RU" sz="2400" b="1" i="1" dirty="0" err="1" smtClean="0">
                  <a:latin typeface="Monotype Corsiva" panose="03010101010201010101" pitchFamily="66" charset="0"/>
                </a:rPr>
                <a:t>Алеанна</a:t>
              </a:r>
              <a:r>
                <a:rPr lang="ru-RU" sz="2400" b="1" i="1" dirty="0" smtClean="0">
                  <a:latin typeface="Monotype Corsiva" panose="03010101010201010101" pitchFamily="66" charset="0"/>
                </a:rPr>
                <a:t> Геннадьевна использовала инновационные интерактивные игры, которые </a:t>
              </a:r>
              <a:r>
                <a:rPr lang="ru-RU" sz="2400" b="1" i="1" dirty="0" smtClean="0">
                  <a:latin typeface="Monotype Corsiva" panose="03010101010201010101" pitchFamily="66" charset="0"/>
                </a:rPr>
                <a:t>самостоятельно </a:t>
              </a:r>
              <a:r>
                <a:rPr lang="ru-RU" sz="2400" b="1" i="1" dirty="0" smtClean="0">
                  <a:latin typeface="Monotype Corsiva" panose="03010101010201010101" pitchFamily="66" charset="0"/>
                </a:rPr>
                <a:t>разработала.</a:t>
              </a:r>
            </a:p>
            <a:p>
              <a:endParaRPr lang="ru-RU" sz="2400" b="1" i="1" dirty="0" smtClean="0">
                <a:latin typeface="Monotype Corsiva" panose="03010101010201010101" pitchFamily="66" charset="0"/>
              </a:endParaRPr>
            </a:p>
            <a:p>
              <a:r>
                <a:rPr lang="ru-RU" sz="2400" b="1" i="1" dirty="0" err="1" smtClean="0">
                  <a:latin typeface="Monotype Corsiva" panose="03010101010201010101" pitchFamily="66" charset="0"/>
                </a:rPr>
                <a:t>Хачикян</a:t>
              </a:r>
              <a:r>
                <a:rPr lang="ru-RU" sz="2400" b="1" i="1" dirty="0" smtClean="0">
                  <a:latin typeface="Monotype Corsiva" panose="03010101010201010101" pitchFamily="66" charset="0"/>
                </a:rPr>
                <a:t> </a:t>
              </a:r>
              <a:r>
                <a:rPr lang="ru-RU" sz="2400" b="1" i="1" dirty="0" smtClean="0">
                  <a:latin typeface="Monotype Corsiva" panose="03010101010201010101" pitchFamily="66" charset="0"/>
                </a:rPr>
                <a:t>Карина </a:t>
              </a:r>
              <a:r>
                <a:rPr lang="ru-RU" sz="2400" b="1" i="1" dirty="0" smtClean="0">
                  <a:latin typeface="Monotype Corsiva" panose="03010101010201010101" pitchFamily="66" charset="0"/>
                </a:rPr>
                <a:t>Альбертовна </a:t>
              </a:r>
              <a:r>
                <a:rPr lang="ru-RU" sz="2400" b="1" i="1" dirty="0" smtClean="0">
                  <a:latin typeface="Monotype Corsiva" panose="03010101010201010101" pitchFamily="66" charset="0"/>
                </a:rPr>
                <a:t>для ребят своей группы №</a:t>
              </a:r>
              <a:r>
                <a:rPr lang="ru-RU" sz="2400" b="1" i="1" dirty="0" smtClean="0">
                  <a:latin typeface="Monotype Corsiva" panose="03010101010201010101" pitchFamily="66" charset="0"/>
                </a:rPr>
                <a:t>11 создала три мастерские, в которых воспитанники </a:t>
              </a:r>
              <a:r>
                <a:rPr lang="ru-RU" sz="2400" b="1" i="1" dirty="0" smtClean="0">
                  <a:latin typeface="Monotype Corsiva" panose="03010101010201010101" pitchFamily="66" charset="0"/>
                </a:rPr>
                <a:t> попробовали свои силы в гончарном деле, в плетении утвари из прутьев и в росписи дымковских  узоров. </a:t>
              </a:r>
              <a:r>
                <a:rPr lang="ru-RU" sz="2400" b="1" i="1" dirty="0">
                  <a:latin typeface="Monotype Corsiva" panose="03010101010201010101" pitchFamily="66" charset="0"/>
                </a:rPr>
                <a:t> </a:t>
              </a:r>
              <a:r>
                <a:rPr lang="ru-RU" sz="2400" b="1" i="1" dirty="0" smtClean="0">
                  <a:latin typeface="Monotype Corsiva" panose="03010101010201010101" pitchFamily="66" charset="0"/>
                </a:rPr>
                <a:t>Ребята проявили себя как настоящие мастера своего дела.</a:t>
              </a:r>
              <a:endParaRPr lang="ru-RU" sz="2400" b="1" i="1" dirty="0">
                <a:latin typeface="Monotype Corsiva" panose="03010101010201010101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6892926" cy="9144000"/>
            <a:chOff x="0" y="0"/>
            <a:chExt cx="6892926" cy="9144000"/>
          </a:xfrm>
        </p:grpSpPr>
        <p:pic>
          <p:nvPicPr>
            <p:cNvPr id="1026" name="Picture 2" descr="http://playcast.ru/uploads/2015/12/05/161805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92926" cy="9144000"/>
            </a:xfrm>
            <a:prstGeom prst="rect">
              <a:avLst/>
            </a:prstGeom>
            <a:noFill/>
          </p:spPr>
        </p:pic>
        <p:pic>
          <p:nvPicPr>
            <p:cNvPr id="2" name="Picture 2" descr="C:\Users\ДС8_1\Desktop\image-17-03-20-01-28-3.jpe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741" b="3704"/>
            <a:stretch/>
          </p:blipFill>
          <p:spPr bwMode="auto">
            <a:xfrm>
              <a:off x="206586" y="4598640"/>
              <a:ext cx="3322214" cy="37897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Users\ДС8_1\Desktop\image-17-03-20-01-28-1.jpe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889" r="3611" b="5555"/>
            <a:stretch/>
          </p:blipFill>
          <p:spPr bwMode="auto">
            <a:xfrm>
              <a:off x="3791525" y="1718039"/>
              <a:ext cx="2777964" cy="30955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ДС8_1\Desktop\image-17-03-20-01-28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7031" y="4932758"/>
              <a:ext cx="2977333" cy="39697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ДС8_1\Desktop\image-17-03-20-01-28-5.jpe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948" y="1495376"/>
              <a:ext cx="3577576" cy="2683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cast.ru/uploads/2015/12/05/1618058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92926" cy="9144000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184561"/>
            <a:ext cx="6552728" cy="8774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279</Words>
  <Application>Microsoft Office PowerPoint</Application>
  <PresentationFormat>Экран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ДС8_1</cp:lastModifiedBy>
  <cp:revision>30</cp:revision>
  <dcterms:created xsi:type="dcterms:W3CDTF">2019-03-11T10:32:44Z</dcterms:created>
  <dcterms:modified xsi:type="dcterms:W3CDTF">2020-03-24T08:27:13Z</dcterms:modified>
</cp:coreProperties>
</file>