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228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hyperlink" Target="http://novogodje.ru/pozdravleniya-s-novym-godom-roditelyam.html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://img1.liveinternet.ru/images/attach/c/9/107/847/107847853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301997"/>
          </a:xfrm>
          <a:prstGeom prst="rect">
            <a:avLst/>
          </a:prstGeom>
          <a:noFill/>
        </p:spPr>
      </p:pic>
      <p:pic>
        <p:nvPicPr>
          <p:cNvPr id="1032" name="Picture 8" descr="http://volna.org/wp-content/uploads/2016/09/07-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3771"/>
          <a:stretch>
            <a:fillRect/>
          </a:stretch>
        </p:blipFill>
        <p:spPr bwMode="auto">
          <a:xfrm flipH="1">
            <a:off x="714356" y="1420294"/>
            <a:ext cx="4500594" cy="1222880"/>
          </a:xfrm>
          <a:prstGeom prst="rect">
            <a:avLst/>
          </a:prstGeom>
          <a:noFill/>
        </p:spPr>
      </p:pic>
      <p:pic>
        <p:nvPicPr>
          <p:cNvPr id="1038" name="Picture 14" descr="https://ds04.infourok.ru/uploads/ex/1331/0004e1a8-ce72002b/hello_html_m3051c8d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4" y="4786314"/>
            <a:ext cx="2700356" cy="3857652"/>
          </a:xfrm>
          <a:prstGeom prst="rect">
            <a:avLst/>
          </a:prstGeom>
          <a:noFill/>
        </p:spPr>
      </p:pic>
      <p:sp>
        <p:nvSpPr>
          <p:cNvPr id="11" name="Диагональная полоса 10"/>
          <p:cNvSpPr/>
          <p:nvPr/>
        </p:nvSpPr>
        <p:spPr>
          <a:xfrm rot="10519487" flipH="1">
            <a:off x="607383" y="2283595"/>
            <a:ext cx="5217978" cy="437134"/>
          </a:xfrm>
          <a:prstGeom prst="diagStri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6256" y="2571736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ДЕКАБРЬ 2017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66" y="2827556"/>
            <a:ext cx="58579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rgbClr val="002060"/>
                </a:solidFill>
              </a:rPr>
              <a:t>«С Новым годом! С новым счастьем!» — Колокольчики звенят. 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Вам, родители, удачи Пожелать они хотят! 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Новый Год — волшебный праздник, Он откроет в сказку дверь. Проживите его в счастье, Без убытков и потерь.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 Дед Мороз под вашу елку В дом здоровье принесет,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 С ним богатство и удачу. Пусть всегда во всём везет. 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Поздравляем с Новым годом! Пусть исполнятся мечты. 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Будет год чудесной сказкой — Сказкой, полной доброты!</a:t>
            </a:r>
            <a:r>
              <a:rPr lang="ru-RU" sz="1400" i="1" u="sng" dirty="0" smtClean="0">
                <a:solidFill>
                  <a:srgbClr val="002060"/>
                </a:solidFill>
                <a:hlinkClick r:id="rId5"/>
              </a:rPr>
              <a:t>.</a:t>
            </a:r>
            <a:endParaRPr lang="ru-RU" sz="1400" i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8" y="4786314"/>
            <a:ext cx="35719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В НАШЕМ НОМЕРЕ:</a:t>
            </a:r>
          </a:p>
          <a:p>
            <a:pPr>
              <a:buFont typeface="Arial" charset="0"/>
              <a:buChar char="•"/>
            </a:pPr>
            <a:r>
              <a:rPr lang="ru-RU" sz="2000" b="1" i="1" dirty="0" smtClean="0">
                <a:solidFill>
                  <a:srgbClr val="002060"/>
                </a:solidFill>
              </a:rPr>
              <a:t>Новости декабря:</a:t>
            </a:r>
          </a:p>
          <a:p>
            <a:r>
              <a:rPr lang="ru-RU" sz="2000" i="1" dirty="0" smtClean="0">
                <a:solidFill>
                  <a:srgbClr val="002060"/>
                </a:solidFill>
              </a:rPr>
              <a:t>«Новогодняя ярмарка стала доброй традицией»</a:t>
            </a:r>
          </a:p>
          <a:p>
            <a:r>
              <a:rPr lang="ru-RU" sz="2000" i="1" dirty="0" smtClean="0">
                <a:solidFill>
                  <a:srgbClr val="002060"/>
                </a:solidFill>
              </a:rPr>
              <a:t>«Мероприятие для детей и родителей «Письмо Деду Морозу»</a:t>
            </a:r>
          </a:p>
          <a:p>
            <a:r>
              <a:rPr lang="ru-RU" sz="2000" i="1" dirty="0" smtClean="0">
                <a:solidFill>
                  <a:srgbClr val="002060"/>
                </a:solidFill>
              </a:rPr>
              <a:t>«Новогодние праздники»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r>
              <a:rPr lang="ru-RU" sz="2000" b="1" i="1" dirty="0" smtClean="0">
                <a:solidFill>
                  <a:srgbClr val="002060"/>
                </a:solidFill>
              </a:rPr>
              <a:t>На заметку</a:t>
            </a:r>
          </a:p>
          <a:p>
            <a:pPr>
              <a:buFont typeface="Arial" charset="0"/>
              <a:buChar char="•"/>
            </a:pPr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  <a:r>
              <a:rPr lang="ru-RU" sz="2000" i="1" dirty="0">
                <a:solidFill>
                  <a:srgbClr val="002060"/>
                </a:solidFill>
              </a:rPr>
              <a:t>«Поведение за столом</a:t>
            </a:r>
            <a:r>
              <a:rPr lang="ru-RU" sz="2000" i="1" dirty="0" smtClean="0">
                <a:solidFill>
                  <a:srgbClr val="002060"/>
                </a:solidFill>
              </a:rPr>
              <a:t>»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r>
              <a:rPr lang="ru-RU" sz="2000" b="1" i="1" dirty="0" smtClean="0">
                <a:solidFill>
                  <a:srgbClr val="002060"/>
                </a:solidFill>
              </a:rPr>
              <a:t>Спортивная страничка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43446" y="5286380"/>
            <a:ext cx="1450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Объявление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272532" y="5662206"/>
            <a:ext cx="22283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Уважаемые родители!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6256" y="5929322"/>
            <a:ext cx="22145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В нашем детском саду открыты дополнительные платные услуги – кружки:</a:t>
            </a:r>
          </a:p>
          <a:p>
            <a:pPr>
              <a:buFont typeface="Arial" charset="0"/>
              <a:buChar char="•"/>
            </a:pPr>
            <a:r>
              <a:rPr lang="ru-RU" sz="1400" b="1" dirty="0" smtClean="0">
                <a:solidFill>
                  <a:srgbClr val="002060"/>
                </a:solidFill>
              </a:rPr>
              <a:t>Степ-аэробика</a:t>
            </a:r>
          </a:p>
          <a:p>
            <a:pPr>
              <a:buFont typeface="Arial" charset="0"/>
              <a:buChar char="•"/>
            </a:pPr>
            <a:r>
              <a:rPr lang="ru-RU" sz="1400" b="1" dirty="0" smtClean="0">
                <a:solidFill>
                  <a:srgbClr val="002060"/>
                </a:solidFill>
              </a:rPr>
              <a:t>Хореография</a:t>
            </a:r>
          </a:p>
          <a:p>
            <a:pPr>
              <a:buFont typeface="Arial" charset="0"/>
              <a:buChar char="•"/>
            </a:pPr>
            <a:r>
              <a:rPr lang="ru-RU" sz="1400" b="1" dirty="0" smtClean="0">
                <a:solidFill>
                  <a:srgbClr val="002060"/>
                </a:solidFill>
              </a:rPr>
              <a:t>Подготовка к школе</a:t>
            </a:r>
          </a:p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По всем вопросам обращаться к заведующему </a:t>
            </a:r>
          </a:p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МБДОУ ДС 8</a:t>
            </a:r>
            <a:endParaRPr lang="ru-RU" sz="1200" dirty="0">
              <a:solidFill>
                <a:srgbClr val="002060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642918" y="0"/>
            <a:ext cx="4115229" cy="1569660"/>
            <a:chOff x="-4759846" y="2248306"/>
            <a:chExt cx="3712147" cy="1316942"/>
          </a:xfrm>
        </p:grpSpPr>
        <p:sp>
          <p:nvSpPr>
            <p:cNvPr id="18" name="TextBox 17"/>
            <p:cNvSpPr txBox="1"/>
            <p:nvPr/>
          </p:nvSpPr>
          <p:spPr>
            <a:xfrm>
              <a:off x="-4759846" y="2248306"/>
              <a:ext cx="3712147" cy="131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dirty="0" smtClean="0">
                  <a:solidFill>
                    <a:srgbClr val="C00000"/>
                  </a:solidFill>
                  <a:latin typeface="Monotype Corsiva" pitchFamily="66" charset="0"/>
                </a:rPr>
                <a:t>Рябинка</a:t>
              </a:r>
              <a:endParaRPr lang="ru-RU" sz="9600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pic>
          <p:nvPicPr>
            <p:cNvPr id="20" name="Рисунок 3" descr="Описание: http://www.calorizator.ru/sites/default/files/product/ashberry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5475" b="16566"/>
            <a:stretch>
              <a:fillRect/>
            </a:stretch>
          </p:blipFill>
          <p:spPr bwMode="auto">
            <a:xfrm rot="19337871">
              <a:off x="-3289911" y="3124713"/>
              <a:ext cx="357690" cy="29650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http://img1.liveinternet.ru/images/attach/c/9/107/847/107847853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3019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37680" y="68017"/>
            <a:ext cx="407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НОВОСТИ ДЕКАБРЯ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923928"/>
            <a:ext cx="6858000" cy="4278840"/>
          </a:xfrm>
          <a:prstGeom prst="rect">
            <a:avLst/>
          </a:prstGeo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sz="1600" b="1" dirty="0" smtClean="0">
                <a:solidFill>
                  <a:srgbClr val="002060"/>
                </a:solidFill>
              </a:rPr>
              <a:t>23 декабря в средней группе 11 прошло мероприятие для детей и родителей  «ПИСЬМО </a:t>
            </a:r>
            <a:r>
              <a:rPr lang="ru-RU" sz="1600" b="1" dirty="0">
                <a:solidFill>
                  <a:srgbClr val="002060"/>
                </a:solidFill>
              </a:rPr>
              <a:t>ДЕДУ </a:t>
            </a:r>
            <a:r>
              <a:rPr lang="ru-RU" sz="1600" b="1" dirty="0" smtClean="0">
                <a:solidFill>
                  <a:srgbClr val="002060"/>
                </a:solidFill>
              </a:rPr>
              <a:t>МОРОЗУ»                           </a:t>
            </a: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Целью данного мероприятия стало: </a:t>
            </a:r>
            <a:r>
              <a:rPr lang="ru-RU" sz="1600" dirty="0">
                <a:solidFill>
                  <a:srgbClr val="002060"/>
                </a:solidFill>
              </a:rPr>
              <a:t>Укрепление взаимоотношений в семье через организацию совместных  досугов.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	В гости к ребятам пришла Зимушка и предложила написать письмо Деду Морозу. Ребята вместе с родителями написали письма с  пожеланиями, вспомнили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новогодние песни , поводили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хороводы и пожелали друг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другу веселого и доброго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праздника  с волшебством и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исполнением желаний.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5" name="Picture 2" descr="G:\DCIM\101MSDCF\DSC00307.JPG"/>
          <p:cNvPicPr>
            <a:picLocks noChangeAspect="1" noChangeArrowheads="1"/>
          </p:cNvPicPr>
          <p:nvPr/>
        </p:nvPicPr>
        <p:blipFill>
          <a:blip r:embed="rId3" cstate="print"/>
          <a:srcRect r="25491"/>
          <a:stretch>
            <a:fillRect/>
          </a:stretch>
        </p:blipFill>
        <p:spPr bwMode="auto">
          <a:xfrm>
            <a:off x="132656" y="6838636"/>
            <a:ext cx="243224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DCIM\101MSDCF\DSC00301.JPG"/>
          <p:cNvPicPr>
            <a:picLocks noChangeAspect="1" noChangeArrowheads="1"/>
          </p:cNvPicPr>
          <p:nvPr/>
        </p:nvPicPr>
        <p:blipFill>
          <a:blip r:embed="rId4" cstate="print"/>
          <a:srcRect r="16666"/>
          <a:stretch>
            <a:fillRect/>
          </a:stretch>
        </p:blipFill>
        <p:spPr bwMode="auto">
          <a:xfrm>
            <a:off x="2678468" y="5500694"/>
            <a:ext cx="4206916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-71462" y="642910"/>
            <a:ext cx="600076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	В нашем саду стало доброй традицией в канун Нового года проводить </a:t>
            </a:r>
            <a:r>
              <a:rPr lang="ru-RU" sz="1600" b="1" dirty="0" smtClean="0">
                <a:solidFill>
                  <a:srgbClr val="002060"/>
                </a:solidFill>
              </a:rPr>
              <a:t>Ярмарку «Новогодние поделки»</a:t>
            </a:r>
            <a:r>
              <a:rPr lang="ru-RU" sz="1600" dirty="0" smtClean="0">
                <a:solidFill>
                  <a:srgbClr val="002060"/>
                </a:solidFill>
              </a:rPr>
              <a:t>, в которой принимают участие дети, родители и воспитатели детского сада. </a:t>
            </a:r>
          </a:p>
          <a:p>
            <a:endParaRPr lang="ru-RU" sz="1600" dirty="0" smtClean="0"/>
          </a:p>
          <a:p>
            <a:endParaRPr lang="ru-RU" dirty="0"/>
          </a:p>
        </p:txBody>
      </p:sp>
      <p:pic>
        <p:nvPicPr>
          <p:cNvPr id="1026" name="Picture 2" descr="C:\Users\1\Downloads\IMG-20180130-WA0005.jpg"/>
          <p:cNvPicPr>
            <a:picLocks noChangeAspect="1" noChangeArrowheads="1"/>
          </p:cNvPicPr>
          <p:nvPr/>
        </p:nvPicPr>
        <p:blipFill>
          <a:blip r:embed="rId5" cstate="print"/>
          <a:srcRect l="14112" r="4347"/>
          <a:stretch>
            <a:fillRect/>
          </a:stretch>
        </p:blipFill>
        <p:spPr bwMode="auto">
          <a:xfrm>
            <a:off x="71414" y="1428728"/>
            <a:ext cx="3714800" cy="2558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1\Downloads\IMG-20180130-WA0004.jpg"/>
          <p:cNvPicPr>
            <a:picLocks noChangeAspect="1" noChangeArrowheads="1"/>
          </p:cNvPicPr>
          <p:nvPr/>
        </p:nvPicPr>
        <p:blipFill>
          <a:blip r:embed="rId6" cstate="print"/>
          <a:srcRect l="13541" r="12500" b="5479"/>
          <a:stretch>
            <a:fillRect/>
          </a:stretch>
        </p:blipFill>
        <p:spPr bwMode="auto">
          <a:xfrm>
            <a:off x="3786190" y="1827882"/>
            <a:ext cx="2927827" cy="2101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http://img1.liveinternet.ru/images/attach/c/9/107/847/107847853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3019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52" y="357158"/>
            <a:ext cx="5929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С 25 по 29 декабря прошла неделя </a:t>
            </a:r>
            <a:r>
              <a:rPr lang="ru-RU" sz="1600" b="1" dirty="0" smtClean="0">
                <a:solidFill>
                  <a:srgbClr val="002060"/>
                </a:solidFill>
              </a:rPr>
              <a:t>новогодних утренников</a:t>
            </a:r>
            <a:r>
              <a:rPr lang="ru-RU" sz="1600" dirty="0" smtClean="0">
                <a:solidFill>
                  <a:srgbClr val="002060"/>
                </a:solidFill>
              </a:rPr>
              <a:t>. 	Музыкальные руководители Горохова Алена Геннадьевна и </a:t>
            </a:r>
            <a:r>
              <a:rPr lang="ru-RU" sz="1600" dirty="0" err="1" smtClean="0">
                <a:solidFill>
                  <a:srgbClr val="002060"/>
                </a:solidFill>
              </a:rPr>
              <a:t>Колмакова</a:t>
            </a:r>
            <a:r>
              <a:rPr lang="ru-RU" sz="1600" dirty="0" smtClean="0">
                <a:solidFill>
                  <a:srgbClr val="002060"/>
                </a:solidFill>
              </a:rPr>
              <a:t>  Валентина Антоновна подготовили интересные и сказочные сюжеты для праздников. Ребята встретились с любимыми  персонажами и сами очутились в зимней сказке.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s://img01.kupiprodai.ru/112015/1446626943665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56" t="5375" r="11762" b="9008"/>
          <a:stretch/>
        </p:blipFill>
        <p:spPr bwMode="auto">
          <a:xfrm>
            <a:off x="0" y="2555776"/>
            <a:ext cx="1792355" cy="1743844"/>
          </a:xfrm>
          <a:prstGeom prst="rect">
            <a:avLst/>
          </a:prstGeom>
          <a:noFill/>
        </p:spPr>
      </p:pic>
      <p:pic>
        <p:nvPicPr>
          <p:cNvPr id="1026" name="Picture 2" descr="C:\Users\сад 8\Downloads\IMG_20180124_184843.jpg"/>
          <p:cNvPicPr>
            <a:picLocks noChangeAspect="1" noChangeArrowheads="1"/>
          </p:cNvPicPr>
          <p:nvPr/>
        </p:nvPicPr>
        <p:blipFill>
          <a:blip r:embed="rId4" cstate="print"/>
          <a:srcRect r="22137"/>
          <a:stretch>
            <a:fillRect/>
          </a:stretch>
        </p:blipFill>
        <p:spPr bwMode="auto">
          <a:xfrm>
            <a:off x="1700808" y="1701037"/>
            <a:ext cx="3942770" cy="3430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ад 8\Downloads\IMG_20180124_1849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696" y="5004048"/>
            <a:ext cx="5735837" cy="4056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http://img1.liveinternet.ru/images/attach/c/9/107/847/107847853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470"/>
            <a:ext cx="6858000" cy="930199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6" y="1071538"/>
            <a:ext cx="657227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ПОВЕДЕНИЕ ЗА СТОЛОМ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Для малыша именно мама и папа являются образцом поведения.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сами умеете, вести себя за столом, пользуйтесь ножом и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вилкой, можете поддержать непринуждённую беседу – половина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уже сделана. К сожалению, многие задумываются над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этим слишком поздно, когда приходится краснеть за поведение ребёнка в обществе.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Запомните несколько правил, которые будут полезны в этом случае: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Вся семья должна собираться за общим столом не менее одного раза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день. В крайнем случае, можно устраивать традиционные воскресные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обеды.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время традиционной трапезы не включайте телевизор, не читайте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книг и газет. Используйте это время исключительно для общения с домочадцами.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забывайте перед едой мыть руки! Требуйте этого от детей с раннего возраста.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Покажите ребёнку, как правильно держать ложку: тремя пальцами – большим, указательным и средним, зачерпывая еду так, чтобы она не проливалась, подносить ложку ко рту боковым краем, а не суженной частью.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ребёнку исполнится год-полтора, можно познакомить его с вилкой. Лучше выбрать  детскую, которой нельзя пораниться. Важно помнить, что если приходится накалывать вилкой кусочки еды, то её необходимо держать зубцами вниз, но есть блюда (пюре, рис и т.д.), которые требуют того, чтобы вилку держали как совочек.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Приучать кроху пользоваться детским ножом можно лет с трёх.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 ребёнка использовать салфетки; всегда помещайте их в зоне досягаемости.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кладите ребёнку в тарелку слишком большие порции. Если он начал играть едой – это сигнал для родителей, что пришло время выходить из-за стола.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принуждайте ребенка, есть нелюбимые блюда. Не настаивайте, чтобы он съедал всё до дна.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Приучайте детей помогать убирать со стола.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забывайте говорить друг другу: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«Приятного аппетита», «спасибо»,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«пожалуйста» и т.д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802" y="214282"/>
            <a:ext cx="2729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НА ЗАМЕТКУ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s://lux-time.ru/wp-content/uploads/2016/02/Byudzhetnoe-menyu-pravilnogo-pitaniy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6" y="6883207"/>
            <a:ext cx="3071834" cy="2117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http://img1.liveinternet.ru/images/attach/c/9/107/847/107847853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3019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8" y="357158"/>
            <a:ext cx="4221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СПОРТИВНАЯ СТРАНИЧКА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8" y="857224"/>
            <a:ext cx="57150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Физкультминутка — прекрасная возможность для ребенка сделать переход между занятиями, снять эмоциональное напряжение, а также познакомиться со своим телом.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малышей наиболее  интересна стихотворная  форма таких игр-упражнений. Выберите несколько подходящих вам  физкультминуток, меняйте их через 1-2 недели.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6" y="2571736"/>
            <a:ext cx="3429000" cy="63401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Физкультминутка «Большой — маленький».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Сначала буду маленьким,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коленочкам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прижмусь.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я вырасту большим,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лампы дотянусь.</a:t>
            </a:r>
          </a:p>
          <a:p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выполняют движения по тексту стихотворения.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Физкультминутка «Раз-два».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становимся все выше,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Достаем руками крыши.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Раз-два — поднялись,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Раз-два — руки вниз.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Физкультминутка «Клен».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Ветер тихо клен качает,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Влево, вправо наклоняет.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 — наклон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два наклон.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Зашумел листвою клен. 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Руки подняты вверх, движения по тексту.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«Будем прыгать, как лягушка».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Будем прыгать, как лягушка,</a:t>
            </a:r>
          </a:p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Чемпионка-попрыгушка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прыжком — другой прыжок,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Выше прыгаем, дружок!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(Прыжки.)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9000" y="2588359"/>
            <a:ext cx="3429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Физкультминутка «Аист»</a:t>
            </a:r>
          </a:p>
          <a:p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(И.п. Спина прямая, руки на поясе. Дети плавно и медленно поднимают то правую, то левую ногу, согнутую в колене, и также плавно опускают.)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—Аист, аист длинноногий,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Покажи домой дорогу.</a:t>
            </a:r>
          </a:p>
          <a:p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(Аист отвечает.)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—Топай правою ногою,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Топай левою ногою,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Снова — правою ногою,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Снова — левою ногою.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— правою ногою,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— левою ногою.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тогда придешь домой. 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Движения по тексту стихотворения.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Физкультминутка «А над морем — мы с тобою!»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 волнами чайки кружат,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Полетим за ними дружно.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Брызги пены, шум прибоя,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над морем — мы с тобою!</a:t>
            </a:r>
          </a:p>
          <a:p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(Дети машут руками, словно крыльями.)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теперь плывём по морю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резвимся на просторе.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Веселее загребай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дельфинов догоняй.</a:t>
            </a:r>
          </a:p>
          <a:p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(Дети делают плавательные движения руками.)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641</Words>
  <Application>Microsoft Office PowerPoint</Application>
  <PresentationFormat>Экран (4:3)</PresentationFormat>
  <Paragraphs>105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32</cp:revision>
  <dcterms:created xsi:type="dcterms:W3CDTF">2018-01-21T17:44:42Z</dcterms:created>
  <dcterms:modified xsi:type="dcterms:W3CDTF">2018-02-02T14:05:17Z</dcterms:modified>
</cp:coreProperties>
</file>