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6" r:id="rId4"/>
    <p:sldId id="262" r:id="rId5"/>
    <p:sldId id="263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270" y="-17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jpe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-11430" y="0"/>
            <a:ext cx="6869430" cy="9144000"/>
            <a:chOff x="-11430" y="0"/>
            <a:chExt cx="6869430" cy="9144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94" b="2309"/>
            <a:stretch/>
          </p:blipFill>
          <p:spPr bwMode="auto">
            <a:xfrm>
              <a:off x="-11430" y="0"/>
              <a:ext cx="6869430" cy="91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" name="Группа 1"/>
            <p:cNvGrpSpPr/>
            <p:nvPr/>
          </p:nvGrpSpPr>
          <p:grpSpPr>
            <a:xfrm>
              <a:off x="233258" y="539552"/>
              <a:ext cx="6264516" cy="8446995"/>
              <a:chOff x="233258" y="539552"/>
              <a:chExt cx="6264516" cy="8446995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78773" y="2471539"/>
                <a:ext cx="4498975" cy="12255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8680" y="816570"/>
                <a:ext cx="1042987" cy="1377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49080" y="539552"/>
                <a:ext cx="1938337" cy="19319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42539" y="1259632"/>
                <a:ext cx="1816100" cy="744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6710" y="1303154"/>
                <a:ext cx="4949825" cy="23653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4149080" y="3855870"/>
                <a:ext cx="2132856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ru-RU" sz="2000" b="1" i="1" dirty="0" smtClean="0">
                    <a:solidFill>
                      <a:schemeClr val="accent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Октябрь 2020</a:t>
                </a:r>
                <a:endParaRPr lang="ru-RU" sz="2000" b="1" i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r"/>
                <a:r>
                  <a:rPr lang="ru-RU" sz="2000" b="1" i="1" dirty="0">
                    <a:solidFill>
                      <a:schemeClr val="accent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Выпуск 1</a:t>
                </a:r>
                <a:r>
                  <a:rPr lang="ru-RU" i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1673238" y="4716016"/>
                <a:ext cx="4824536" cy="36009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b="1" i="1" dirty="0" smtClean="0">
                    <a:solidFill>
                      <a:srgbClr val="6600FF"/>
                    </a:solidFill>
                    <a:latin typeface="Times New Roman" pitchFamily="18" charset="0"/>
                    <a:cs typeface="Times New Roman" pitchFamily="18" charset="0"/>
                  </a:rPr>
                  <a:t>            </a:t>
                </a:r>
                <a:r>
                  <a:rPr lang="ru-RU" sz="2800" b="1" i="1" dirty="0" smtClean="0">
                    <a:solidFill>
                      <a:srgbClr val="6600FF"/>
                    </a:solidFill>
                    <a:latin typeface="Times New Roman" pitchFamily="18" charset="0"/>
                    <a:cs typeface="Times New Roman" pitchFamily="18" charset="0"/>
                  </a:rPr>
                  <a:t>В </a:t>
                </a:r>
                <a:r>
                  <a:rPr lang="ru-RU" sz="2800" b="1" i="1" dirty="0">
                    <a:solidFill>
                      <a:srgbClr val="6600FF"/>
                    </a:solidFill>
                    <a:latin typeface="Times New Roman" pitchFamily="18" charset="0"/>
                    <a:cs typeface="Times New Roman" pitchFamily="18" charset="0"/>
                  </a:rPr>
                  <a:t>нашем </a:t>
                </a:r>
                <a:r>
                  <a:rPr lang="ru-RU" sz="2800" b="1" i="1" dirty="0" smtClean="0">
                    <a:solidFill>
                      <a:srgbClr val="6600FF"/>
                    </a:solidFill>
                    <a:latin typeface="Times New Roman" pitchFamily="18" charset="0"/>
                    <a:cs typeface="Times New Roman" pitchFamily="18" charset="0"/>
                  </a:rPr>
                  <a:t>номере:</a:t>
                </a:r>
              </a:p>
              <a:p>
                <a:endParaRPr lang="ru-RU" sz="2000" b="1" dirty="0" smtClean="0">
                  <a:solidFill>
                    <a:srgbClr val="6600FF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285750" indent="-285750" algn="r">
                  <a:buFontTx/>
                  <a:buChar char="-"/>
                </a:pPr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Осенние загадки</a:t>
                </a:r>
              </a:p>
              <a:p>
                <a:pPr marL="285750" indent="-285750" algn="r">
                  <a:buFontTx/>
                  <a:buChar char="-"/>
                </a:pPr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«Музыкальные игры для дошколят»  развлечение в подготовительной к школе группе №2</a:t>
                </a:r>
              </a:p>
              <a:p>
                <a:pPr algn="r"/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- Мастер-класс «Физкультурное занятие на свежем воздухе»  </a:t>
                </a:r>
              </a:p>
              <a:p>
                <a:pPr algn="r"/>
                <a:endParaRPr lang="ru-RU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r"/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- Родителям на заметку: «Чем занять ребёнка осенью»</a:t>
                </a:r>
              </a:p>
              <a:p>
                <a:pPr algn="r"/>
                <a:r>
                  <a:rPr lang="ru-RU" dirty="0" smtClean="0"/>
                  <a:t> </a:t>
                </a:r>
                <a:endParaRPr lang="ru-RU" dirty="0"/>
              </a:p>
            </p:txBody>
          </p:sp>
          <p:pic>
            <p:nvPicPr>
              <p:cNvPr id="5122" name="Picture 2" descr="http://gov.cap.ru/UserFiles/orgs/GrvId_81/78073071_large_228154dayane.jpg"/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3258" y="6300192"/>
                <a:ext cx="2879960" cy="2686355"/>
              </a:xfrm>
              <a:prstGeom prst="rect">
                <a:avLst/>
              </a:prstGeom>
              <a:noFill/>
              <a:effectLst/>
            </p:spPr>
          </p:pic>
        </p:grpSp>
      </p:grpSp>
    </p:spTree>
    <p:extLst>
      <p:ext uri="{BB962C8B-B14F-4D97-AF65-F5344CB8AC3E}">
        <p14:creationId xmlns:p14="http://schemas.microsoft.com/office/powerpoint/2010/main" val="387195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0314" y="0"/>
            <a:ext cx="6847686" cy="9144000"/>
            <a:chOff x="10314" y="0"/>
            <a:chExt cx="6847686" cy="91440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0314" y="0"/>
              <a:ext cx="6847686" cy="9144000"/>
              <a:chOff x="10314" y="0"/>
              <a:chExt cx="6847686" cy="9144000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328" b="3004"/>
              <a:stretch/>
            </p:blipFill>
            <p:spPr bwMode="auto">
              <a:xfrm>
                <a:off x="10314" y="0"/>
                <a:ext cx="6847686" cy="914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374665" y="1637417"/>
                <a:ext cx="52565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sz="2000" b="1" dirty="0"/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3156614" y="827584"/>
                <a:ext cx="184731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endParaRPr lang="ru-RU" sz="3200" b="1" cap="none" spc="0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</p:grpSp>
        <p:sp>
          <p:nvSpPr>
            <p:cNvPr id="3" name="Прямоугольник 2"/>
            <p:cNvSpPr/>
            <p:nvPr/>
          </p:nvSpPr>
          <p:spPr>
            <a:xfrm>
              <a:off x="343039" y="729476"/>
              <a:ext cx="6150679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b="1" i="1" dirty="0"/>
                <a:t>Ещё недавно всё вокруг было изумительного изумрудно-зелёного цвета, а сейчас природа стала оранжево-морковная, коричнево-шоколадная, помидорно-красная. Красота вокруг невероятная! И даже холодные ветры и дожди не портят этого великолепия.</a:t>
              </a:r>
            </a:p>
            <a:p>
              <a:endParaRPr lang="ru-RU" sz="1400" b="1" i="1" dirty="0"/>
            </a:p>
            <a:p>
              <a:r>
                <a:rPr lang="ru-RU" sz="1400" b="1" i="1" dirty="0"/>
                <a:t>Осень – прекрасная и ярка пора года. Узнать больше о ее особенностях, о ее красоте и о том, какие явления природы происходят в эту пору, можно, загадывая детям загадки.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03151" y="2699792"/>
              <a:ext cx="3139014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Осень в гости к нам пришла</a:t>
              </a: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И с собою принесла…</a:t>
              </a: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Что? Скажите наугад!</a:t>
              </a: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Ну, конечно …</a:t>
              </a:r>
            </a:p>
            <a:p>
              <a:pPr algn="r"/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(Листопад)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452370" y="2561293"/>
              <a:ext cx="3301652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Листья с веток облетают,</a:t>
              </a: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Птицы к югу улетают.</a:t>
              </a: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«Что за время года?» — спросим.</a:t>
              </a: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Нам ответят: «Это…»</a:t>
              </a:r>
            </a:p>
            <a:p>
              <a:pPr algn="r"/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(Осень)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60579" y="4427981"/>
              <a:ext cx="3412437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</a:rPr>
                <a:t>***</a:t>
              </a:r>
              <a:endParaRPr lang="ru-RU" dirty="0"/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Стало хмуро за окном,</a:t>
              </a: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Дождик просится к нам в дом.</a:t>
              </a: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 доме сухо, а снаружи</a:t>
              </a: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Появились всюду…</a:t>
              </a:r>
            </a:p>
            <a:p>
              <a:pPr algn="r"/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(Лужи)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789040" y="4567741"/>
              <a:ext cx="2895147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i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***</a:t>
              </a:r>
              <a:endPara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 сером небе низко</a:t>
              </a: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Тучи ходят близко,</a:t>
              </a: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Закрывают горизонт.</a:t>
              </a: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Будет дождь.</a:t>
              </a: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Мы взяли…</a:t>
              </a:r>
            </a:p>
            <a:p>
              <a:pPr algn="r"/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(Зонт)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14400" y="6444208"/>
              <a:ext cx="3240360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i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***</a:t>
              </a:r>
              <a:endPara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Стало ночью холодать,</a:t>
              </a: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Стали лужи замерзать.</a:t>
              </a: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А на травке — бархат синий.</a:t>
              </a:r>
            </a:p>
            <a:p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Это что такое? …</a:t>
              </a:r>
            </a:p>
            <a:p>
              <a:pPr algn="r"/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(Иней)</a:t>
              </a: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82800" flipH="1">
              <a:off x="4393173" y="6447809"/>
              <a:ext cx="1686879" cy="1747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4703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10314" y="0"/>
              <a:ext cx="6847686" cy="9144000"/>
              <a:chOff x="10314" y="0"/>
              <a:chExt cx="6847686" cy="9144000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328" b="3004"/>
              <a:stretch/>
            </p:blipFill>
            <p:spPr bwMode="auto">
              <a:xfrm>
                <a:off x="10314" y="0"/>
                <a:ext cx="6847686" cy="914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Прямоугольник 1"/>
              <p:cNvSpPr/>
              <p:nvPr/>
            </p:nvSpPr>
            <p:spPr>
              <a:xfrm>
                <a:off x="908720" y="596459"/>
                <a:ext cx="54006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ru-RU" b="1" dirty="0"/>
              </a:p>
            </p:txBody>
          </p:sp>
        </p:grpSp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31" t="18846"/>
            <a:stretch/>
          </p:blipFill>
          <p:spPr bwMode="auto">
            <a:xfrm>
              <a:off x="3434157" y="4389241"/>
              <a:ext cx="3401653" cy="22709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33" t="19365"/>
            <a:stretch/>
          </p:blipFill>
          <p:spPr bwMode="auto">
            <a:xfrm>
              <a:off x="3284984" y="6660232"/>
              <a:ext cx="3332511" cy="2091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353" r="15346" b="9294"/>
            <a:stretch/>
          </p:blipFill>
          <p:spPr bwMode="auto">
            <a:xfrm>
              <a:off x="165257" y="3995936"/>
              <a:ext cx="3221308" cy="1979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332656" y="107504"/>
              <a:ext cx="628483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1600" b="1" dirty="0" smtClean="0"/>
            </a:p>
            <a:p>
              <a:endParaRPr lang="ru-RU" sz="1600" b="1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65257" y="399891"/>
              <a:ext cx="6576111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b="1" dirty="0" smtClean="0"/>
                <a:t>8 октября в подготовительной к школе группе №2 прошло очень весёлое и интересное развлечение «Музыкальные игры для дошколят», ведь основной </a:t>
              </a:r>
              <a:r>
                <a:rPr lang="ru-RU" sz="1200" b="1" dirty="0"/>
                <a:t>вид деятельности дошкольного детства – игра. Отними игру – и получишь личность, неподготовленную к жизни. В игре ребёнок ставит цели, стремится к их достижению, при этом фантазирует, творит, у него развиваются – инициатива, изобретательность, организаторские способности. </a:t>
              </a:r>
            </a:p>
            <a:p>
              <a:r>
                <a:rPr lang="ru-RU" sz="1200" b="1" dirty="0"/>
                <a:t>Это активный способ присвоения ребёнком социального опыта. В музыкальной игре ребёнок выполняет различные задания: все его движения и действия связаны с процессом узнавания и различения характера музыки, отдельных выразительных средств. Это вырабатывает у ребёнка умение согласовывать движения с началом и окончанием музыки, ощущать фразировку, такты, метроритм, интонацию. Понимание музыкально- игрового задания вызывает у ребёнка быстроту реакции на звуковое раздражение, формирование музыкальных и двигательных навыков, активизацию чувств, воображения, мышления</a:t>
              </a:r>
              <a:r>
                <a:rPr lang="ru-RU" sz="1200" b="1" dirty="0" smtClean="0"/>
                <a:t>.</a:t>
              </a:r>
              <a:endParaRPr lang="ru-RU" sz="1200" b="1" dirty="0"/>
            </a:p>
            <a:p>
              <a:r>
                <a:rPr lang="ru-RU" sz="1200" b="1" dirty="0"/>
                <a:t>Рассматривая предназначение музыкальных игр в широком смысле формирования личности дошкольника; музыкальные игры формируют у ребёнка интерес к познанию окружающей действительности, развитие самостоятельности восприятия, развитие музыкальных способностей, коммуникативных и других личностных качеств</a:t>
              </a:r>
              <a:r>
                <a:rPr lang="ru-RU" sz="1200" b="1" dirty="0" smtClean="0"/>
                <a:t>.</a:t>
              </a:r>
              <a:endParaRPr lang="ru-RU" sz="1200" b="1" dirty="0"/>
            </a:p>
            <a:p>
              <a:r>
                <a:rPr lang="ru-RU" sz="1200" b="1" dirty="0"/>
                <a:t>Кроме того, музыкальные игры развивают: эмоциональность, </a:t>
              </a:r>
              <a:r>
                <a:rPr lang="ru-RU" sz="1200" b="1" dirty="0" err="1" smtClean="0"/>
                <a:t>коммуникативность</a:t>
              </a:r>
              <a:r>
                <a:rPr lang="ru-RU" sz="1200" b="1" dirty="0"/>
                <a:t>, познавательный интерес и формируют навыки сотрудничества.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25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5" t="17263" r="10808" b="24564"/>
            <a:stretch/>
          </p:blipFill>
          <p:spPr bwMode="auto">
            <a:xfrm>
              <a:off x="0" y="5868144"/>
              <a:ext cx="3271973" cy="3024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8789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0314" y="0"/>
            <a:ext cx="6847686" cy="9144000"/>
            <a:chOff x="10314" y="0"/>
            <a:chExt cx="6847686" cy="9144000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10314" y="0"/>
              <a:ext cx="6847686" cy="9144000"/>
              <a:chOff x="10314" y="0"/>
              <a:chExt cx="6847686" cy="9144000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328" b="3004"/>
              <a:stretch/>
            </p:blipFill>
            <p:spPr bwMode="auto">
              <a:xfrm>
                <a:off x="10314" y="0"/>
                <a:ext cx="6847686" cy="914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332656" y="755576"/>
                <a:ext cx="54726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3" t="5844" b="11936"/>
            <a:stretch/>
          </p:blipFill>
          <p:spPr bwMode="auto">
            <a:xfrm>
              <a:off x="157504" y="6444208"/>
              <a:ext cx="3322003" cy="207957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85" r="9859" b="9063"/>
            <a:stretch/>
          </p:blipFill>
          <p:spPr bwMode="auto">
            <a:xfrm>
              <a:off x="3543863" y="6489017"/>
              <a:ext cx="3256144" cy="198995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5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49" t="20231" b="21587"/>
            <a:stretch/>
          </p:blipFill>
          <p:spPr bwMode="auto">
            <a:xfrm>
              <a:off x="1052736" y="323528"/>
              <a:ext cx="4536504" cy="219582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48010" y="2558166"/>
              <a:ext cx="6693357" cy="37548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b="1" dirty="0" smtClean="0"/>
                <a:t>Интересный мастер-класс для педагогов подготовила и провела инструктор по физической культуре Серова Юлия Владимировна «Физкультура на свежем воздухе». В </a:t>
              </a:r>
              <a:r>
                <a:rPr lang="ru-RU" sz="1400" b="1" dirty="0"/>
                <a:t>настоящее время все больше внимание уделяется здоровью подрастающего поколения. А развитие детей дошкольного возраста без особого отношения к формированию здорового образа жизни не возможно. </a:t>
              </a:r>
              <a:r>
                <a:rPr lang="ru-RU" sz="1400" b="1" dirty="0" smtClean="0"/>
                <a:t>Физкультурные занятия на улице </a:t>
              </a:r>
              <a:r>
                <a:rPr lang="ru-RU" sz="1400" b="1" dirty="0"/>
                <a:t>просто </a:t>
              </a:r>
              <a:r>
                <a:rPr lang="ru-RU" sz="1400" b="1" dirty="0" smtClean="0"/>
                <a:t>необходимы. </a:t>
              </a:r>
              <a:r>
                <a:rPr lang="ru-RU" sz="1400" b="1" dirty="0"/>
                <a:t>Это и занятия с элементами легкой атлетики, и обучение катанию на лыжах, и использование самокатов. А что делать в межсезонье? Очень интересно проходят занятия с большим разнообразным выносным материалом. И на улице можно и нужно учить преодолевать полосу препятствий; свободней можно чувствовать себя с мячом; больше места для подвижных и спортивных игр. Необходимо еще и потому, что современные дети все меньше времени проводят на свежем воздухе. А занятие на улице – уже часть прогулки. Во время занятия на улице детский организм активнее насыщается кислородом, что способствует лучшей работе мозга, хорошо тренируется выносливость и укрепляются дыхательная и сердечно-сосудистая системы</a:t>
              </a:r>
              <a:r>
                <a:rPr lang="ru-RU" sz="1400" b="1" dirty="0" smtClean="0"/>
                <a:t>. Всем этим моментам и уделила внимание Юлия Владимировна в своём мастер-классе. Ребята провели время весело и с пользой для своего здоровья!.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625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8" b="3004"/>
          <a:stretch/>
        </p:blipFill>
        <p:spPr bwMode="auto">
          <a:xfrm>
            <a:off x="10314" y="0"/>
            <a:ext cx="6847686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7686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934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630</Words>
  <Application>Microsoft Office PowerPoint</Application>
  <PresentationFormat>Экран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37</cp:revision>
  <dcterms:created xsi:type="dcterms:W3CDTF">2018-11-01T06:57:09Z</dcterms:created>
  <dcterms:modified xsi:type="dcterms:W3CDTF">2020-11-02T12:34:46Z</dcterms:modified>
</cp:coreProperties>
</file>