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6858000" cy="9144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3" d="100"/>
          <a:sy n="53" d="100"/>
        </p:scale>
        <p:origin x="-3858" y="-984"/>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a:t>Образец заголовка</a:t>
            </a:r>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80707655-E255-4296-B945-09A9B2B19857}" type="datetimeFigureOut">
              <a:rPr lang="ru-RU"/>
              <a:pPr>
                <a:defRPr/>
              </a:pPr>
              <a:t>25.10.2019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D991A0C-956C-4253-B1D6-54CC4DDB5B6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793A6D9F-587E-4927-A05A-8D3974B83B68}" type="datetimeFigureOut">
              <a:rPr lang="ru-RU"/>
              <a:pPr>
                <a:defRPr/>
              </a:pPr>
              <a:t>25.10.2019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D2FFF69-61CB-4B54-8FBB-D66905F9E60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14756BD4-7BC4-4E3B-B8BE-6445D3576831}" type="datetimeFigureOut">
              <a:rPr lang="ru-RU"/>
              <a:pPr>
                <a:defRPr/>
              </a:pPr>
              <a:t>25.10.2019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628C6AE-98F6-4496-8098-83B0B992594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8BCC395A-E014-4C66-ADD8-273E6333DE93}" type="datetimeFigureOut">
              <a:rPr lang="ru-RU"/>
              <a:pPr>
                <a:defRPr/>
              </a:pPr>
              <a:t>25.10.2019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E517731-43A3-4D9D-A981-CD3C5FACE506}"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93C8D5B1-FC3A-4C75-86F5-819564A34434}" type="datetimeFigureOut">
              <a:rPr lang="ru-RU"/>
              <a:pPr>
                <a:defRPr/>
              </a:pPr>
              <a:t>25.10.2019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00916CA-D5EC-4CC4-A879-E8E12B715DE0}"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CC33058A-18BE-4771-BB1C-94CF534176E0}" type="datetimeFigureOut">
              <a:rPr lang="ru-RU"/>
              <a:pPr>
                <a:defRPr/>
              </a:pPr>
              <a:t>25.10.2019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4160E33-30CE-458A-BF47-3F37B388079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A9B3CC1F-8EFD-427E-9922-33DAD36A4C0D}" type="datetimeFigureOut">
              <a:rPr lang="ru-RU"/>
              <a:pPr>
                <a:defRPr/>
              </a:pPr>
              <a:t>25.10.2019</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32E2D76-3E5F-4FB0-8B26-29ADA3CF4B7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307A9973-1757-437E-B967-50E2E8BC2B39}" type="datetimeFigureOut">
              <a:rPr lang="ru-RU"/>
              <a:pPr>
                <a:defRPr/>
              </a:pPr>
              <a:t>25.10.2019</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476B7B41-C90C-4914-85EB-4D653D9297A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1B51301A-A2B8-49F1-A472-86AA7F3B87D9}" type="datetimeFigureOut">
              <a:rPr lang="ru-RU"/>
              <a:pPr>
                <a:defRPr/>
              </a:pPr>
              <a:t>25.10.2019</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7EC5B28-A05D-4FB1-9372-540F71CEF94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3677C6FB-78C3-4439-A121-D82C43D61527}" type="datetimeFigureOut">
              <a:rPr lang="ru-RU"/>
              <a:pPr>
                <a:defRPr/>
              </a:pPr>
              <a:t>25.10.2019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1076591-3B99-4E4F-B72B-EADCF3DF8617}"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3C4016D8-F6DB-4882-9D69-D83317A7CC2E}" type="datetimeFigureOut">
              <a:rPr lang="ru-RU"/>
              <a:pPr>
                <a:defRPr/>
              </a:pPr>
              <a:t>25.10.2019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B6D3A3C-D5B2-4D4D-B201-8356AAF170A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t>Образец заголовка</a:t>
            </a:r>
          </a:p>
        </p:txBody>
      </p:sp>
      <p:sp>
        <p:nvSpPr>
          <p:cNvPr id="1027" name="Текст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64134BE-8C66-4726-B756-BE33D7B93022}" type="datetimeFigureOut">
              <a:rPr lang="ru-RU"/>
              <a:pPr>
                <a:defRPr/>
              </a:pPr>
              <a:t>25.10.2019</a:t>
            </a:fld>
            <a:endParaRPr lang="ru-RU"/>
          </a:p>
        </p:txBody>
      </p:sp>
      <p:sp>
        <p:nvSpPr>
          <p:cNvPr id="5" name="Нижний колонтитул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9569B8F-1926-4B33-82CA-D98CB8A1C18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image" Target="../media/image1.png"/><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14.jpe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0"/>
            <a:ext cx="6858000" cy="9193213"/>
            <a:chOff x="0" y="0"/>
            <a:chExt cx="6858000" cy="9193213"/>
          </a:xfrm>
        </p:grpSpPr>
        <p:pic>
          <p:nvPicPr>
            <p:cNvPr id="13313" name="Picture 2" descr="https://ds04.infourok.ru/uploads/ex/0857/00142c96-c86c2b1c/hello_html_4d9ec0f4.png"/>
            <p:cNvPicPr>
              <a:picLocks noChangeAspect="1" noChangeArrowheads="1"/>
            </p:cNvPicPr>
            <p:nvPr/>
          </p:nvPicPr>
          <p:blipFill>
            <a:blip r:embed="rId2" cstate="print"/>
            <a:srcRect/>
            <a:stretch>
              <a:fillRect/>
            </a:stretch>
          </p:blipFill>
          <p:spPr bwMode="auto">
            <a:xfrm>
              <a:off x="0" y="0"/>
              <a:ext cx="6858000" cy="9193213"/>
            </a:xfrm>
            <a:prstGeom prst="rect">
              <a:avLst/>
            </a:prstGeom>
            <a:noFill/>
            <a:ln w="9525">
              <a:noFill/>
              <a:miter lim="800000"/>
              <a:headEnd/>
              <a:tailEnd/>
            </a:ln>
          </p:spPr>
        </p:pic>
        <p:pic>
          <p:nvPicPr>
            <p:cNvPr id="13314" name="Picture 7"/>
            <p:cNvPicPr>
              <a:picLocks noChangeAspect="1" noChangeArrowheads="1"/>
            </p:cNvPicPr>
            <p:nvPr/>
          </p:nvPicPr>
          <p:blipFill>
            <a:blip r:embed="rId3" cstate="print"/>
            <a:srcRect/>
            <a:stretch>
              <a:fillRect/>
            </a:stretch>
          </p:blipFill>
          <p:spPr bwMode="auto">
            <a:xfrm>
              <a:off x="4227513" y="539750"/>
              <a:ext cx="1938337" cy="1936750"/>
            </a:xfrm>
            <a:prstGeom prst="rect">
              <a:avLst/>
            </a:prstGeom>
            <a:noFill/>
            <a:ln w="9525">
              <a:noFill/>
              <a:miter lim="800000"/>
              <a:headEnd/>
              <a:tailEnd/>
            </a:ln>
          </p:spPr>
        </p:pic>
        <p:pic>
          <p:nvPicPr>
            <p:cNvPr id="13315" name="Picture 5"/>
            <p:cNvPicPr>
              <a:picLocks noChangeAspect="1" noChangeArrowheads="1"/>
            </p:cNvPicPr>
            <p:nvPr/>
          </p:nvPicPr>
          <p:blipFill>
            <a:blip r:embed="rId4" cstate="print"/>
            <a:srcRect/>
            <a:stretch>
              <a:fillRect/>
            </a:stretch>
          </p:blipFill>
          <p:spPr bwMode="auto">
            <a:xfrm>
              <a:off x="954088" y="1403350"/>
              <a:ext cx="4949825" cy="2365375"/>
            </a:xfrm>
            <a:prstGeom prst="rect">
              <a:avLst/>
            </a:prstGeom>
            <a:noFill/>
            <a:ln w="9525">
              <a:noFill/>
              <a:miter lim="800000"/>
              <a:headEnd/>
              <a:tailEnd/>
            </a:ln>
          </p:spPr>
        </p:pic>
        <p:pic>
          <p:nvPicPr>
            <p:cNvPr id="13316" name="Picture 8"/>
            <p:cNvPicPr>
              <a:picLocks noChangeAspect="1" noChangeArrowheads="1"/>
            </p:cNvPicPr>
            <p:nvPr/>
          </p:nvPicPr>
          <p:blipFill>
            <a:blip r:embed="rId5" cstate="print"/>
            <a:srcRect/>
            <a:stretch>
              <a:fillRect/>
            </a:stretch>
          </p:blipFill>
          <p:spPr bwMode="auto">
            <a:xfrm>
              <a:off x="765175" y="827088"/>
              <a:ext cx="1042988" cy="1377950"/>
            </a:xfrm>
            <a:prstGeom prst="rect">
              <a:avLst/>
            </a:prstGeom>
            <a:noFill/>
            <a:ln w="9525">
              <a:noFill/>
              <a:miter lim="800000"/>
              <a:headEnd/>
              <a:tailEnd/>
            </a:ln>
          </p:spPr>
        </p:pic>
        <p:pic>
          <p:nvPicPr>
            <p:cNvPr id="13317" name="Picture 6"/>
            <p:cNvPicPr>
              <a:picLocks noChangeAspect="1" noChangeArrowheads="1"/>
            </p:cNvPicPr>
            <p:nvPr/>
          </p:nvPicPr>
          <p:blipFill>
            <a:blip r:embed="rId6" cstate="print"/>
            <a:srcRect/>
            <a:stretch>
              <a:fillRect/>
            </a:stretch>
          </p:blipFill>
          <p:spPr bwMode="auto">
            <a:xfrm>
              <a:off x="1916113" y="1258888"/>
              <a:ext cx="1816100" cy="744537"/>
            </a:xfrm>
            <a:prstGeom prst="rect">
              <a:avLst/>
            </a:prstGeom>
            <a:noFill/>
            <a:ln w="9525">
              <a:noFill/>
              <a:miter lim="800000"/>
              <a:headEnd/>
              <a:tailEnd/>
            </a:ln>
          </p:spPr>
        </p:pic>
        <p:pic>
          <p:nvPicPr>
            <p:cNvPr id="13318" name="Picture 9"/>
            <p:cNvPicPr>
              <a:picLocks noChangeAspect="1" noChangeArrowheads="1"/>
            </p:cNvPicPr>
            <p:nvPr/>
          </p:nvPicPr>
          <p:blipFill>
            <a:blip r:embed="rId7" cstate="print"/>
            <a:srcRect/>
            <a:stretch>
              <a:fillRect/>
            </a:stretch>
          </p:blipFill>
          <p:spPr bwMode="auto">
            <a:xfrm>
              <a:off x="1268413" y="2627313"/>
              <a:ext cx="4498975" cy="1225550"/>
            </a:xfrm>
            <a:prstGeom prst="rect">
              <a:avLst/>
            </a:prstGeom>
            <a:noFill/>
            <a:ln w="9525">
              <a:noFill/>
              <a:miter lim="800000"/>
              <a:headEnd/>
              <a:tailEnd/>
            </a:ln>
          </p:spPr>
        </p:pic>
        <p:sp>
          <p:nvSpPr>
            <p:cNvPr id="13319" name="Прямоугольник 7"/>
            <p:cNvSpPr>
              <a:spLocks noChangeArrowheads="1"/>
            </p:cNvSpPr>
            <p:nvPr/>
          </p:nvSpPr>
          <p:spPr bwMode="auto">
            <a:xfrm>
              <a:off x="3933056" y="3851920"/>
              <a:ext cx="1891865" cy="707886"/>
            </a:xfrm>
            <a:prstGeom prst="rect">
              <a:avLst/>
            </a:prstGeom>
            <a:noFill/>
            <a:ln w="9525">
              <a:noFill/>
              <a:miter lim="800000"/>
              <a:headEnd/>
              <a:tailEnd/>
            </a:ln>
          </p:spPr>
          <p:txBody>
            <a:bodyPr wrap="none">
              <a:spAutoFit/>
            </a:bodyPr>
            <a:lstStyle/>
            <a:p>
              <a:r>
                <a:rPr lang="ru-RU" sz="2000" b="1" i="1" dirty="0">
                  <a:solidFill>
                    <a:srgbClr val="19194D"/>
                  </a:solidFill>
                  <a:latin typeface="Calibri" pitchFamily="34" charset="0"/>
                </a:rPr>
                <a:t>Сентябрь 2019</a:t>
              </a:r>
            </a:p>
            <a:p>
              <a:pPr algn="r"/>
              <a:r>
                <a:rPr lang="ru-RU" sz="2000" b="1" i="1" dirty="0">
                  <a:solidFill>
                    <a:srgbClr val="19194D"/>
                  </a:solidFill>
                  <a:latin typeface="Calibri" pitchFamily="34" charset="0"/>
                </a:rPr>
                <a:t>Выпуск 1  </a:t>
              </a:r>
              <a:endParaRPr lang="ru-RU" sz="2000" dirty="0">
                <a:latin typeface="Calibri" pitchFamily="34" charset="0"/>
              </a:endParaRPr>
            </a:p>
          </p:txBody>
        </p:sp>
        <p:sp>
          <p:nvSpPr>
            <p:cNvPr id="13320" name="Прямоугольник 8"/>
            <p:cNvSpPr>
              <a:spLocks noChangeArrowheads="1"/>
            </p:cNvSpPr>
            <p:nvPr/>
          </p:nvSpPr>
          <p:spPr bwMode="auto">
            <a:xfrm>
              <a:off x="692696" y="4067944"/>
              <a:ext cx="5689600" cy="3920560"/>
            </a:xfrm>
            <a:prstGeom prst="rect">
              <a:avLst/>
            </a:prstGeom>
            <a:noFill/>
            <a:ln w="9525">
              <a:noFill/>
              <a:miter lim="800000"/>
              <a:headEnd/>
              <a:tailEnd/>
            </a:ln>
          </p:spPr>
          <p:txBody>
            <a:bodyPr>
              <a:spAutoFit/>
            </a:bodyPr>
            <a:lstStyle/>
            <a:p>
              <a:pPr>
                <a:lnSpc>
                  <a:spcPct val="150000"/>
                </a:lnSpc>
              </a:pPr>
              <a:r>
                <a:rPr lang="ru-RU" altLang="ru-RU" sz="2400" b="1" i="1" u="sng" dirty="0">
                  <a:solidFill>
                    <a:srgbClr val="FF3300"/>
                  </a:solidFill>
                  <a:latin typeface="Times New Roman" pitchFamily="18" charset="0"/>
                  <a:cs typeface="Times New Roman" pitchFamily="18" charset="0"/>
                </a:rPr>
                <a:t>В нашем номере:</a:t>
              </a:r>
            </a:p>
            <a:p>
              <a:pPr>
                <a:lnSpc>
                  <a:spcPct val="150000"/>
                </a:lnSpc>
                <a:buFontTx/>
                <a:buChar char="-"/>
              </a:pPr>
              <a:r>
                <a:rPr lang="ru-RU" altLang="ru-RU" b="1" dirty="0">
                  <a:solidFill>
                    <a:srgbClr val="000000"/>
                  </a:solidFill>
                  <a:latin typeface="Times New Roman" pitchFamily="18" charset="0"/>
                  <a:cs typeface="Times New Roman" pitchFamily="18" charset="0"/>
                </a:rPr>
                <a:t> Осень в поэзии (детские стихи об осени)</a:t>
              </a:r>
            </a:p>
            <a:p>
              <a:pPr>
                <a:lnSpc>
                  <a:spcPct val="150000"/>
                </a:lnSpc>
                <a:buFontTx/>
                <a:buChar char="-"/>
              </a:pPr>
              <a:r>
                <a:rPr lang="ru-RU" altLang="ru-RU" b="1" dirty="0">
                  <a:solidFill>
                    <a:srgbClr val="000000"/>
                  </a:solidFill>
                  <a:latin typeface="Times New Roman" pitchFamily="18" charset="0"/>
                  <a:cs typeface="Times New Roman" pitchFamily="18" charset="0"/>
                </a:rPr>
                <a:t> Выставка осенних поделок</a:t>
              </a:r>
            </a:p>
            <a:p>
              <a:pPr>
                <a:lnSpc>
                  <a:spcPct val="150000"/>
                </a:lnSpc>
                <a:buFontTx/>
                <a:buChar char="-"/>
              </a:pPr>
              <a:r>
                <a:rPr lang="ru-RU" altLang="ru-RU" b="1" dirty="0">
                  <a:solidFill>
                    <a:srgbClr val="000000"/>
                  </a:solidFill>
                  <a:latin typeface="Times New Roman" pitchFamily="18" charset="0"/>
                  <a:cs typeface="Times New Roman" pitchFamily="18" charset="0"/>
                </a:rPr>
                <a:t> Обучение первой </a:t>
              </a:r>
            </a:p>
            <a:p>
              <a:pPr>
                <a:lnSpc>
                  <a:spcPct val="150000"/>
                </a:lnSpc>
              </a:pPr>
              <a:r>
                <a:rPr lang="ru-RU" altLang="ru-RU" b="1" dirty="0">
                  <a:solidFill>
                    <a:srgbClr val="000000"/>
                  </a:solidFill>
                  <a:latin typeface="Times New Roman" pitchFamily="18" charset="0"/>
                  <a:cs typeface="Times New Roman" pitchFamily="18" charset="0"/>
                </a:rPr>
                <a:t>доврачебной помощи</a:t>
              </a:r>
            </a:p>
            <a:p>
              <a:pPr>
                <a:lnSpc>
                  <a:spcPct val="150000"/>
                </a:lnSpc>
                <a:buFontTx/>
                <a:buChar char="-"/>
              </a:pPr>
              <a:r>
                <a:rPr lang="ru-RU" altLang="ru-RU" b="1" dirty="0">
                  <a:solidFill>
                    <a:srgbClr val="000000"/>
                  </a:solidFill>
                  <a:latin typeface="Times New Roman" pitchFamily="18" charset="0"/>
                  <a:cs typeface="Times New Roman" pitchFamily="18" charset="0"/>
                </a:rPr>
                <a:t>Рубрика «Родителям </a:t>
              </a:r>
            </a:p>
            <a:p>
              <a:pPr>
                <a:lnSpc>
                  <a:spcPct val="150000"/>
                </a:lnSpc>
              </a:pPr>
              <a:r>
                <a:rPr lang="ru-RU" altLang="ru-RU" b="1" dirty="0">
                  <a:solidFill>
                    <a:srgbClr val="000000"/>
                  </a:solidFill>
                  <a:latin typeface="Times New Roman" pitchFamily="18" charset="0"/>
                  <a:cs typeface="Times New Roman" pitchFamily="18" charset="0"/>
                </a:rPr>
                <a:t>на заметку» </a:t>
              </a:r>
            </a:p>
            <a:p>
              <a:pPr>
                <a:lnSpc>
                  <a:spcPct val="150000"/>
                </a:lnSpc>
              </a:pPr>
              <a:r>
                <a:rPr lang="ru-RU" altLang="ru-RU" b="1" dirty="0">
                  <a:solidFill>
                    <a:srgbClr val="000000"/>
                  </a:solidFill>
                  <a:latin typeface="Times New Roman" pitchFamily="18" charset="0"/>
                  <a:cs typeface="Times New Roman" pitchFamily="18" charset="0"/>
                </a:rPr>
                <a:t>«Одежда для прогулок </a:t>
              </a:r>
            </a:p>
            <a:p>
              <a:pPr>
                <a:lnSpc>
                  <a:spcPct val="150000"/>
                </a:lnSpc>
              </a:pPr>
              <a:r>
                <a:rPr lang="ru-RU" altLang="ru-RU" b="1" dirty="0">
                  <a:solidFill>
                    <a:srgbClr val="000000"/>
                  </a:solidFill>
                  <a:latin typeface="Times New Roman" pitchFamily="18" charset="0"/>
                  <a:cs typeface="Times New Roman" pitchFamily="18" charset="0"/>
                </a:rPr>
                <a:t>осенью»</a:t>
              </a:r>
            </a:p>
          </p:txBody>
        </p:sp>
        <p:pic>
          <p:nvPicPr>
            <p:cNvPr id="5124" name="Picture 4" descr="http://printonic.ru/uploads/images/2016/03/26/img_56f68caa7a406.jpg"/>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356992" y="5195197"/>
              <a:ext cx="2880320" cy="3409251"/>
            </a:xfrm>
            <a:prstGeom prst="rect">
              <a:avLst/>
            </a:prstGeom>
            <a:noFill/>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Группа 7"/>
          <p:cNvGrpSpPr/>
          <p:nvPr/>
        </p:nvGrpSpPr>
        <p:grpSpPr>
          <a:xfrm>
            <a:off x="0" y="0"/>
            <a:ext cx="6858000" cy="9193213"/>
            <a:chOff x="0" y="0"/>
            <a:chExt cx="6858000" cy="9193213"/>
          </a:xfrm>
        </p:grpSpPr>
        <p:pic>
          <p:nvPicPr>
            <p:cNvPr id="14337" name="Picture 2" descr="https://ds04.infourok.ru/uploads/ex/0857/00142c96-c86c2b1c/hello_html_4d9ec0f4.png"/>
            <p:cNvPicPr>
              <a:picLocks noChangeAspect="1" noChangeArrowheads="1"/>
            </p:cNvPicPr>
            <p:nvPr/>
          </p:nvPicPr>
          <p:blipFill>
            <a:blip r:embed="rId2" cstate="print"/>
            <a:srcRect/>
            <a:stretch>
              <a:fillRect/>
            </a:stretch>
          </p:blipFill>
          <p:spPr bwMode="auto">
            <a:xfrm>
              <a:off x="0" y="0"/>
              <a:ext cx="6858000" cy="9193213"/>
            </a:xfrm>
            <a:prstGeom prst="rect">
              <a:avLst/>
            </a:prstGeom>
            <a:noFill/>
            <a:ln w="9525">
              <a:noFill/>
              <a:miter lim="800000"/>
              <a:headEnd/>
              <a:tailEnd/>
            </a:ln>
          </p:spPr>
        </p:pic>
        <p:pic>
          <p:nvPicPr>
            <p:cNvPr id="4098" name="Picture 2" descr="http://www.playcast.ru/uploads/2015/03/21/12750195.png"/>
            <p:cNvPicPr>
              <a:picLocks noChangeAspect="1" noChangeArrowheads="1"/>
            </p:cNvPicPr>
            <p:nvPr/>
          </p:nvPicPr>
          <p:blipFill>
            <a:blip r:embed="rId3" cstate="print"/>
            <a:srcRect/>
            <a:stretch>
              <a:fillRect/>
            </a:stretch>
          </p:blipFill>
          <p:spPr bwMode="auto">
            <a:xfrm>
              <a:off x="4005064" y="467544"/>
              <a:ext cx="2397867" cy="3456384"/>
            </a:xfrm>
            <a:prstGeom prst="rect">
              <a:avLst/>
            </a:prstGeom>
            <a:noFill/>
          </p:spPr>
        </p:pic>
        <p:sp>
          <p:nvSpPr>
            <p:cNvPr id="5" name="Прямоугольник 4"/>
            <p:cNvSpPr/>
            <p:nvPr/>
          </p:nvSpPr>
          <p:spPr>
            <a:xfrm>
              <a:off x="692696" y="683568"/>
              <a:ext cx="3933056" cy="3693319"/>
            </a:xfrm>
            <a:prstGeom prst="rect">
              <a:avLst/>
            </a:prstGeom>
          </p:spPr>
          <p:txBody>
            <a:bodyPr wrap="square">
              <a:spAutoFit/>
            </a:bodyPr>
            <a:lstStyle/>
            <a:p>
              <a:r>
                <a:rPr lang="ru-RU" sz="2400" b="1" dirty="0">
                  <a:solidFill>
                    <a:srgbClr val="FF0000"/>
                  </a:solidFill>
                  <a:latin typeface="Monotype Corsiva" pitchFamily="66" charset="0"/>
                </a:rPr>
                <a:t>Осенний клад </a:t>
              </a:r>
            </a:p>
            <a:p>
              <a:r>
                <a:rPr lang="ru-RU" sz="2400" b="1" dirty="0">
                  <a:solidFill>
                    <a:srgbClr val="993300"/>
                  </a:solidFill>
                  <a:latin typeface="Monotype Corsiva" pitchFamily="66" charset="0"/>
                </a:rPr>
                <a:t>Падают с ветки жёлтые монетки… </a:t>
              </a:r>
            </a:p>
            <a:p>
              <a:r>
                <a:rPr lang="ru-RU" sz="2400" b="1" dirty="0">
                  <a:solidFill>
                    <a:srgbClr val="993300"/>
                  </a:solidFill>
                  <a:latin typeface="Monotype Corsiva" pitchFamily="66" charset="0"/>
                </a:rPr>
                <a:t>Под ногами целый клад! </a:t>
              </a:r>
            </a:p>
            <a:p>
              <a:r>
                <a:rPr lang="ru-RU" sz="2400" b="1" dirty="0">
                  <a:solidFill>
                    <a:srgbClr val="993300"/>
                  </a:solidFill>
                  <a:latin typeface="Monotype Corsiva" pitchFamily="66" charset="0"/>
                </a:rPr>
                <a:t>Это осень золотая </a:t>
              </a:r>
            </a:p>
            <a:p>
              <a:r>
                <a:rPr lang="ru-RU" sz="2400" b="1" dirty="0">
                  <a:solidFill>
                    <a:srgbClr val="993300"/>
                  </a:solidFill>
                  <a:latin typeface="Monotype Corsiva" pitchFamily="66" charset="0"/>
                </a:rPr>
                <a:t>Дарит листья не считая, </a:t>
              </a:r>
            </a:p>
            <a:p>
              <a:r>
                <a:rPr lang="ru-RU" sz="2400" b="1" dirty="0">
                  <a:solidFill>
                    <a:srgbClr val="993300"/>
                  </a:solidFill>
                  <a:latin typeface="Monotype Corsiva" pitchFamily="66" charset="0"/>
                </a:rPr>
                <a:t>Золотые дарит листья </a:t>
              </a:r>
            </a:p>
            <a:p>
              <a:r>
                <a:rPr lang="ru-RU" sz="2400" b="1" dirty="0">
                  <a:solidFill>
                    <a:srgbClr val="993300"/>
                  </a:solidFill>
                  <a:latin typeface="Monotype Corsiva" pitchFamily="66" charset="0"/>
                </a:rPr>
                <a:t>Вам, и нам, </a:t>
              </a:r>
            </a:p>
            <a:p>
              <a:r>
                <a:rPr lang="ru-RU" sz="2400" b="1" dirty="0">
                  <a:solidFill>
                    <a:srgbClr val="993300"/>
                  </a:solidFill>
                  <a:latin typeface="Monotype Corsiva" pitchFamily="66" charset="0"/>
                </a:rPr>
                <a:t>И всем подряд. (И. Пивоварова)</a:t>
              </a:r>
              <a:r>
                <a:rPr lang="ru-RU" dirty="0"/>
                <a:t/>
              </a:r>
              <a:br>
                <a:rPr lang="ru-RU" dirty="0"/>
              </a:br>
              <a:endParaRPr lang="ru-RU" dirty="0"/>
            </a:p>
          </p:txBody>
        </p:sp>
        <p:sp>
          <p:nvSpPr>
            <p:cNvPr id="6" name="Прямоугольник 5"/>
            <p:cNvSpPr/>
            <p:nvPr/>
          </p:nvSpPr>
          <p:spPr>
            <a:xfrm>
              <a:off x="548680" y="4355976"/>
              <a:ext cx="3960440" cy="4062651"/>
            </a:xfrm>
            <a:prstGeom prst="rect">
              <a:avLst/>
            </a:prstGeom>
          </p:spPr>
          <p:txBody>
            <a:bodyPr wrap="square">
              <a:spAutoFit/>
            </a:bodyPr>
            <a:lstStyle/>
            <a:p>
              <a:r>
                <a:rPr lang="ru-RU" sz="2400" b="1" dirty="0">
                  <a:solidFill>
                    <a:srgbClr val="FF0000"/>
                  </a:solidFill>
                  <a:latin typeface="Monotype Corsiva" pitchFamily="66" charset="0"/>
                </a:rPr>
                <a:t>Сентябрь </a:t>
              </a:r>
            </a:p>
            <a:p>
              <a:r>
                <a:rPr lang="ru-RU" sz="2400" b="1" dirty="0">
                  <a:solidFill>
                    <a:srgbClr val="993300"/>
                  </a:solidFill>
                  <a:latin typeface="Monotype Corsiva" pitchFamily="66" charset="0"/>
                </a:rPr>
                <a:t>Кончается лето, </a:t>
              </a:r>
            </a:p>
            <a:p>
              <a:r>
                <a:rPr lang="ru-RU" sz="2400" b="1" dirty="0">
                  <a:solidFill>
                    <a:srgbClr val="993300"/>
                  </a:solidFill>
                  <a:latin typeface="Monotype Corsiva" pitchFamily="66" charset="0"/>
                </a:rPr>
                <a:t>Кончается лето! </a:t>
              </a:r>
            </a:p>
            <a:p>
              <a:r>
                <a:rPr lang="ru-RU" sz="2400" b="1" dirty="0">
                  <a:solidFill>
                    <a:srgbClr val="993300"/>
                  </a:solidFill>
                  <a:latin typeface="Monotype Corsiva" pitchFamily="66" charset="0"/>
                </a:rPr>
                <a:t>И солнце не светит, </a:t>
              </a:r>
            </a:p>
            <a:p>
              <a:r>
                <a:rPr lang="ru-RU" sz="2400" b="1" dirty="0">
                  <a:solidFill>
                    <a:srgbClr val="993300"/>
                  </a:solidFill>
                  <a:latin typeface="Monotype Corsiva" pitchFamily="66" charset="0"/>
                </a:rPr>
                <a:t>А прячется где-то. </a:t>
              </a:r>
            </a:p>
            <a:p>
              <a:r>
                <a:rPr lang="ru-RU" sz="2400" b="1" dirty="0">
                  <a:solidFill>
                    <a:srgbClr val="993300"/>
                  </a:solidFill>
                  <a:latin typeface="Monotype Corsiva" pitchFamily="66" charset="0"/>
                </a:rPr>
                <a:t>И дождь-первоклассник, </a:t>
              </a:r>
            </a:p>
            <a:p>
              <a:r>
                <a:rPr lang="ru-RU" sz="2400" b="1" dirty="0">
                  <a:solidFill>
                    <a:srgbClr val="993300"/>
                  </a:solidFill>
                  <a:latin typeface="Monotype Corsiva" pitchFamily="66" charset="0"/>
                </a:rPr>
                <a:t>Робея немножко, </a:t>
              </a:r>
            </a:p>
            <a:p>
              <a:r>
                <a:rPr lang="ru-RU" sz="2400" b="1" dirty="0">
                  <a:solidFill>
                    <a:srgbClr val="993300"/>
                  </a:solidFill>
                  <a:latin typeface="Monotype Corsiva" pitchFamily="66" charset="0"/>
                </a:rPr>
                <a:t>В косую линейку </a:t>
              </a:r>
            </a:p>
            <a:p>
              <a:r>
                <a:rPr lang="ru-RU" sz="2400" b="1" dirty="0">
                  <a:solidFill>
                    <a:srgbClr val="993300"/>
                  </a:solidFill>
                  <a:latin typeface="Monotype Corsiva" pitchFamily="66" charset="0"/>
                </a:rPr>
                <a:t>Линует окошко. </a:t>
              </a:r>
            </a:p>
            <a:p>
              <a:r>
                <a:rPr lang="ru-RU" sz="2400" b="1" dirty="0">
                  <a:solidFill>
                    <a:srgbClr val="993300"/>
                  </a:solidFill>
                  <a:latin typeface="Monotype Corsiva" pitchFamily="66" charset="0"/>
                </a:rPr>
                <a:t>(И. </a:t>
              </a:r>
              <a:r>
                <a:rPr lang="ru-RU" sz="2400" b="1" dirty="0" err="1">
                  <a:solidFill>
                    <a:srgbClr val="993300"/>
                  </a:solidFill>
                  <a:latin typeface="Monotype Corsiva" pitchFamily="66" charset="0"/>
                </a:rPr>
                <a:t>Токмакова</a:t>
              </a:r>
              <a:r>
                <a:rPr lang="ru-RU" sz="2400" b="1" dirty="0">
                  <a:solidFill>
                    <a:srgbClr val="993300"/>
                  </a:solidFill>
                  <a:latin typeface="Monotype Corsiva" pitchFamily="66" charset="0"/>
                </a:rPr>
                <a:t>)</a:t>
              </a:r>
              <a:r>
                <a:rPr lang="ru-RU" dirty="0"/>
                <a:t/>
              </a:r>
              <a:br>
                <a:rPr lang="ru-RU" dirty="0"/>
              </a:br>
              <a:endParaRPr lang="ru-RU" dirty="0"/>
            </a:p>
          </p:txBody>
        </p:sp>
        <p:sp>
          <p:nvSpPr>
            <p:cNvPr id="7" name="Прямоугольник 6"/>
            <p:cNvSpPr/>
            <p:nvPr/>
          </p:nvSpPr>
          <p:spPr>
            <a:xfrm>
              <a:off x="3429000" y="4211960"/>
              <a:ext cx="3429000" cy="4431983"/>
            </a:xfrm>
            <a:prstGeom prst="rect">
              <a:avLst/>
            </a:prstGeom>
          </p:spPr>
          <p:txBody>
            <a:bodyPr>
              <a:spAutoFit/>
            </a:bodyPr>
            <a:lstStyle/>
            <a:p>
              <a:r>
                <a:rPr lang="ru-RU" sz="2400" b="1" dirty="0">
                  <a:solidFill>
                    <a:srgbClr val="FF0000"/>
                  </a:solidFill>
                  <a:latin typeface="Monotype Corsiva" pitchFamily="66" charset="0"/>
                </a:rPr>
                <a:t>Озорники </a:t>
              </a:r>
            </a:p>
            <a:p>
              <a:r>
                <a:rPr lang="ru-RU" sz="2400" b="1" dirty="0">
                  <a:solidFill>
                    <a:srgbClr val="993300"/>
                  </a:solidFill>
                  <a:latin typeface="Monotype Corsiva" pitchFamily="66" charset="0"/>
                </a:rPr>
                <a:t>Закружился надо мной </a:t>
              </a:r>
            </a:p>
            <a:p>
              <a:r>
                <a:rPr lang="ru-RU" sz="2400" b="1" dirty="0">
                  <a:solidFill>
                    <a:srgbClr val="993300"/>
                  </a:solidFill>
                  <a:latin typeface="Monotype Corsiva" pitchFamily="66" charset="0"/>
                </a:rPr>
                <a:t>Дождь из листьев озорной. </a:t>
              </a:r>
            </a:p>
            <a:p>
              <a:r>
                <a:rPr lang="ru-RU" sz="2400" b="1" dirty="0">
                  <a:solidFill>
                    <a:srgbClr val="993300"/>
                  </a:solidFill>
                  <a:latin typeface="Monotype Corsiva" pitchFamily="66" charset="0"/>
                </a:rPr>
                <a:t>До чего же он хорош! </a:t>
              </a:r>
            </a:p>
            <a:p>
              <a:r>
                <a:rPr lang="ru-RU" sz="2400" b="1" dirty="0">
                  <a:solidFill>
                    <a:srgbClr val="993300"/>
                  </a:solidFill>
                  <a:latin typeface="Monotype Corsiva" pitchFamily="66" charset="0"/>
                </a:rPr>
                <a:t>Где такой еще найдешь –</a:t>
              </a:r>
            </a:p>
            <a:p>
              <a:r>
                <a:rPr lang="ru-RU" sz="2400" b="1" dirty="0">
                  <a:solidFill>
                    <a:srgbClr val="993300"/>
                  </a:solidFill>
                  <a:latin typeface="Monotype Corsiva" pitchFamily="66" charset="0"/>
                </a:rPr>
                <a:t> Без конца и без начала? Танцевать под ним я стала, </a:t>
              </a:r>
            </a:p>
            <a:p>
              <a:r>
                <a:rPr lang="ru-RU" sz="2400" b="1" dirty="0">
                  <a:solidFill>
                    <a:srgbClr val="993300"/>
                  </a:solidFill>
                  <a:latin typeface="Monotype Corsiva" pitchFamily="66" charset="0"/>
                </a:rPr>
                <a:t>Мы плясали, как друзья, — </a:t>
              </a:r>
            </a:p>
            <a:p>
              <a:r>
                <a:rPr lang="ru-RU" sz="2400" b="1" dirty="0">
                  <a:solidFill>
                    <a:srgbClr val="993300"/>
                  </a:solidFill>
                  <a:latin typeface="Monotype Corsiva" pitchFamily="66" charset="0"/>
                </a:rPr>
                <a:t>Дождь из листиков и я. </a:t>
              </a:r>
            </a:p>
            <a:p>
              <a:r>
                <a:rPr lang="ru-RU" sz="2400" b="1" dirty="0">
                  <a:solidFill>
                    <a:srgbClr val="993300"/>
                  </a:solidFill>
                  <a:latin typeface="Monotype Corsiva" pitchFamily="66" charset="0"/>
                </a:rPr>
                <a:t>(Л. </a:t>
              </a:r>
              <a:r>
                <a:rPr lang="ru-RU" sz="2400" b="1" dirty="0" err="1">
                  <a:solidFill>
                    <a:srgbClr val="993300"/>
                  </a:solidFill>
                  <a:latin typeface="Monotype Corsiva" pitchFamily="66" charset="0"/>
                </a:rPr>
                <a:t>Разводова</a:t>
              </a:r>
              <a:r>
                <a:rPr lang="ru-RU" sz="2400" b="1" dirty="0">
                  <a:solidFill>
                    <a:srgbClr val="993300"/>
                  </a:solidFill>
                  <a:latin typeface="Monotype Corsiva" pitchFamily="66" charset="0"/>
                </a:rPr>
                <a:t>)</a:t>
              </a:r>
              <a:r>
                <a:rPr lang="ru-RU" dirty="0"/>
                <a:t/>
              </a:r>
              <a:br>
                <a:rPr lang="ru-RU" dirty="0"/>
              </a:br>
              <a:endParaRPr lang="ru-RU" dirty="0"/>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0" y="0"/>
            <a:ext cx="6858000" cy="9193213"/>
            <a:chOff x="0" y="0"/>
            <a:chExt cx="6858000" cy="9193213"/>
          </a:xfrm>
        </p:grpSpPr>
        <p:pic>
          <p:nvPicPr>
            <p:cNvPr id="15361" name="Picture 2" descr="https://ds04.infourok.ru/uploads/ex/0857/00142c96-c86c2b1c/hello_html_4d9ec0f4.png"/>
            <p:cNvPicPr>
              <a:picLocks noChangeAspect="1" noChangeArrowheads="1"/>
            </p:cNvPicPr>
            <p:nvPr/>
          </p:nvPicPr>
          <p:blipFill>
            <a:blip r:embed="rId2" cstate="print"/>
            <a:srcRect/>
            <a:stretch>
              <a:fillRect/>
            </a:stretch>
          </p:blipFill>
          <p:spPr bwMode="auto">
            <a:xfrm>
              <a:off x="0" y="0"/>
              <a:ext cx="6858000" cy="9193213"/>
            </a:xfrm>
            <a:prstGeom prst="rect">
              <a:avLst/>
            </a:prstGeom>
            <a:noFill/>
            <a:ln w="9525">
              <a:noFill/>
              <a:miter lim="800000"/>
              <a:headEnd/>
              <a:tailEnd/>
            </a:ln>
          </p:spPr>
        </p:pic>
        <p:sp>
          <p:nvSpPr>
            <p:cNvPr id="5" name="Прямоугольник 4"/>
            <p:cNvSpPr/>
            <p:nvPr/>
          </p:nvSpPr>
          <p:spPr>
            <a:xfrm>
              <a:off x="89248" y="539552"/>
              <a:ext cx="6768752" cy="400110"/>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endParaRPr lang="ru-RU"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 name="Прямоугольник 1"/>
            <p:cNvSpPr/>
            <p:nvPr/>
          </p:nvSpPr>
          <p:spPr>
            <a:xfrm>
              <a:off x="620687" y="1869173"/>
              <a:ext cx="2853063" cy="1477328"/>
            </a:xfrm>
            <a:prstGeom prst="rect">
              <a:avLst/>
            </a:prstGeom>
          </p:spPr>
          <p:txBody>
            <a:bodyPr wrap="square">
              <a:spAutoFit/>
            </a:bodyPr>
            <a:lstStyle/>
            <a:p>
              <a:r>
                <a:rPr lang="ru-RU" b="1" i="1" dirty="0">
                  <a:solidFill>
                    <a:srgbClr val="C00000"/>
                  </a:solidFill>
                  <a:latin typeface="Times New Roman" panose="02020603050405020304" pitchFamily="18" charset="0"/>
                  <a:cs typeface="Times New Roman" panose="02020603050405020304" pitchFamily="18" charset="0"/>
                </a:rPr>
                <a:t>Наши руки – не для скуки!</a:t>
              </a:r>
              <a:br>
                <a:rPr lang="ru-RU" b="1" i="1" dirty="0">
                  <a:solidFill>
                    <a:srgbClr val="C00000"/>
                  </a:solidFill>
                  <a:latin typeface="Times New Roman" panose="02020603050405020304" pitchFamily="18" charset="0"/>
                  <a:cs typeface="Times New Roman" panose="02020603050405020304" pitchFamily="18" charset="0"/>
                </a:rPr>
              </a:br>
              <a:r>
                <a:rPr lang="ru-RU" b="1" i="1" dirty="0">
                  <a:solidFill>
                    <a:srgbClr val="C00000"/>
                  </a:solidFill>
                  <a:latin typeface="Times New Roman" panose="02020603050405020304" pitchFamily="18" charset="0"/>
                  <a:cs typeface="Times New Roman" panose="02020603050405020304" pitchFamily="18" charset="0"/>
                </a:rPr>
                <a:t>Всё умеют делать руки!</a:t>
              </a:r>
              <a:br>
                <a:rPr lang="ru-RU" b="1" i="1" dirty="0">
                  <a:solidFill>
                    <a:srgbClr val="C00000"/>
                  </a:solidFill>
                  <a:latin typeface="Times New Roman" panose="02020603050405020304" pitchFamily="18" charset="0"/>
                  <a:cs typeface="Times New Roman" panose="02020603050405020304" pitchFamily="18" charset="0"/>
                </a:rPr>
              </a:br>
              <a:r>
                <a:rPr lang="ru-RU" b="1" i="1" dirty="0">
                  <a:solidFill>
                    <a:srgbClr val="C00000"/>
                  </a:solidFill>
                  <a:latin typeface="Times New Roman" panose="02020603050405020304" pitchFamily="18" charset="0"/>
                  <a:cs typeface="Times New Roman" panose="02020603050405020304" pitchFamily="18" charset="0"/>
                </a:rPr>
                <a:t>Интересные дела</a:t>
              </a:r>
              <a:br>
                <a:rPr lang="ru-RU" b="1" i="1" dirty="0">
                  <a:solidFill>
                    <a:srgbClr val="C00000"/>
                  </a:solidFill>
                  <a:latin typeface="Times New Roman" panose="02020603050405020304" pitchFamily="18" charset="0"/>
                  <a:cs typeface="Times New Roman" panose="02020603050405020304" pitchFamily="18" charset="0"/>
                </a:rPr>
              </a:br>
              <a:r>
                <a:rPr lang="ru-RU" b="1" i="1" dirty="0">
                  <a:solidFill>
                    <a:srgbClr val="C00000"/>
                  </a:solidFill>
                  <a:latin typeface="Times New Roman" panose="02020603050405020304" pitchFamily="18" charset="0"/>
                  <a:cs typeface="Times New Roman" panose="02020603050405020304" pitchFamily="18" charset="0"/>
                </a:rPr>
                <a:t>Осень детям принесла!</a:t>
              </a:r>
              <a:endParaRPr lang="ru-RU" b="1" dirty="0">
                <a:solidFill>
                  <a:srgbClr val="C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800707" y="547404"/>
              <a:ext cx="5555777" cy="1323439"/>
            </a:xfrm>
            <a:prstGeom prst="rect">
              <a:avLst/>
            </a:prstGeom>
            <a:noFill/>
          </p:spPr>
          <p:txBody>
            <a:bodyPr wrap="square" rtlCol="0">
              <a:spAutoFit/>
            </a:bodyPr>
            <a:lstStyle/>
            <a:p>
              <a:r>
                <a:rPr lang="ru-RU" sz="1600" b="1" dirty="0">
                  <a:latin typeface="Times New Roman" panose="02020603050405020304" pitchFamily="18" charset="0"/>
                  <a:cs typeface="Times New Roman" panose="02020603050405020304" pitchFamily="18" charset="0"/>
                </a:rPr>
                <a:t>В нашем детском саду наряду с традиционными формами взаимодействия с родителями (собрания, беседы, наглядная информация, праздники), уже несколько лет организуются выставки семейного творчества. Дети с радостью откликаются на объявление сделать поделки.</a:t>
              </a:r>
              <a:endParaRPr lang="ru-RU" sz="1600" b="1" dirty="0">
                <a:latin typeface="Times New Roman" panose="02020603050405020304" pitchFamily="18" charset="0"/>
                <a:cs typeface="Times New Roman" panose="02020603050405020304" pitchFamily="18" charset="0"/>
              </a:endParaRPr>
            </a:p>
          </p:txBody>
        </p:sp>
        <p:pic>
          <p:nvPicPr>
            <p:cNvPr id="1026" name="Picture 2" descr="C:\Users\МБДОУ_8\Desktop\2019-2020 год\Фотографии\фотовыстовка\IMG-20190917-WA000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549" y="6312155"/>
              <a:ext cx="2857219" cy="214291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МБДОУ_8\Desktop\2019-2020 год\Фотографии\фотовыстовка\20190916_142433.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9787"/>
            <a:stretch/>
          </p:blipFill>
          <p:spPr bwMode="auto">
            <a:xfrm>
              <a:off x="1052737" y="3511599"/>
              <a:ext cx="4449076" cy="26765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МБДОУ_8\Desktop\2019-2020 год\Фотографии\фотовыстовка\20190916_142105.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716" t="21747"/>
            <a:stretch/>
          </p:blipFill>
          <p:spPr bwMode="auto">
            <a:xfrm>
              <a:off x="3125770" y="6312155"/>
              <a:ext cx="3442592" cy="214291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МБДОУ_8\Desktop\2019-2020 год\Фотографии\фотовыстовка\20190916_141953.jpg"/>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t="14571" b="14837"/>
            <a:stretch/>
          </p:blipFill>
          <p:spPr bwMode="auto">
            <a:xfrm>
              <a:off x="3391761" y="1823023"/>
              <a:ext cx="2964724" cy="1569628"/>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0" y="0"/>
            <a:ext cx="6858000" cy="9193213"/>
            <a:chOff x="0" y="0"/>
            <a:chExt cx="6858000" cy="9193213"/>
          </a:xfrm>
        </p:grpSpPr>
        <p:pic>
          <p:nvPicPr>
            <p:cNvPr id="16385" name="Picture 2" descr="https://ds04.infourok.ru/uploads/ex/0857/00142c96-c86c2b1c/hello_html_4d9ec0f4.png"/>
            <p:cNvPicPr>
              <a:picLocks noChangeAspect="1" noChangeArrowheads="1"/>
            </p:cNvPicPr>
            <p:nvPr/>
          </p:nvPicPr>
          <p:blipFill>
            <a:blip r:embed="rId2" cstate="print"/>
            <a:srcRect/>
            <a:stretch>
              <a:fillRect/>
            </a:stretch>
          </p:blipFill>
          <p:spPr bwMode="auto">
            <a:xfrm>
              <a:off x="0" y="0"/>
              <a:ext cx="6858000" cy="9193213"/>
            </a:xfrm>
            <a:prstGeom prst="rect">
              <a:avLst/>
            </a:prstGeom>
            <a:noFill/>
            <a:ln w="9525">
              <a:noFill/>
              <a:miter lim="800000"/>
              <a:headEnd/>
              <a:tailEnd/>
            </a:ln>
          </p:spPr>
        </p:pic>
        <p:pic>
          <p:nvPicPr>
            <p:cNvPr id="1026" name="Picture 2"/>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3625820" y="4427984"/>
              <a:ext cx="2741295" cy="3210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600740" y="3834551"/>
              <a:ext cx="3023438" cy="2620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260984" y="6540907"/>
              <a:ext cx="3364836" cy="2135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36728" y="923141"/>
              <a:ext cx="5384544" cy="2585323"/>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Охрана жизни и здоровья воспитанников – одна из главных задач администрации, педагогического коллектива и других работников нашего учреждения. Поэтому каждые три года наши сотрудники проходят обучение правилам оказания первой помощи.   Жизнь дошкольника зависит от своевременных действий педагога, ведь именно он обязан оказать первую помощь пострадавшему ребёнку.</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https://ds04.infourok.ru/uploads/ex/0857/00142c96-c86c2b1c/hello_html_4d9ec0f4.png"/>
          <p:cNvPicPr>
            <a:picLocks noChangeAspect="1" noChangeArrowheads="1"/>
          </p:cNvPicPr>
          <p:nvPr/>
        </p:nvPicPr>
        <p:blipFill>
          <a:blip r:embed="rId2" cstate="print"/>
          <a:srcRect/>
          <a:stretch>
            <a:fillRect/>
          </a:stretch>
        </p:blipFill>
        <p:spPr bwMode="auto">
          <a:xfrm>
            <a:off x="0" y="0"/>
            <a:ext cx="6858000" cy="9193213"/>
          </a:xfrm>
          <a:prstGeom prst="rect">
            <a:avLst/>
          </a:prstGeom>
          <a:noFill/>
          <a:ln w="9525">
            <a:noFill/>
            <a:miter lim="800000"/>
            <a:headEnd/>
            <a:tailEnd/>
          </a:ln>
        </p:spPr>
      </p:pic>
      <p:pic>
        <p:nvPicPr>
          <p:cNvPr id="17410" name="Picture 2" descr="http://nathschool6.edu.minskregion.by/gallery/133/odezhda-detey-osenyu-v-dou-25670.jpg"/>
          <p:cNvPicPr>
            <a:picLocks noChangeAspect="1" noChangeArrowheads="1"/>
          </p:cNvPicPr>
          <p:nvPr/>
        </p:nvPicPr>
        <p:blipFill>
          <a:blip r:embed="rId3" cstate="print"/>
          <a:srcRect/>
          <a:stretch>
            <a:fillRect/>
          </a:stretch>
        </p:blipFill>
        <p:spPr bwMode="auto">
          <a:xfrm>
            <a:off x="0" y="0"/>
            <a:ext cx="6858000" cy="9144000"/>
          </a:xfrm>
          <a:prstGeom prst="rect">
            <a:avLst/>
          </a:prstGeom>
          <a:noFill/>
          <a:ln w="9525">
            <a:noFill/>
            <a:miter lim="800000"/>
            <a:headEnd/>
            <a:tailEnd/>
          </a:ln>
        </p:spPr>
      </p:pic>
      <p:sp>
        <p:nvSpPr>
          <p:cNvPr id="4" name="Прямоугольник 3"/>
          <p:cNvSpPr/>
          <p:nvPr/>
        </p:nvSpPr>
        <p:spPr>
          <a:xfrm>
            <a:off x="4005064" y="1115616"/>
            <a:ext cx="2458943" cy="338554"/>
          </a:xfrm>
          <a:prstGeom prst="rect">
            <a:avLst/>
          </a:prstGeom>
          <a:noFill/>
          <a:ln w="28575">
            <a:noFill/>
          </a:ln>
        </p:spPr>
        <p:txBody>
          <a:bodyPr wrap="none">
            <a:spAutoFit/>
          </a:bodyPr>
          <a:lstStyle/>
          <a:p>
            <a:pPr algn="ctr">
              <a:defRPr/>
            </a:pPr>
            <a:r>
              <a:rPr lang="ru-RU" sz="1600" b="1" dirty="0">
                <a:ln w="10541" cmpd="sng">
                  <a:solidFill>
                    <a:schemeClr val="accent1">
                      <a:shade val="88000"/>
                      <a:satMod val="110000"/>
                    </a:schemeClr>
                  </a:solidFill>
                  <a:prstDash val="solid"/>
                </a:ln>
                <a:solidFill>
                  <a:schemeClr val="tx1">
                    <a:lumMod val="95000"/>
                    <a:lumOff val="5000"/>
                  </a:schemeClr>
                </a:solidFill>
              </a:rPr>
              <a:t>Родителям на заметку</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260</Words>
  <Application>Microsoft Office PowerPoint</Application>
  <PresentationFormat>Экран (4:3)</PresentationFormat>
  <Paragraphs>42</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сад 8</dc:creator>
  <cp:lastModifiedBy>МБДОУ_8</cp:lastModifiedBy>
  <cp:revision>21</cp:revision>
  <dcterms:created xsi:type="dcterms:W3CDTF">2018-09-26T06:16:45Z</dcterms:created>
  <dcterms:modified xsi:type="dcterms:W3CDTF">2019-10-25T14:29:15Z</dcterms:modified>
</cp:coreProperties>
</file>