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6" r:id="rId2"/>
    <p:sldId id="262" r:id="rId3"/>
    <p:sldId id="263" r:id="rId4"/>
    <p:sldId id="264" r:id="rId5"/>
    <p:sldId id="268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664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1.png"/><Relationship Id="rId7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11" Type="http://schemas.openxmlformats.org/officeDocument/2006/relationships/image" Target="../media/image28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32.png"/><Relationship Id="rId9" Type="http://schemas.openxmlformats.org/officeDocument/2006/relationships/image" Target="../media/image1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1873" y="160119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259" y="4566543"/>
            <a:ext cx="432148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18803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757" y="5928607"/>
            <a:ext cx="814591" cy="5692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756" y="249293"/>
            <a:ext cx="598640" cy="524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31" y="1390262"/>
            <a:ext cx="509111" cy="718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606" y="1031437"/>
            <a:ext cx="571924" cy="122307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31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16" y="3856565"/>
            <a:ext cx="454933" cy="667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003" y="4423435"/>
            <a:ext cx="653144" cy="864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89" y="1031437"/>
            <a:ext cx="591769" cy="646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7054" y="3193143"/>
            <a:ext cx="510527" cy="663421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638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708" y="1153530"/>
            <a:ext cx="1042960" cy="11911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07" y="2281641"/>
            <a:ext cx="596852" cy="127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62" y="5063753"/>
            <a:ext cx="831017" cy="564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572" y="63329"/>
            <a:ext cx="544571" cy="768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414" y="428151"/>
            <a:ext cx="568919" cy="4943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17" y="6267711"/>
            <a:ext cx="1876508" cy="42539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9444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759284" y="2569707"/>
            <a:ext cx="4120488" cy="699587"/>
          </a:xfrm>
          <a:prstGeom prst="rect">
            <a:avLst/>
          </a:prstGeom>
        </p:spPr>
        <p:txBody>
          <a:bodyPr/>
          <a:lstStyle>
            <a:lvl1pPr>
              <a:defRPr sz="40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690" y="3701965"/>
            <a:ext cx="756199" cy="6034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16" y="3856565"/>
            <a:ext cx="454933" cy="6679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89" y="1031437"/>
            <a:ext cx="591769" cy="6467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531" y="144011"/>
            <a:ext cx="598640" cy="5240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567" y="4305452"/>
            <a:ext cx="274379" cy="2918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67" y="3514890"/>
            <a:ext cx="256944" cy="3741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589" y="3126051"/>
            <a:ext cx="248601" cy="7776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667" y="668012"/>
            <a:ext cx="808496" cy="13879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52" y="1727120"/>
            <a:ext cx="467449" cy="65761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757" y="5928607"/>
            <a:ext cx="814591" cy="5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09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C -0.00833 0.00278 -0.01823 0.0051 -0.0237 0.01181 C -0.02904 0.01945 -0.03255 0.02963 -0.03633 0.03982 C -0.04023 0.04977 -0.0401 0.06088 -0.03997 0.07223 C -0.03958 0.08264 -0.03867 0.09468 -0.03359 0.10695 C -0.02969 0.11852 -0.02148 0.13056 -0.01185 0.14121 C -0.00352 0.15163 0.00716 0.16088 0.01823 0.16922 C 0.02917 0.17663 0.04062 0.18311 0.05104 0.18704 C 0.06276 0.19121 0.07344 0.1926 0.08372 0.19028 C 0.09271 0.18843 0.10117 0.18496 0.10755 0.17778 C 0.11328 0.17153 0.11745 0.16065 0.11888 0.15047 C 0.12201 0.14213 0.12227 0.12987 0.11901 0.11783 C 0.11628 0.10649 0.10911 0.09514 0.09857 0.08588 C 0.0875 0.07686 0.07591 0.07431 0.06719 0.07593 C 0.05951 0.07848 0.05326 0.08565 0.05013 0.0963 C 0.04818 0.10764 0.0474 0.11852 0.05052 0.12987 C 0.05378 0.14098 0.0526 0.14213 0.0694 0.16389 C 0.08424 0.18519 0.10156 0.19075 0.11224 0.19723 C 0.12214 0.20278 0.13112 0.20371 0.14219 0.20625 C 0.1543 0.20788 0.16536 0.2051 0.17279 0.20163 C 0.18099 0.19885 0.18477 0.19144 0.19102 0.17963 C 0.19648 0.1669 0.19792 0.16065 0.19935 0.14977 C 0.20104 0.13959 0.20286 0.12917 0.20508 0.11899 " pathEditMode="relative" rAng="1020000" ptsTypes="AAAAAAAAAAAAAAAAAAA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1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13047 -0.08264 C 0.15768 -0.10069 0.19831 -0.11157 0.24115 -0.11157 C 0.28985 -0.11157 0.32891 -0.10069 0.35612 -0.08264 L 0.48698 -3.7037E-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9" y="-5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47812 -0.0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6" y="-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7838 0.00463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2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3242 0.2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8568 -0.1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06.10.2020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675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033" y="3719630"/>
            <a:ext cx="562257" cy="77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378" y="4946755"/>
            <a:ext cx="985093" cy="4017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5" y="1608418"/>
            <a:ext cx="885484" cy="601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02" y="3462688"/>
            <a:ext cx="588933" cy="7783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441" y="560779"/>
            <a:ext cx="848897" cy="969486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852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72" y="1731776"/>
            <a:ext cx="730021" cy="1253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39" y="991278"/>
            <a:ext cx="392743" cy="1416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513" y="3758387"/>
            <a:ext cx="687543" cy="731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466" y="147018"/>
            <a:ext cx="541975" cy="717650"/>
          </a:xfrm>
          <a:prstGeom prst="rect">
            <a:avLst/>
          </a:prstGeom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2025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80" y="182486"/>
            <a:ext cx="467449" cy="657619"/>
          </a:xfrm>
          <a:prstGeom prst="rect">
            <a:avLst/>
          </a:prstGeom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733" y="923338"/>
            <a:ext cx="598640" cy="524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00" y="3327816"/>
            <a:ext cx="256944" cy="374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93" y="4615103"/>
            <a:ext cx="289571" cy="4234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06" y="3327817"/>
            <a:ext cx="248601" cy="7776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2" y="3932945"/>
            <a:ext cx="306365" cy="345101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5304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324" y="696303"/>
            <a:ext cx="808496" cy="1387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65" y="323991"/>
            <a:ext cx="395241" cy="1425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65" y="2105283"/>
            <a:ext cx="622180" cy="823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311" y="5101327"/>
            <a:ext cx="671459" cy="455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31" y="1529530"/>
            <a:ext cx="864827" cy="98767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145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655" y="3758386"/>
            <a:ext cx="646309" cy="7814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00" y="3327816"/>
            <a:ext cx="256944" cy="3741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93" y="4615103"/>
            <a:ext cx="289571" cy="423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06" y="3327817"/>
            <a:ext cx="248601" cy="7776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2" y="3932945"/>
            <a:ext cx="306365" cy="345101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667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483" y="1491330"/>
            <a:ext cx="1053248" cy="715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18" y="1749087"/>
            <a:ext cx="881741" cy="1006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615" y="6032242"/>
            <a:ext cx="756199" cy="603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2011" y="4859422"/>
            <a:ext cx="1348604" cy="57011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7279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17" y="6267711"/>
            <a:ext cx="1876508" cy="4253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74" y="2779906"/>
            <a:ext cx="248601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75" y="3843004"/>
            <a:ext cx="306365" cy="3451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991" y="1753346"/>
            <a:ext cx="256944" cy="3741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096" y="3643669"/>
            <a:ext cx="289571" cy="423459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475740" y="1031437"/>
            <a:ext cx="3167465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204421" y="1032932"/>
            <a:ext cx="2050161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204421" y="2072897"/>
            <a:ext cx="2050161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204420" y="3066291"/>
            <a:ext cx="2070323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7239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2630"/>
            <a:ext cx="2104787" cy="3245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32" y="2319186"/>
            <a:ext cx="2933768" cy="453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29600" cy="1728192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4800" b="1" dirty="0" smtClean="0">
                <a:solidFill>
                  <a:srgbClr val="0070C0"/>
                </a:solidFill>
              </a:rPr>
              <a:t>«</a:t>
            </a:r>
            <a:r>
              <a:rPr lang="ru-RU" sz="4800" b="1" i="1" dirty="0" smtClean="0">
                <a:solidFill>
                  <a:srgbClr val="0070C0"/>
                </a:solidFill>
              </a:rPr>
              <a:t>Насекомые </a:t>
            </a:r>
            <a:r>
              <a:rPr lang="ru-RU" sz="4800" b="1" i="1" dirty="0" smtClean="0">
                <a:solidFill>
                  <a:srgbClr val="0070C0"/>
                </a:solidFill>
              </a:rPr>
              <a:t>нашего</a:t>
            </a:r>
            <a:r>
              <a:rPr lang="ru-RU" sz="4800" b="1" i="1" dirty="0">
                <a:solidFill>
                  <a:srgbClr val="0070C0"/>
                </a:solidFill>
              </a:rPr>
              <a:t> </a:t>
            </a:r>
            <a:r>
              <a:rPr lang="ru-RU" sz="4800" b="1" i="1" dirty="0" smtClean="0">
                <a:solidFill>
                  <a:srgbClr val="0070C0"/>
                </a:solidFill>
              </a:rPr>
              <a:t>сада</a:t>
            </a:r>
            <a:r>
              <a:rPr lang="ru-RU" sz="4800" b="1" i="1" dirty="0" smtClean="0">
                <a:solidFill>
                  <a:srgbClr val="0070C0"/>
                </a:solidFill>
              </a:rPr>
              <a:t>»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3202"/>
            <a:ext cx="8064896" cy="894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ОБЩЕРАЗВИВАЮЩЕГО ВИДА </a:t>
            </a:r>
            <a:r>
              <a:rPr lang="en-US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8 «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РЯБИНКА</a:t>
            </a:r>
            <a:r>
              <a:rPr lang="en-US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 БЕЛОРЕЧЕНСКА МУНИЦИПАЛЬНОГО ОБРАЗОВАНИЯ БЕЛОРЕЧЕНСКИЙ РАЙОН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708920"/>
            <a:ext cx="44462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/>
                </a:solidFill>
                <a:latin typeface="Arial"/>
              </a:rPr>
              <a:t>На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лугу </a:t>
            </a:r>
            <a:r>
              <a:rPr lang="ru-RU" dirty="0">
                <a:solidFill>
                  <a:schemeClr val="accent5"/>
                </a:solidFill>
                <a:latin typeface="Arial"/>
              </a:rPr>
              <a:t>весёлый бал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Был открыт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в саду: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На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трубе </a:t>
            </a:r>
            <a:r>
              <a:rPr lang="ru-RU" dirty="0">
                <a:solidFill>
                  <a:schemeClr val="accent5"/>
                </a:solidFill>
                <a:latin typeface="Arial"/>
              </a:rPr>
              <a:t>Комар играл,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Шмель мохнатый танцевал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С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Мушкой голубою.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И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кружился </a:t>
            </a:r>
            <a:r>
              <a:rPr lang="ru-RU" dirty="0">
                <a:solidFill>
                  <a:schemeClr val="accent5"/>
                </a:solidFill>
                <a:latin typeface="Arial"/>
              </a:rPr>
              <a:t>ветерок,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Листьями играя.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И качался в такт цветок,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Свой зелёный стебелёк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Стройно наклоняя.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  <a:latin typeface="Arial"/>
              </a:rPr>
              <a:t>Стрекоза легко </a:t>
            </a:r>
            <a:r>
              <a:rPr lang="ru-RU" dirty="0" smtClean="0">
                <a:solidFill>
                  <a:schemeClr val="accent5"/>
                </a:solidFill>
                <a:latin typeface="Arial"/>
              </a:rPr>
              <a:t>неслась.</a:t>
            </a:r>
            <a:r>
              <a:rPr lang="ru-RU" dirty="0">
                <a:solidFill>
                  <a:schemeClr val="accent5"/>
                </a:solidFill>
              </a:rPr>
              <a:t/>
            </a:r>
            <a:br>
              <a:rPr lang="ru-RU" dirty="0">
                <a:solidFill>
                  <a:schemeClr val="accent5"/>
                </a:solidFill>
              </a:rPr>
            </a:b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6477745"/>
            <a:ext cx="330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Подготовил воспитатель: </a:t>
            </a:r>
            <a:r>
              <a:rPr lang="ru-RU" sz="1400" dirty="0" err="1" smtClean="0"/>
              <a:t>Будникова</a:t>
            </a:r>
            <a:r>
              <a:rPr lang="ru-RU" sz="1400" dirty="0" smtClean="0"/>
              <a:t> Л.П.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53999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> </a:t>
            </a:r>
            <a:r>
              <a:rPr lang="ru-RU" sz="1000" dirty="0" smtClean="0">
                <a:latin typeface="Century Gothic" pitchFamily="34" charset="0"/>
              </a:rPr>
              <a:t/>
            </a:r>
            <a:br>
              <a:rPr lang="ru-RU" sz="1000" dirty="0" smtClean="0">
                <a:latin typeface="Century Gothic" pitchFamily="34" charset="0"/>
              </a:rPr>
            </a:br>
            <a:endParaRPr lang="ru-RU" sz="1000" dirty="0">
              <a:latin typeface="Century Gothic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4550"/>
            <a:ext cx="3597275" cy="4803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71913" cy="5164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42478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/>
              </a:rPr>
              <a:t>Как вы крохотны, как вы малы.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Насекомые царства природы!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Даже листья для вас, как столы.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Вместо крыши спасут в непогоду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/>
              </a:rPr>
              <a:t>Лужа морем покажется вдруг,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Ну а камень- гигантской горою.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Разнотравьем цветов манит луг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Georgia"/>
              </a:rPr>
              <a:t>бабочек зовет с собой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52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> </a:t>
            </a:r>
            <a:r>
              <a:rPr lang="ru-RU" sz="1000" dirty="0" smtClean="0">
                <a:latin typeface="Century Gothic" pitchFamily="34" charset="0"/>
              </a:rPr>
              <a:t/>
            </a:r>
            <a:br>
              <a:rPr lang="ru-RU" sz="1000" dirty="0" smtClean="0">
                <a:latin typeface="Century Gothic" pitchFamily="34" charset="0"/>
              </a:rPr>
            </a:br>
            <a:endParaRPr lang="ru-RU" sz="1000" dirty="0">
              <a:latin typeface="Century Gothic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08" y="116631"/>
            <a:ext cx="3859213" cy="5145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899"/>
            <a:ext cx="3381254" cy="4235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11615" y="4242794"/>
            <a:ext cx="4427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1D2129"/>
                </a:solidFill>
                <a:latin typeface="Helvetica Neue"/>
              </a:rPr>
              <a:t>Вот </a:t>
            </a:r>
            <a:r>
              <a:rPr lang="ru-RU" sz="1600" dirty="0">
                <a:solidFill>
                  <a:srgbClr val="1D2129"/>
                </a:solidFill>
                <a:latin typeface="Helvetica Neue"/>
              </a:rPr>
              <a:t>две бабочки летят.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Рассказать тебе хотят,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Что вчера ещё в траве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Были гусеницы две.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Но из гусениц ленивых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Превратились вдруг в красивых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Пёстрых маленьких принцесс.</a:t>
            </a:r>
            <a:br>
              <a:rPr lang="ru-RU" sz="1600" dirty="0">
                <a:solidFill>
                  <a:srgbClr val="1D2129"/>
                </a:solidFill>
                <a:latin typeface="Helvetica Neue"/>
              </a:rPr>
            </a:br>
            <a:r>
              <a:rPr lang="ru-RU" sz="1600" dirty="0">
                <a:solidFill>
                  <a:srgbClr val="1D2129"/>
                </a:solidFill>
                <a:latin typeface="Helvetica Neue"/>
              </a:rPr>
              <a:t>На лугу полно чудес!</a:t>
            </a:r>
            <a:endParaRPr lang="ru-RU" sz="1600" b="0" i="0" dirty="0">
              <a:solidFill>
                <a:srgbClr val="1D2129"/>
              </a:solidFill>
              <a:effectLst/>
              <a:latin typeface="Helvetica Neue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38707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/>
              </a:rPr>
              <a:t>Богомол неподвижно сидит.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Отличишь от растенья едва ли.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Жертву ждет, затаился, не спит.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Мы такого еще не видали</a:t>
            </a:r>
            <a:r>
              <a:rPr lang="ru-RU" dirty="0" smtClean="0">
                <a:solidFill>
                  <a:srgbClr val="000000"/>
                </a:solidFill>
                <a:latin typeface="Georgia"/>
              </a:rPr>
              <a:t>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87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> </a:t>
            </a:r>
            <a:r>
              <a:rPr lang="ru-RU" sz="1000" dirty="0" smtClean="0">
                <a:latin typeface="Century Gothic" pitchFamily="34" charset="0"/>
              </a:rPr>
              <a:t/>
            </a:r>
            <a:br>
              <a:rPr lang="ru-RU" sz="1000" dirty="0" smtClean="0">
                <a:latin typeface="Century Gothic" pitchFamily="34" charset="0"/>
              </a:rPr>
            </a:br>
            <a:endParaRPr lang="ru-RU" sz="1000" dirty="0">
              <a:latin typeface="Century Gothic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9"/>
            <a:ext cx="4114800" cy="5486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390078" cy="4520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9111" y="50851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8630A1"/>
                </a:solidFill>
                <a:latin typeface="Helvetica Neue"/>
              </a:rPr>
              <a:t>Улитка</a:t>
            </a:r>
          </a:p>
          <a:p>
            <a:r>
              <a:rPr lang="ru-RU" dirty="0">
                <a:solidFill>
                  <a:srgbClr val="1D2129"/>
                </a:solidFill>
                <a:latin typeface="Helvetica Neue"/>
              </a:rPr>
              <a:t>А ты знаешь, что улитка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Не способна бегать прытко?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Только ползать, не спеша,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Тихо листьями шурша.</a:t>
            </a:r>
            <a:endParaRPr lang="ru-RU" b="0" i="0" dirty="0">
              <a:solidFill>
                <a:srgbClr val="1D2129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93407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> </a:t>
            </a:r>
            <a:r>
              <a:rPr lang="ru-RU" sz="1000" dirty="0" smtClean="0">
                <a:latin typeface="Century Gothic" pitchFamily="34" charset="0"/>
              </a:rPr>
              <a:t/>
            </a:r>
            <a:br>
              <a:rPr lang="ru-RU" sz="1000" dirty="0" smtClean="0">
                <a:latin typeface="Century Gothic" pitchFamily="34" charset="0"/>
              </a:rPr>
            </a:br>
            <a:endParaRPr lang="ru-RU" sz="1000" dirty="0">
              <a:latin typeface="Century Gothic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715" y="60886"/>
            <a:ext cx="3651250" cy="487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0886"/>
            <a:ext cx="4181475" cy="5578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H="1" flipV="1">
            <a:off x="4644008" y="5085184"/>
            <a:ext cx="38472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8630A1"/>
                </a:solidFill>
                <a:latin typeface="Helvetica Neue"/>
              </a:rPr>
              <a:t>Муравей</a:t>
            </a:r>
          </a:p>
          <a:p>
            <a:r>
              <a:rPr lang="ru-RU" dirty="0">
                <a:solidFill>
                  <a:srgbClr val="1D2129"/>
                </a:solidFill>
                <a:latin typeface="Helvetica Neue"/>
              </a:rPr>
              <a:t>Долго дом из хворостинок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Собирают для семьи,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Не жалея ног и спинок,</a:t>
            </a:r>
            <a:br>
              <a:rPr lang="ru-RU" dirty="0">
                <a:solidFill>
                  <a:srgbClr val="1D2129"/>
                </a:solidFill>
                <a:latin typeface="Helvetica Neue"/>
              </a:rPr>
            </a:br>
            <a:r>
              <a:rPr lang="ru-RU" dirty="0">
                <a:solidFill>
                  <a:srgbClr val="1D2129"/>
                </a:solidFill>
                <a:latin typeface="Helvetica Neue"/>
              </a:rPr>
              <a:t>Непоседы - муравьи</a:t>
            </a:r>
            <a:endParaRPr lang="ru-RU" b="0" i="0" dirty="0">
              <a:solidFill>
                <a:srgbClr val="1D2129"/>
              </a:solidFill>
              <a:effectLst/>
              <a:latin typeface="Helvetica Neue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08" y="557847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/>
              </a:rPr>
              <a:t>Все живет, все в восторге кипит!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Все согрето лучами светила.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Муравей на работу спешит,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/>
              </a:rPr>
              <a:t>И откуда берет он силы?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876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> </a:t>
            </a:r>
            <a:r>
              <a:rPr lang="ru-RU" sz="1000" dirty="0" smtClean="0">
                <a:latin typeface="Century Gothic" pitchFamily="34" charset="0"/>
              </a:rPr>
              <a:t/>
            </a:r>
            <a:br>
              <a:rPr lang="ru-RU" sz="1000" dirty="0" smtClean="0">
                <a:latin typeface="Century Gothic" pitchFamily="34" charset="0"/>
              </a:rPr>
            </a:br>
            <a:endParaRPr lang="ru-RU" sz="1000" dirty="0">
              <a:latin typeface="Century Gothic" pitchFamily="34" charset="0"/>
            </a:endParaRPr>
          </a:p>
        </p:txBody>
      </p:sp>
      <p:sp>
        <p:nvSpPr>
          <p:cNvPr id="3" name="AutoShape 2" descr="blob:https://web.whatsapp.com/4cfe061e-60c1-436a-9fda-0483e13343a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548680"/>
            <a:ext cx="3907995" cy="521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4125144" cy="55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606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3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1" id="{3F4240F5-2366-4AD0-A9C8-F7854C4F60D0}" vid="{CD1CFEDD-F3AE-4D17-A8B2-1D95CC7BDB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413</TotalTime>
  <Words>83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Тема3</vt:lpstr>
      <vt:lpstr>    «Насекомые нашего сада»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МБДОУ_8</cp:lastModifiedBy>
  <cp:revision>11</cp:revision>
  <dcterms:created xsi:type="dcterms:W3CDTF">2020-09-06T12:33:06Z</dcterms:created>
  <dcterms:modified xsi:type="dcterms:W3CDTF">2020-10-06T13:32:21Z</dcterms:modified>
</cp:coreProperties>
</file>