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2304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187C14-81B6-496D-BD69-D13A54984D9A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1F92CEE-F38E-4F5F-A35E-D85959D54475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"/>
              <a:ea typeface="Times New Roman"/>
            </a:rPr>
            <a:t>Благотворно влияют на работоспособность </a:t>
          </a:r>
          <a:endParaRPr lang="ru-RU" dirty="0">
            <a:solidFill>
              <a:srgbClr val="002060"/>
            </a:solidFill>
          </a:endParaRPr>
        </a:p>
      </dgm:t>
    </dgm:pt>
    <dgm:pt modelId="{8D70B9DD-E58D-4586-A7B2-0B45136DB8E6}" type="parTrans" cxnId="{22A3A904-1FFC-41E8-AF9E-1D5EF3AF1A4E}">
      <dgm:prSet/>
      <dgm:spPr/>
      <dgm:t>
        <a:bodyPr/>
        <a:lstStyle/>
        <a:p>
          <a:endParaRPr lang="ru-RU"/>
        </a:p>
      </dgm:t>
    </dgm:pt>
    <dgm:pt modelId="{80AF1557-688F-4040-AB1F-AEEB5CD76CDC}" type="sibTrans" cxnId="{22A3A904-1FFC-41E8-AF9E-1D5EF3AF1A4E}">
      <dgm:prSet/>
      <dgm:spPr/>
      <dgm:t>
        <a:bodyPr/>
        <a:lstStyle/>
        <a:p>
          <a:endParaRPr lang="ru-RU"/>
        </a:p>
      </dgm:t>
    </dgm:pt>
    <dgm:pt modelId="{6E7E9E1E-A0FE-4C60-9C18-4FF7C0DA9FB7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"/>
              <a:ea typeface="Times New Roman"/>
            </a:rPr>
            <a:t>Увеличение подвижности суставов пальцев и кистей рук</a:t>
          </a:r>
          <a:endParaRPr lang="ru-RU" dirty="0">
            <a:solidFill>
              <a:srgbClr val="002060"/>
            </a:solidFill>
          </a:endParaRPr>
        </a:p>
      </dgm:t>
    </dgm:pt>
    <dgm:pt modelId="{41B7F150-03D4-4339-ABF1-ACB75AD920FE}" type="parTrans" cxnId="{A90817F6-F750-47AC-8578-1C1505B0CBCD}">
      <dgm:prSet/>
      <dgm:spPr/>
      <dgm:t>
        <a:bodyPr/>
        <a:lstStyle/>
        <a:p>
          <a:endParaRPr lang="ru-RU"/>
        </a:p>
      </dgm:t>
    </dgm:pt>
    <dgm:pt modelId="{A3DB1D5D-7648-4AE2-A307-65F8A6FA0383}" type="sibTrans" cxnId="{A90817F6-F750-47AC-8578-1C1505B0CBCD}">
      <dgm:prSet/>
      <dgm:spPr/>
      <dgm:t>
        <a:bodyPr/>
        <a:lstStyle/>
        <a:p>
          <a:endParaRPr lang="ru-RU"/>
        </a:p>
      </dgm:t>
    </dgm:pt>
    <dgm:pt modelId="{D0CB82B9-E35A-4656-8BC6-B7D4A4495292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"/>
              <a:ea typeface="Times New Roman"/>
            </a:rPr>
            <a:t>Гармоничное развитие центральной нервной системы</a:t>
          </a:r>
          <a:endParaRPr lang="ru-RU" dirty="0">
            <a:solidFill>
              <a:srgbClr val="002060"/>
            </a:solidFill>
          </a:endParaRPr>
        </a:p>
      </dgm:t>
    </dgm:pt>
    <dgm:pt modelId="{34C576AA-621B-49E2-A703-E7B4DD961A41}" type="parTrans" cxnId="{B26024B8-83D6-4713-A18D-14E6FC9E1D94}">
      <dgm:prSet/>
      <dgm:spPr/>
      <dgm:t>
        <a:bodyPr/>
        <a:lstStyle/>
        <a:p>
          <a:endParaRPr lang="ru-RU"/>
        </a:p>
      </dgm:t>
    </dgm:pt>
    <dgm:pt modelId="{95AE7D61-8A70-46EC-AFC0-378CA31B4D7E}" type="sibTrans" cxnId="{B26024B8-83D6-4713-A18D-14E6FC9E1D94}">
      <dgm:prSet/>
      <dgm:spPr/>
      <dgm:t>
        <a:bodyPr/>
        <a:lstStyle/>
        <a:p>
          <a:endParaRPr lang="ru-RU"/>
        </a:p>
      </dgm:t>
    </dgm:pt>
    <dgm:pt modelId="{13CA1646-247D-4551-AA1A-CE08869F703F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"/>
              <a:ea typeface="Times New Roman"/>
            </a:rPr>
            <a:t>Совершенствование основных свойств нервной системы: силы, подвижности, уравновешенности</a:t>
          </a:r>
          <a:endParaRPr lang="ru-RU" dirty="0">
            <a:solidFill>
              <a:srgbClr val="002060"/>
            </a:solidFill>
          </a:endParaRPr>
        </a:p>
      </dgm:t>
    </dgm:pt>
    <dgm:pt modelId="{523B2DC2-C87C-4829-9C0E-6F34A47BF807}" type="parTrans" cxnId="{5E51ECF6-BA32-4B2C-B029-0EB93BE2517C}">
      <dgm:prSet/>
      <dgm:spPr/>
      <dgm:t>
        <a:bodyPr/>
        <a:lstStyle/>
        <a:p>
          <a:endParaRPr lang="ru-RU"/>
        </a:p>
      </dgm:t>
    </dgm:pt>
    <dgm:pt modelId="{1195099A-55F0-4956-A5AD-74D91D84BBB8}" type="sibTrans" cxnId="{5E51ECF6-BA32-4B2C-B029-0EB93BE2517C}">
      <dgm:prSet/>
      <dgm:spPr/>
      <dgm:t>
        <a:bodyPr/>
        <a:lstStyle/>
        <a:p>
          <a:endParaRPr lang="ru-RU"/>
        </a:p>
      </dgm:t>
    </dgm:pt>
    <dgm:pt modelId="{CC82686B-5650-46DC-AD11-166BE1D868D5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"/>
              <a:ea typeface="Times New Roman"/>
            </a:rPr>
            <a:t>Развитие координации движений</a:t>
          </a:r>
          <a:endParaRPr lang="ru-RU" dirty="0">
            <a:solidFill>
              <a:srgbClr val="002060"/>
            </a:solidFill>
          </a:endParaRPr>
        </a:p>
      </dgm:t>
    </dgm:pt>
    <dgm:pt modelId="{BC00C797-89EB-44CC-BE6A-6AC09F64D2D0}" type="parTrans" cxnId="{CBD47EEB-2E6A-4983-808A-0BFB505E046F}">
      <dgm:prSet/>
      <dgm:spPr/>
      <dgm:t>
        <a:bodyPr/>
        <a:lstStyle/>
        <a:p>
          <a:endParaRPr lang="ru-RU"/>
        </a:p>
      </dgm:t>
    </dgm:pt>
    <dgm:pt modelId="{66BC0FE0-75A5-406E-9DDE-4105EE5DEEEC}" type="sibTrans" cxnId="{CBD47EEB-2E6A-4983-808A-0BFB505E046F}">
      <dgm:prSet/>
      <dgm:spPr/>
      <dgm:t>
        <a:bodyPr/>
        <a:lstStyle/>
        <a:p>
          <a:endParaRPr lang="ru-RU"/>
        </a:p>
      </dgm:t>
    </dgm:pt>
    <dgm:pt modelId="{E39381F9-09EB-48EC-A21D-3E7911092174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"/>
              <a:ea typeface="Times New Roman"/>
            </a:rPr>
            <a:t>Укрепление мышц плачевого пояса</a:t>
          </a:r>
          <a:endParaRPr lang="ru-RU" dirty="0">
            <a:solidFill>
              <a:srgbClr val="002060"/>
            </a:solidFill>
          </a:endParaRPr>
        </a:p>
      </dgm:t>
    </dgm:pt>
    <dgm:pt modelId="{C91D88F1-E25B-4116-90D0-8F4B18A72EC8}" type="parTrans" cxnId="{27CF92CD-6745-4BD5-BC65-E32F7C3A6086}">
      <dgm:prSet/>
      <dgm:spPr/>
      <dgm:t>
        <a:bodyPr/>
        <a:lstStyle/>
        <a:p>
          <a:endParaRPr lang="ru-RU"/>
        </a:p>
      </dgm:t>
    </dgm:pt>
    <dgm:pt modelId="{68487809-8F9E-49EE-84C7-6641E4B7B3D9}" type="sibTrans" cxnId="{27CF92CD-6745-4BD5-BC65-E32F7C3A6086}">
      <dgm:prSet/>
      <dgm:spPr/>
      <dgm:t>
        <a:bodyPr/>
        <a:lstStyle/>
        <a:p>
          <a:endParaRPr lang="ru-RU"/>
        </a:p>
      </dgm:t>
    </dgm:pt>
    <dgm:pt modelId="{6D310678-5068-46E5-BCCD-13CA3537D2D7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"/>
              <a:ea typeface="Times New Roman"/>
            </a:rPr>
            <a:t>Развитие  и укрепляют мелкие мышцы рук</a:t>
          </a:r>
          <a:endParaRPr lang="ru-RU" dirty="0">
            <a:solidFill>
              <a:srgbClr val="002060"/>
            </a:solidFill>
          </a:endParaRPr>
        </a:p>
      </dgm:t>
    </dgm:pt>
    <dgm:pt modelId="{9352EEF4-E9F1-43C7-9053-4DF831174D0F}" type="parTrans" cxnId="{B9C91496-4E20-4384-8B6D-561BFFCB6013}">
      <dgm:prSet/>
      <dgm:spPr/>
      <dgm:t>
        <a:bodyPr/>
        <a:lstStyle/>
        <a:p>
          <a:endParaRPr lang="ru-RU"/>
        </a:p>
      </dgm:t>
    </dgm:pt>
    <dgm:pt modelId="{A7515118-C122-4C9A-A033-0ED341220FA5}" type="sibTrans" cxnId="{B9C91496-4E20-4384-8B6D-561BFFCB6013}">
      <dgm:prSet/>
      <dgm:spPr/>
      <dgm:t>
        <a:bodyPr/>
        <a:lstStyle/>
        <a:p>
          <a:endParaRPr lang="ru-RU"/>
        </a:p>
      </dgm:t>
    </dgm:pt>
    <dgm:pt modelId="{9D58F2F4-C1FA-4152-9293-D1790194A31A}">
      <dgm:prSet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"/>
              <a:ea typeface="Times New Roman"/>
            </a:rPr>
            <a:t>Развитие физических качеств: быстрота, прыгучесть, сила, ловкость</a:t>
          </a:r>
          <a:endParaRPr lang="ru-RU" dirty="0">
            <a:solidFill>
              <a:srgbClr val="002060"/>
            </a:solidFill>
          </a:endParaRPr>
        </a:p>
      </dgm:t>
    </dgm:pt>
    <dgm:pt modelId="{A5FE7E2A-C367-4EAF-B052-AFD34E500F8F}" type="parTrans" cxnId="{2F2A84ED-A17C-481D-A105-ED9C1F07A9A7}">
      <dgm:prSet/>
      <dgm:spPr/>
      <dgm:t>
        <a:bodyPr/>
        <a:lstStyle/>
        <a:p>
          <a:endParaRPr lang="ru-RU"/>
        </a:p>
      </dgm:t>
    </dgm:pt>
    <dgm:pt modelId="{8282B7B8-358A-4D4E-BE30-3201BABFF058}" type="sibTrans" cxnId="{2F2A84ED-A17C-481D-A105-ED9C1F07A9A7}">
      <dgm:prSet/>
      <dgm:spPr/>
      <dgm:t>
        <a:bodyPr/>
        <a:lstStyle/>
        <a:p>
          <a:endParaRPr lang="ru-RU"/>
        </a:p>
      </dgm:t>
    </dgm:pt>
    <dgm:pt modelId="{66C696C6-7AF5-456A-A000-D6A054AEEF38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  <a:latin typeface="Arial"/>
              <a:ea typeface="Times New Roman"/>
            </a:rPr>
            <a:t>Способствуют развитию глазомера, меткости</a:t>
          </a:r>
          <a:endParaRPr lang="ru-RU" dirty="0">
            <a:solidFill>
              <a:srgbClr val="002060"/>
            </a:solidFill>
          </a:endParaRPr>
        </a:p>
      </dgm:t>
    </dgm:pt>
    <dgm:pt modelId="{97F49F29-6201-4AFD-9C94-444263E5DAD5}" type="parTrans" cxnId="{B6A4A6D4-0DA6-4ED9-AA28-F6F7EC58DC4D}">
      <dgm:prSet/>
      <dgm:spPr/>
      <dgm:t>
        <a:bodyPr/>
        <a:lstStyle/>
        <a:p>
          <a:endParaRPr lang="ru-RU"/>
        </a:p>
      </dgm:t>
    </dgm:pt>
    <dgm:pt modelId="{618546C0-AEDC-49BA-80F5-2FAD824799B0}" type="sibTrans" cxnId="{B6A4A6D4-0DA6-4ED9-AA28-F6F7EC58DC4D}">
      <dgm:prSet/>
      <dgm:spPr/>
      <dgm:t>
        <a:bodyPr/>
        <a:lstStyle/>
        <a:p>
          <a:endParaRPr lang="ru-RU"/>
        </a:p>
      </dgm:t>
    </dgm:pt>
    <dgm:pt modelId="{7AE0A993-6ECD-476A-953D-7CA0EEBDF609}" type="pres">
      <dgm:prSet presAssocID="{CC187C14-81B6-496D-BD69-D13A54984D9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A0E49D-4E40-4330-957B-C41F50A48185}" type="pres">
      <dgm:prSet presAssocID="{11F92CEE-F38E-4F5F-A35E-D85959D54475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BDE93F-26F6-48F8-B372-07B641D1632F}" type="pres">
      <dgm:prSet presAssocID="{80AF1557-688F-4040-AB1F-AEEB5CD76CDC}" presName="sibTrans" presStyleCnt="0"/>
      <dgm:spPr/>
    </dgm:pt>
    <dgm:pt modelId="{BD76208C-8AF4-443F-98F6-C6C20EB7E7B2}" type="pres">
      <dgm:prSet presAssocID="{66C696C6-7AF5-456A-A000-D6A054AEEF38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BE962-FACE-4E09-AAAD-FDD7179386DC}" type="pres">
      <dgm:prSet presAssocID="{618546C0-AEDC-49BA-80F5-2FAD824799B0}" presName="sibTrans" presStyleCnt="0"/>
      <dgm:spPr/>
    </dgm:pt>
    <dgm:pt modelId="{FDD39E84-BEE0-47FE-ACDE-308A72B7C96D}" type="pres">
      <dgm:prSet presAssocID="{9D58F2F4-C1FA-4152-9293-D1790194A31A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399135-9010-47A7-A6AE-7CAB4BFB9F93}" type="pres">
      <dgm:prSet presAssocID="{8282B7B8-358A-4D4E-BE30-3201BABFF058}" presName="sibTrans" presStyleCnt="0"/>
      <dgm:spPr/>
    </dgm:pt>
    <dgm:pt modelId="{AF904AFB-BBA3-49BB-9FBC-831CD47F8FCB}" type="pres">
      <dgm:prSet presAssocID="{CC82686B-5650-46DC-AD11-166BE1D868D5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B3E58-BCA8-4BF3-8460-24B86B1C96ED}" type="pres">
      <dgm:prSet presAssocID="{66BC0FE0-75A5-406E-9DDE-4105EE5DEEEC}" presName="sibTrans" presStyleCnt="0"/>
      <dgm:spPr/>
    </dgm:pt>
    <dgm:pt modelId="{C47865C4-4456-440A-B7DE-AF4E3A1D6C86}" type="pres">
      <dgm:prSet presAssocID="{6E7E9E1E-A0FE-4C60-9C18-4FF7C0DA9FB7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D5F76E-C262-486C-9554-01320FF19C17}" type="pres">
      <dgm:prSet presAssocID="{A3DB1D5D-7648-4AE2-A307-65F8A6FA0383}" presName="sibTrans" presStyleCnt="0"/>
      <dgm:spPr/>
    </dgm:pt>
    <dgm:pt modelId="{A270211C-E961-4043-BA24-BE7CDF06D300}" type="pres">
      <dgm:prSet presAssocID="{E39381F9-09EB-48EC-A21D-3E7911092174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46E23C-0F6D-4419-9661-0A3A836BA8CD}" type="pres">
      <dgm:prSet presAssocID="{68487809-8F9E-49EE-84C7-6641E4B7B3D9}" presName="sibTrans" presStyleCnt="0"/>
      <dgm:spPr/>
    </dgm:pt>
    <dgm:pt modelId="{9BEF9AE1-BEF5-441A-BF14-40F2681D242C}" type="pres">
      <dgm:prSet presAssocID="{D0CB82B9-E35A-4656-8BC6-B7D4A4495292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6C84E7-39D8-49E2-969F-5E3113828442}" type="pres">
      <dgm:prSet presAssocID="{95AE7D61-8A70-46EC-AFC0-378CA31B4D7E}" presName="sibTrans" presStyleCnt="0"/>
      <dgm:spPr/>
    </dgm:pt>
    <dgm:pt modelId="{3A6C15A3-0036-459E-8803-E649A396FB4D}" type="pres">
      <dgm:prSet presAssocID="{6D310678-5068-46E5-BCCD-13CA3537D2D7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EBDB3B-04D6-4389-8551-79474D7306D3}" type="pres">
      <dgm:prSet presAssocID="{A7515118-C122-4C9A-A033-0ED341220FA5}" presName="sibTrans" presStyleCnt="0"/>
      <dgm:spPr/>
    </dgm:pt>
    <dgm:pt modelId="{C5CAD808-A386-4AA9-87D0-1C08406DDC37}" type="pres">
      <dgm:prSet presAssocID="{13CA1646-247D-4551-AA1A-CE08869F703F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24A109-6DCE-4372-A5F1-8023C2CABD6C}" type="presOf" srcId="{6D310678-5068-46E5-BCCD-13CA3537D2D7}" destId="{3A6C15A3-0036-459E-8803-E649A396FB4D}" srcOrd="0" destOrd="0" presId="urn:microsoft.com/office/officeart/2005/8/layout/default"/>
    <dgm:cxn modelId="{C7199B80-F809-414D-A1EE-CB71359AFD27}" type="presOf" srcId="{E39381F9-09EB-48EC-A21D-3E7911092174}" destId="{A270211C-E961-4043-BA24-BE7CDF06D300}" srcOrd="0" destOrd="0" presId="urn:microsoft.com/office/officeart/2005/8/layout/default"/>
    <dgm:cxn modelId="{22A3A904-1FFC-41E8-AF9E-1D5EF3AF1A4E}" srcId="{CC187C14-81B6-496D-BD69-D13A54984D9A}" destId="{11F92CEE-F38E-4F5F-A35E-D85959D54475}" srcOrd="0" destOrd="0" parTransId="{8D70B9DD-E58D-4586-A7B2-0B45136DB8E6}" sibTransId="{80AF1557-688F-4040-AB1F-AEEB5CD76CDC}"/>
    <dgm:cxn modelId="{5276528A-DC0F-4EFE-88F2-31EBDBBA5C2E}" type="presOf" srcId="{D0CB82B9-E35A-4656-8BC6-B7D4A4495292}" destId="{9BEF9AE1-BEF5-441A-BF14-40F2681D242C}" srcOrd="0" destOrd="0" presId="urn:microsoft.com/office/officeart/2005/8/layout/default"/>
    <dgm:cxn modelId="{30266FA0-95F1-4F75-A72A-E6845C99F603}" type="presOf" srcId="{6E7E9E1E-A0FE-4C60-9C18-4FF7C0DA9FB7}" destId="{C47865C4-4456-440A-B7DE-AF4E3A1D6C86}" srcOrd="0" destOrd="0" presId="urn:microsoft.com/office/officeart/2005/8/layout/default"/>
    <dgm:cxn modelId="{64DF68FE-7F3D-4B5C-A27D-D0FDEEC37754}" type="presOf" srcId="{CC82686B-5650-46DC-AD11-166BE1D868D5}" destId="{AF904AFB-BBA3-49BB-9FBC-831CD47F8FCB}" srcOrd="0" destOrd="0" presId="urn:microsoft.com/office/officeart/2005/8/layout/default"/>
    <dgm:cxn modelId="{88509835-FE0A-4A03-8B11-997910301AC3}" type="presOf" srcId="{13CA1646-247D-4551-AA1A-CE08869F703F}" destId="{C5CAD808-A386-4AA9-87D0-1C08406DDC37}" srcOrd="0" destOrd="0" presId="urn:microsoft.com/office/officeart/2005/8/layout/default"/>
    <dgm:cxn modelId="{19543E87-F7C4-4D6B-9FC2-E7956478ACE1}" type="presOf" srcId="{9D58F2F4-C1FA-4152-9293-D1790194A31A}" destId="{FDD39E84-BEE0-47FE-ACDE-308A72B7C96D}" srcOrd="0" destOrd="0" presId="urn:microsoft.com/office/officeart/2005/8/layout/default"/>
    <dgm:cxn modelId="{B26024B8-83D6-4713-A18D-14E6FC9E1D94}" srcId="{CC187C14-81B6-496D-BD69-D13A54984D9A}" destId="{D0CB82B9-E35A-4656-8BC6-B7D4A4495292}" srcOrd="6" destOrd="0" parTransId="{34C576AA-621B-49E2-A703-E7B4DD961A41}" sibTransId="{95AE7D61-8A70-46EC-AFC0-378CA31B4D7E}"/>
    <dgm:cxn modelId="{2F2A84ED-A17C-481D-A105-ED9C1F07A9A7}" srcId="{CC187C14-81B6-496D-BD69-D13A54984D9A}" destId="{9D58F2F4-C1FA-4152-9293-D1790194A31A}" srcOrd="2" destOrd="0" parTransId="{A5FE7E2A-C367-4EAF-B052-AFD34E500F8F}" sibTransId="{8282B7B8-358A-4D4E-BE30-3201BABFF058}"/>
    <dgm:cxn modelId="{CBD47EEB-2E6A-4983-808A-0BFB505E046F}" srcId="{CC187C14-81B6-496D-BD69-D13A54984D9A}" destId="{CC82686B-5650-46DC-AD11-166BE1D868D5}" srcOrd="3" destOrd="0" parTransId="{BC00C797-89EB-44CC-BE6A-6AC09F64D2D0}" sibTransId="{66BC0FE0-75A5-406E-9DDE-4105EE5DEEEC}"/>
    <dgm:cxn modelId="{B6A4A6D4-0DA6-4ED9-AA28-F6F7EC58DC4D}" srcId="{CC187C14-81B6-496D-BD69-D13A54984D9A}" destId="{66C696C6-7AF5-456A-A000-D6A054AEEF38}" srcOrd="1" destOrd="0" parTransId="{97F49F29-6201-4AFD-9C94-444263E5DAD5}" sibTransId="{618546C0-AEDC-49BA-80F5-2FAD824799B0}"/>
    <dgm:cxn modelId="{CF51F8B2-60A7-4AF0-9B38-89691F475C07}" type="presOf" srcId="{11F92CEE-F38E-4F5F-A35E-D85959D54475}" destId="{44A0E49D-4E40-4330-957B-C41F50A48185}" srcOrd="0" destOrd="0" presId="urn:microsoft.com/office/officeart/2005/8/layout/default"/>
    <dgm:cxn modelId="{9070254D-127B-4FD0-B54B-1AA811DBF679}" type="presOf" srcId="{66C696C6-7AF5-456A-A000-D6A054AEEF38}" destId="{BD76208C-8AF4-443F-98F6-C6C20EB7E7B2}" srcOrd="0" destOrd="0" presId="urn:microsoft.com/office/officeart/2005/8/layout/default"/>
    <dgm:cxn modelId="{F2A8AAD8-6146-46E0-BBC2-B5F8562C0059}" type="presOf" srcId="{CC187C14-81B6-496D-BD69-D13A54984D9A}" destId="{7AE0A993-6ECD-476A-953D-7CA0EEBDF609}" srcOrd="0" destOrd="0" presId="urn:microsoft.com/office/officeart/2005/8/layout/default"/>
    <dgm:cxn modelId="{5E51ECF6-BA32-4B2C-B029-0EB93BE2517C}" srcId="{CC187C14-81B6-496D-BD69-D13A54984D9A}" destId="{13CA1646-247D-4551-AA1A-CE08869F703F}" srcOrd="8" destOrd="0" parTransId="{523B2DC2-C87C-4829-9C0E-6F34A47BF807}" sibTransId="{1195099A-55F0-4956-A5AD-74D91D84BBB8}"/>
    <dgm:cxn modelId="{B9C91496-4E20-4384-8B6D-561BFFCB6013}" srcId="{CC187C14-81B6-496D-BD69-D13A54984D9A}" destId="{6D310678-5068-46E5-BCCD-13CA3537D2D7}" srcOrd="7" destOrd="0" parTransId="{9352EEF4-E9F1-43C7-9053-4DF831174D0F}" sibTransId="{A7515118-C122-4C9A-A033-0ED341220FA5}"/>
    <dgm:cxn modelId="{A90817F6-F750-47AC-8578-1C1505B0CBCD}" srcId="{CC187C14-81B6-496D-BD69-D13A54984D9A}" destId="{6E7E9E1E-A0FE-4C60-9C18-4FF7C0DA9FB7}" srcOrd="4" destOrd="0" parTransId="{41B7F150-03D4-4339-ABF1-ACB75AD920FE}" sibTransId="{A3DB1D5D-7648-4AE2-A307-65F8A6FA0383}"/>
    <dgm:cxn modelId="{27CF92CD-6745-4BD5-BC65-E32F7C3A6086}" srcId="{CC187C14-81B6-496D-BD69-D13A54984D9A}" destId="{E39381F9-09EB-48EC-A21D-3E7911092174}" srcOrd="5" destOrd="0" parTransId="{C91D88F1-E25B-4116-90D0-8F4B18A72EC8}" sibTransId="{68487809-8F9E-49EE-84C7-6641E4B7B3D9}"/>
    <dgm:cxn modelId="{D952984B-0A2A-4AE9-9FDE-8D0E41CADC0A}" type="presParOf" srcId="{7AE0A993-6ECD-476A-953D-7CA0EEBDF609}" destId="{44A0E49D-4E40-4330-957B-C41F50A48185}" srcOrd="0" destOrd="0" presId="urn:microsoft.com/office/officeart/2005/8/layout/default"/>
    <dgm:cxn modelId="{1F0A3B1C-AE38-493F-8FFB-27AAFD5748C6}" type="presParOf" srcId="{7AE0A993-6ECD-476A-953D-7CA0EEBDF609}" destId="{6CBDE93F-26F6-48F8-B372-07B641D1632F}" srcOrd="1" destOrd="0" presId="urn:microsoft.com/office/officeart/2005/8/layout/default"/>
    <dgm:cxn modelId="{72C98A94-1E45-4C24-84B0-7D3F5360058D}" type="presParOf" srcId="{7AE0A993-6ECD-476A-953D-7CA0EEBDF609}" destId="{BD76208C-8AF4-443F-98F6-C6C20EB7E7B2}" srcOrd="2" destOrd="0" presId="urn:microsoft.com/office/officeart/2005/8/layout/default"/>
    <dgm:cxn modelId="{6C54E5B9-198A-4142-8DFB-5DA6C9960849}" type="presParOf" srcId="{7AE0A993-6ECD-476A-953D-7CA0EEBDF609}" destId="{CCCBE962-FACE-4E09-AAAD-FDD7179386DC}" srcOrd="3" destOrd="0" presId="urn:microsoft.com/office/officeart/2005/8/layout/default"/>
    <dgm:cxn modelId="{D7D77435-C1B7-40AD-8AF4-EE569A602F84}" type="presParOf" srcId="{7AE0A993-6ECD-476A-953D-7CA0EEBDF609}" destId="{FDD39E84-BEE0-47FE-ACDE-308A72B7C96D}" srcOrd="4" destOrd="0" presId="urn:microsoft.com/office/officeart/2005/8/layout/default"/>
    <dgm:cxn modelId="{7C83167B-52B0-447F-B1CF-E9DFC980F9A7}" type="presParOf" srcId="{7AE0A993-6ECD-476A-953D-7CA0EEBDF609}" destId="{7D399135-9010-47A7-A6AE-7CAB4BFB9F93}" srcOrd="5" destOrd="0" presId="urn:microsoft.com/office/officeart/2005/8/layout/default"/>
    <dgm:cxn modelId="{4E83E449-98DE-4A80-BBB0-0D7CC37BC83A}" type="presParOf" srcId="{7AE0A993-6ECD-476A-953D-7CA0EEBDF609}" destId="{AF904AFB-BBA3-49BB-9FBC-831CD47F8FCB}" srcOrd="6" destOrd="0" presId="urn:microsoft.com/office/officeart/2005/8/layout/default"/>
    <dgm:cxn modelId="{57F5F10F-9D6F-416C-A6EF-6A1E9C91E596}" type="presParOf" srcId="{7AE0A993-6ECD-476A-953D-7CA0EEBDF609}" destId="{AB9B3E58-BCA8-4BF3-8460-24B86B1C96ED}" srcOrd="7" destOrd="0" presId="urn:microsoft.com/office/officeart/2005/8/layout/default"/>
    <dgm:cxn modelId="{A3557E4B-88F9-42A0-844F-3F33AE4D54CA}" type="presParOf" srcId="{7AE0A993-6ECD-476A-953D-7CA0EEBDF609}" destId="{C47865C4-4456-440A-B7DE-AF4E3A1D6C86}" srcOrd="8" destOrd="0" presId="urn:microsoft.com/office/officeart/2005/8/layout/default"/>
    <dgm:cxn modelId="{326E4544-BECD-4164-8AFD-8ABB3CF2488A}" type="presParOf" srcId="{7AE0A993-6ECD-476A-953D-7CA0EEBDF609}" destId="{8CD5F76E-C262-486C-9554-01320FF19C17}" srcOrd="9" destOrd="0" presId="urn:microsoft.com/office/officeart/2005/8/layout/default"/>
    <dgm:cxn modelId="{DA59A188-F578-4C71-94F6-242B2DA30B48}" type="presParOf" srcId="{7AE0A993-6ECD-476A-953D-7CA0EEBDF609}" destId="{A270211C-E961-4043-BA24-BE7CDF06D300}" srcOrd="10" destOrd="0" presId="urn:microsoft.com/office/officeart/2005/8/layout/default"/>
    <dgm:cxn modelId="{CE365078-DE21-4A68-B389-220B527E8F9D}" type="presParOf" srcId="{7AE0A993-6ECD-476A-953D-7CA0EEBDF609}" destId="{6B46E23C-0F6D-4419-9661-0A3A836BA8CD}" srcOrd="11" destOrd="0" presId="urn:microsoft.com/office/officeart/2005/8/layout/default"/>
    <dgm:cxn modelId="{651F0ECF-8924-4E2F-97ED-1FA34F0A6049}" type="presParOf" srcId="{7AE0A993-6ECD-476A-953D-7CA0EEBDF609}" destId="{9BEF9AE1-BEF5-441A-BF14-40F2681D242C}" srcOrd="12" destOrd="0" presId="urn:microsoft.com/office/officeart/2005/8/layout/default"/>
    <dgm:cxn modelId="{4B7BB703-0CCE-4BAF-A6F0-C10D3F1D1592}" type="presParOf" srcId="{7AE0A993-6ECD-476A-953D-7CA0EEBDF609}" destId="{CC6C84E7-39D8-49E2-969F-5E3113828442}" srcOrd="13" destOrd="0" presId="urn:microsoft.com/office/officeart/2005/8/layout/default"/>
    <dgm:cxn modelId="{3FFAF408-E716-4FAB-877B-1F46BD4DE70E}" type="presParOf" srcId="{7AE0A993-6ECD-476A-953D-7CA0EEBDF609}" destId="{3A6C15A3-0036-459E-8803-E649A396FB4D}" srcOrd="14" destOrd="0" presId="urn:microsoft.com/office/officeart/2005/8/layout/default"/>
    <dgm:cxn modelId="{DF27C3C5-B098-44D5-AF14-1ACF10D60211}" type="presParOf" srcId="{7AE0A993-6ECD-476A-953D-7CA0EEBDF609}" destId="{01EBDB3B-04D6-4389-8551-79474D7306D3}" srcOrd="15" destOrd="0" presId="urn:microsoft.com/office/officeart/2005/8/layout/default"/>
    <dgm:cxn modelId="{0670E289-391B-45DC-B2C3-53F60B8E105A}" type="presParOf" srcId="{7AE0A993-6ECD-476A-953D-7CA0EEBDF609}" destId="{C5CAD808-A386-4AA9-87D0-1C08406DDC37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A0E49D-4E40-4330-957B-C41F50A48185}">
      <dsp:nvSpPr>
        <dsp:cNvPr id="0" name=""/>
        <dsp:cNvSpPr/>
      </dsp:nvSpPr>
      <dsp:spPr>
        <a:xfrm>
          <a:off x="176419" y="2250"/>
          <a:ext cx="2410017" cy="144601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"/>
              <a:ea typeface="Times New Roman"/>
            </a:rPr>
            <a:t>Благотворно влияют на работоспособность 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76419" y="2250"/>
        <a:ext cx="2410017" cy="1446010"/>
      </dsp:txXfrm>
    </dsp:sp>
    <dsp:sp modelId="{BD76208C-8AF4-443F-98F6-C6C20EB7E7B2}">
      <dsp:nvSpPr>
        <dsp:cNvPr id="0" name=""/>
        <dsp:cNvSpPr/>
      </dsp:nvSpPr>
      <dsp:spPr>
        <a:xfrm>
          <a:off x="2827439" y="2250"/>
          <a:ext cx="2410017" cy="144601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"/>
              <a:ea typeface="Times New Roman"/>
            </a:rPr>
            <a:t>Способствуют развитию глазомера, меткости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2827439" y="2250"/>
        <a:ext cx="2410017" cy="1446010"/>
      </dsp:txXfrm>
    </dsp:sp>
    <dsp:sp modelId="{FDD39E84-BEE0-47FE-ACDE-308A72B7C96D}">
      <dsp:nvSpPr>
        <dsp:cNvPr id="0" name=""/>
        <dsp:cNvSpPr/>
      </dsp:nvSpPr>
      <dsp:spPr>
        <a:xfrm>
          <a:off x="5478458" y="2250"/>
          <a:ext cx="2410017" cy="144601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"/>
              <a:ea typeface="Times New Roman"/>
            </a:rPr>
            <a:t>Развитие физических качеств: быстрота, прыгучесть, сила, ловкость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5478458" y="2250"/>
        <a:ext cx="2410017" cy="1446010"/>
      </dsp:txXfrm>
    </dsp:sp>
    <dsp:sp modelId="{AF904AFB-BBA3-49BB-9FBC-831CD47F8FCB}">
      <dsp:nvSpPr>
        <dsp:cNvPr id="0" name=""/>
        <dsp:cNvSpPr/>
      </dsp:nvSpPr>
      <dsp:spPr>
        <a:xfrm>
          <a:off x="176419" y="1689262"/>
          <a:ext cx="2410017" cy="144601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"/>
              <a:ea typeface="Times New Roman"/>
            </a:rPr>
            <a:t>Развитие координации движений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76419" y="1689262"/>
        <a:ext cx="2410017" cy="1446010"/>
      </dsp:txXfrm>
    </dsp:sp>
    <dsp:sp modelId="{C47865C4-4456-440A-B7DE-AF4E3A1D6C86}">
      <dsp:nvSpPr>
        <dsp:cNvPr id="0" name=""/>
        <dsp:cNvSpPr/>
      </dsp:nvSpPr>
      <dsp:spPr>
        <a:xfrm>
          <a:off x="2827439" y="1689262"/>
          <a:ext cx="2410017" cy="1446010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"/>
              <a:ea typeface="Times New Roman"/>
            </a:rPr>
            <a:t>Увеличение подвижности суставов пальцев и кистей рук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2827439" y="1689262"/>
        <a:ext cx="2410017" cy="1446010"/>
      </dsp:txXfrm>
    </dsp:sp>
    <dsp:sp modelId="{A270211C-E961-4043-BA24-BE7CDF06D300}">
      <dsp:nvSpPr>
        <dsp:cNvPr id="0" name=""/>
        <dsp:cNvSpPr/>
      </dsp:nvSpPr>
      <dsp:spPr>
        <a:xfrm>
          <a:off x="5478458" y="1689262"/>
          <a:ext cx="2410017" cy="144601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"/>
              <a:ea typeface="Times New Roman"/>
            </a:rPr>
            <a:t>Укрепление мышц плачевого пояса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5478458" y="1689262"/>
        <a:ext cx="2410017" cy="1446010"/>
      </dsp:txXfrm>
    </dsp:sp>
    <dsp:sp modelId="{9BEF9AE1-BEF5-441A-BF14-40F2681D242C}">
      <dsp:nvSpPr>
        <dsp:cNvPr id="0" name=""/>
        <dsp:cNvSpPr/>
      </dsp:nvSpPr>
      <dsp:spPr>
        <a:xfrm>
          <a:off x="176419" y="3376275"/>
          <a:ext cx="2410017" cy="144601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"/>
              <a:ea typeface="Times New Roman"/>
            </a:rPr>
            <a:t>Гармоничное развитие центральной нервной системы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176419" y="3376275"/>
        <a:ext cx="2410017" cy="1446010"/>
      </dsp:txXfrm>
    </dsp:sp>
    <dsp:sp modelId="{3A6C15A3-0036-459E-8803-E649A396FB4D}">
      <dsp:nvSpPr>
        <dsp:cNvPr id="0" name=""/>
        <dsp:cNvSpPr/>
      </dsp:nvSpPr>
      <dsp:spPr>
        <a:xfrm>
          <a:off x="2827439" y="3376275"/>
          <a:ext cx="2410017" cy="144601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"/>
              <a:ea typeface="Times New Roman"/>
            </a:rPr>
            <a:t>Развитие  и укрепляют мелкие мышцы рук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2827439" y="3376275"/>
        <a:ext cx="2410017" cy="1446010"/>
      </dsp:txXfrm>
    </dsp:sp>
    <dsp:sp modelId="{C5CAD808-A386-4AA9-87D0-1C08406DDC37}">
      <dsp:nvSpPr>
        <dsp:cNvPr id="0" name=""/>
        <dsp:cNvSpPr/>
      </dsp:nvSpPr>
      <dsp:spPr>
        <a:xfrm>
          <a:off x="5478458" y="3376275"/>
          <a:ext cx="2410017" cy="1446010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Arial"/>
              <a:ea typeface="Times New Roman"/>
            </a:rPr>
            <a:t>Совершенствование основных свойств нервной системы: силы, подвижности, уравновешенности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5478458" y="3376275"/>
        <a:ext cx="2410017" cy="14460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103" r="40755"/>
          <a:stretch/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20402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ОБЩЕРАЗВИВАЮЩЕГО ВИДА </a:t>
            </a:r>
            <a:r>
              <a:rPr lang="en-US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8 «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РЯБИНКА</a:t>
            </a:r>
            <a:r>
              <a:rPr lang="en-US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ГОРОДА БЕЛОРЕЧЕНСКА МУНИЦИПАЛЬНОГО ОБРАЗОВАНИЯ БЕЛОРЕЧЕНСКИЙ РАЙОН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6273" y="1988840"/>
            <a:ext cx="7851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Консультация для родителей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«Значение игр и упражнений с мячом для всестороннего развития ребенка»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71872" y="5119457"/>
            <a:ext cx="2915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</a:rPr>
              <a:t>Подготовила:</a:t>
            </a:r>
          </a:p>
          <a:p>
            <a:r>
              <a:rPr lang="ru-RU" sz="1400" dirty="0">
                <a:solidFill>
                  <a:srgbClr val="002060"/>
                </a:solidFill>
              </a:rPr>
              <a:t>и</a:t>
            </a:r>
            <a:r>
              <a:rPr lang="ru-RU" sz="1400" dirty="0" smtClean="0">
                <a:solidFill>
                  <a:srgbClr val="002060"/>
                </a:solidFill>
              </a:rPr>
              <a:t>нструктор по физической культуре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Серова Ю.В.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48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103" r="40754" b="43449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23928" y="188640"/>
            <a:ext cx="5256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Мяч – это рука ребёнка, развитие её напрямую 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2060"/>
                </a:solidFill>
              </a:rPr>
              <a:t>связано с развитием интеллекта.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b="1" i="1" dirty="0">
                <a:solidFill>
                  <a:srgbClr val="002060"/>
                </a:solidFill>
              </a:rPr>
              <a:t>Мяч – круглый, как Земля, и в этом его сила</a:t>
            </a:r>
            <a:r>
              <a:rPr lang="ru-RU" b="1" i="1" dirty="0" smtClean="0">
                <a:solidFill>
                  <a:srgbClr val="002060"/>
                </a:solidFill>
              </a:rPr>
              <a:t>!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r"/>
            <a:r>
              <a:rPr lang="ru-RU" b="1" i="1" dirty="0" err="1" smtClean="0">
                <a:solidFill>
                  <a:srgbClr val="002060"/>
                </a:solidFill>
              </a:rPr>
              <a:t>С.А.Шмаков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67846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Все дети практически с рождения знакомы с мячом. Во всех странах и народов мира игры с мячом весьма популярны.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	Дети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очень любят играть с мячами, особенно с яркими, прыгучими и ловкими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Однако, многие родители уделяют мало времени играм с мячами, и даже летом, на отдыхе, мяч остается незаслуженно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забытым.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s://content-12.foto.my.mail.ru/community/mal.str.odincovo/_groupsphoto/h-79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09395"/>
            <a:ext cx="4688781" cy="427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448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103" r="40754" b="43449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501392820"/>
              </p:ext>
            </p:extLst>
          </p:nvPr>
        </p:nvGraphicFramePr>
        <p:xfrm>
          <a:off x="611560" y="1628800"/>
          <a:ext cx="806489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74822" y="692695"/>
            <a:ext cx="27943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Игры с мячом: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s://avatars.mds.yandex.net/get-pdb/2838325/9551ba01-d47c-4d8f-83a1-a8b145e9e392/s1200?webp=false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88640"/>
            <a:ext cx="1277470" cy="127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406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103" r="40754" b="43449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" y="116632"/>
            <a:ext cx="3870752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dirty="0" smtClean="0">
                <a:solidFill>
                  <a:srgbClr val="002060"/>
                </a:solidFill>
              </a:rPr>
              <a:t>Совместное </a:t>
            </a:r>
            <a:r>
              <a:rPr lang="ru-RU" sz="1700" dirty="0">
                <a:solidFill>
                  <a:srgbClr val="002060"/>
                </a:solidFill>
              </a:rPr>
              <a:t>выполнение движений (трое, четверо, в парах…) – прекрасная школа приобщения ребенка к коллективу, к деятельности «вместе». Если ваш ребенок замкнут, плохо вступает в контакт, не умеет дружить с другими детьми – ему очень полезно играть с мячом. В играх, которые проводятся в парах, команде, ребенок учится работать с партнером или </a:t>
            </a:r>
            <a:r>
              <a:rPr lang="ru-RU" sz="1700" dirty="0" smtClean="0">
                <a:solidFill>
                  <a:srgbClr val="002060"/>
                </a:solidFill>
              </a:rPr>
              <a:t>партнерами.</a:t>
            </a:r>
            <a:endParaRPr lang="ru-RU" sz="1700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86" b="16923"/>
          <a:stretch/>
        </p:blipFill>
        <p:spPr bwMode="auto">
          <a:xfrm>
            <a:off x="3870753" y="216024"/>
            <a:ext cx="5273247" cy="6525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7" t="14448" r="7491"/>
          <a:stretch/>
        </p:blipFill>
        <p:spPr bwMode="auto">
          <a:xfrm>
            <a:off x="41744" y="3327521"/>
            <a:ext cx="4674272" cy="34279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0143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103" r="40754" b="43449"/>
          <a:stretch/>
        </p:blipFill>
        <p:spPr bwMode="auto">
          <a:xfrm>
            <a:off x="-35495" y="-12469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974" y="5445224"/>
            <a:ext cx="91085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	Особое </a:t>
            </a:r>
            <a:r>
              <a:rPr lang="ru-RU" dirty="0">
                <a:solidFill>
                  <a:srgbClr val="002060"/>
                </a:solidFill>
              </a:rPr>
              <a:t>место занимают игры – соревнования, эстафеты с мячом, которые развивают чувство ответственности, умение достойно проигрывать.  Ведь не только положительные эмоции, но и отрицательные эмоции побуждают к выполнению точных, слаженных </a:t>
            </a:r>
            <a:r>
              <a:rPr lang="ru-RU" dirty="0" smtClean="0">
                <a:solidFill>
                  <a:srgbClr val="002060"/>
                </a:solidFill>
              </a:rPr>
              <a:t>действий.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07" r="30308"/>
          <a:stretch/>
        </p:blipFill>
        <p:spPr bwMode="auto">
          <a:xfrm>
            <a:off x="721797" y="116632"/>
            <a:ext cx="7594619" cy="53363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979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103" r="40754" b="43449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016" y="386306"/>
            <a:ext cx="9018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Если ваш ребенок совсем не владеет мячом, сделайте с ребенком несколько </a:t>
            </a:r>
            <a:r>
              <a:rPr lang="ru-RU" sz="2000" b="1" dirty="0" smtClean="0">
                <a:solidFill>
                  <a:srgbClr val="002060"/>
                </a:solidFill>
              </a:rPr>
              <a:t>начальных упражнений: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1196752"/>
            <a:ext cx="55446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dirty="0" smtClean="0">
                <a:solidFill>
                  <a:srgbClr val="002060"/>
                </a:solidFill>
                <a:latin typeface="Arial"/>
                <a:ea typeface="Times New Roman"/>
              </a:rPr>
              <a:t>* Покатать </a:t>
            </a:r>
            <a:r>
              <a:rPr lang="ru-RU" dirty="0">
                <a:solidFill>
                  <a:srgbClr val="002060"/>
                </a:solidFill>
                <a:latin typeface="Arial"/>
                <a:ea typeface="Times New Roman"/>
              </a:rPr>
              <a:t>мяч по полу ладонью вправо – влево. Затем перекатывать мяч по полу из одной руки в другую.</a:t>
            </a:r>
            <a:endParaRPr lang="ru-RU" sz="28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1200"/>
              </a:spcAft>
            </a:pPr>
            <a:r>
              <a:rPr lang="ru-RU" i="1" dirty="0">
                <a:solidFill>
                  <a:srgbClr val="002060"/>
                </a:solidFill>
                <a:latin typeface="+mj-lt"/>
                <a:ea typeface="Times New Roman"/>
              </a:rPr>
              <a:t>Мяч обычный дали нам, нам он очень </a:t>
            </a:r>
            <a:r>
              <a:rPr lang="ru-RU" i="1" dirty="0" smtClean="0">
                <a:solidFill>
                  <a:srgbClr val="002060"/>
                </a:solidFill>
                <a:latin typeface="+mj-lt"/>
                <a:ea typeface="Times New Roman"/>
              </a:rPr>
              <a:t>нравится.</a:t>
            </a:r>
            <a:br>
              <a:rPr lang="ru-RU" i="1" dirty="0" smtClean="0">
                <a:solidFill>
                  <a:srgbClr val="002060"/>
                </a:solidFill>
                <a:latin typeface="+mj-lt"/>
                <a:ea typeface="Times New Roman"/>
              </a:rPr>
            </a:br>
            <a:r>
              <a:rPr lang="ru-RU" i="1" dirty="0" smtClean="0">
                <a:solidFill>
                  <a:srgbClr val="002060"/>
                </a:solidFill>
                <a:latin typeface="+mj-lt"/>
                <a:ea typeface="Times New Roman"/>
              </a:rPr>
              <a:t>Посмотрите</a:t>
            </a:r>
            <a:r>
              <a:rPr lang="ru-RU" i="1" dirty="0">
                <a:solidFill>
                  <a:srgbClr val="002060"/>
                </a:solidFill>
                <a:latin typeface="+mj-lt"/>
                <a:ea typeface="Times New Roman"/>
              </a:rPr>
              <a:t>, как легко мячик наш катается.</a:t>
            </a:r>
            <a:endParaRPr lang="ru-RU" sz="2800" dirty="0">
              <a:solidFill>
                <a:srgbClr val="002060"/>
              </a:solidFill>
              <a:effectLst/>
              <a:latin typeface="+mj-lt"/>
              <a:ea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741" y="312521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* Покрутить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мяч вокруг своей оси по часовой и против часовой стрелки.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7741" y="3781856"/>
            <a:ext cx="5328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Учим новую игру – мяч раскрутим на полу.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Он кружится, как, волчок, если ощутит толчок.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4797152"/>
            <a:ext cx="47525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Толкнуть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мяч по полу к стене и посмотреть, какова будет отдача от неё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i="1" dirty="0">
                <a:solidFill>
                  <a:srgbClr val="002060"/>
                </a:solidFill>
                <a:latin typeface="+mj-lt"/>
                <a:cs typeface="Arial" pitchFamily="34" charset="0"/>
              </a:rPr>
              <a:t>Мяч покатим мы к стене – посмотри-ка сам.</a:t>
            </a:r>
            <a:br>
              <a:rPr lang="ru-RU" i="1" dirty="0">
                <a:solidFill>
                  <a:srgbClr val="002060"/>
                </a:solidFill>
                <a:latin typeface="+mj-lt"/>
                <a:cs typeface="Arial" pitchFamily="34" charset="0"/>
              </a:rPr>
            </a:br>
            <a:r>
              <a:rPr lang="ru-RU" i="1" dirty="0">
                <a:solidFill>
                  <a:srgbClr val="002060"/>
                </a:solidFill>
              </a:rPr>
              <a:t>Оттолкнувшись, мяч спешит возвратится к </a:t>
            </a:r>
            <a:r>
              <a:rPr lang="ru-RU" i="1" dirty="0" smtClean="0">
                <a:solidFill>
                  <a:srgbClr val="002060"/>
                </a:solidFill>
              </a:rPr>
              <a:t>нам</a:t>
            </a:r>
            <a:r>
              <a:rPr lang="ru-RU" i="1" dirty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" name="Picture 2" descr="http://hotsigns.net/assets/images/emogee%205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188" y="2947169"/>
            <a:ext cx="1757556" cy="164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6230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103" r="40754" b="43449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840" y="-3139321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31160" y="188639"/>
            <a:ext cx="61960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* Толкнуть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мяч так, чтобы он прокатился под столом или между ножками стула.</a:t>
            </a:r>
          </a:p>
          <a:p>
            <a:r>
              <a:rPr lang="ru-RU" i="1" dirty="0">
                <a:solidFill>
                  <a:srgbClr val="002060"/>
                </a:solidFill>
              </a:rPr>
              <a:t>Мяч наш ловок – посмотри, он уже в воротцах.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Чтоб мячом туда попасть, надо побороться.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83360" y="3468162"/>
            <a:ext cx="57606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* Толкнуть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мяч вперед и сбить им какой-либо предмет (кеглю, мяч, кубик).</a:t>
            </a:r>
          </a:p>
          <a:p>
            <a:r>
              <a:rPr lang="ru-RU" i="1" dirty="0">
                <a:solidFill>
                  <a:srgbClr val="002060"/>
                </a:solidFill>
                <a:latin typeface="+mj-lt"/>
                <a:cs typeface="Arial" pitchFamily="34" charset="0"/>
              </a:rPr>
              <a:t>Мы должны мячом сейчас сбить предмет тяжелый.</a:t>
            </a:r>
            <a:br>
              <a:rPr lang="ru-RU" i="1" dirty="0">
                <a:solidFill>
                  <a:srgbClr val="002060"/>
                </a:solidFill>
                <a:latin typeface="+mj-lt"/>
                <a:cs typeface="Arial" pitchFamily="34" charset="0"/>
              </a:rPr>
            </a:br>
            <a:r>
              <a:rPr lang="ru-RU" i="1" dirty="0">
                <a:solidFill>
                  <a:srgbClr val="002060"/>
                </a:solidFill>
              </a:rPr>
              <a:t>Постараться должен мяч – этот друг веселый.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669" y="5301208"/>
            <a:ext cx="63046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* Подкинуть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мяч вверх и поймать его. Затем, прежде чем поймать, надо успеть сделать хлопок в ладоши.</a:t>
            </a:r>
          </a:p>
          <a:p>
            <a:r>
              <a:rPr lang="ru-RU" i="1" dirty="0">
                <a:solidFill>
                  <a:srgbClr val="002060"/>
                </a:solidFill>
              </a:rPr>
              <a:t>Мяч влетает высоко, осторожно брось его.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Ловкость мы приобретаем – ловим мяч и вновь бросаем.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5165" y="1916832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* Ударить </a:t>
            </a:r>
            <a:r>
              <a:rPr lang="ru-RU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мячом об пол и поймать. Затем отбивать мяч от пола.</a:t>
            </a:r>
          </a:p>
          <a:p>
            <a:r>
              <a:rPr lang="ru-RU" i="1" dirty="0">
                <a:solidFill>
                  <a:srgbClr val="002060"/>
                </a:solidFill>
              </a:rPr>
              <a:t>Мяч надутый, мяч пузатый, любят все его ребята.</a:t>
            </a:r>
            <a:br>
              <a:rPr lang="ru-RU" i="1" dirty="0">
                <a:solidFill>
                  <a:srgbClr val="002060"/>
                </a:solidFill>
              </a:rPr>
            </a:br>
            <a:r>
              <a:rPr lang="ru-RU" i="1" dirty="0">
                <a:solidFill>
                  <a:srgbClr val="002060"/>
                </a:solidFill>
              </a:rPr>
              <a:t>Бьют его, а он не плачет, веселее только скачет.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https://us.123rf.com/450wm/kiberstalker/kiberstalker1805/kiberstalker180500094/101873406-cheerful-smiley-catches-the-ball-emoticon-face-playing-volleyball-emoji-with-ball-for-playing-volley.jpg?ver=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4813" y="4583063"/>
            <a:ext cx="2019846" cy="2354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294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103" r="40754" b="43449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5301208"/>
            <a:ext cx="82809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</a:rPr>
              <a:t>Мяч по популярности занимает первое место в царстве детской игры. Он, как магнит, притягивает к себе детей, надо как можно раньше дать ребенку мяч в руки, а не откладывать это до самой школы, надо научить ребенка общаться  и играть с мячом.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82" y="-27384"/>
            <a:ext cx="7296810" cy="54726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6345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103" r="40755"/>
          <a:stretch/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46684" y="1613969"/>
            <a:ext cx="46506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Будьте здоровы!</a:t>
            </a: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9661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425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Пользователь Windows</cp:lastModifiedBy>
  <cp:revision>7</cp:revision>
  <dcterms:created xsi:type="dcterms:W3CDTF">2020-09-14T05:47:28Z</dcterms:created>
  <dcterms:modified xsi:type="dcterms:W3CDTF">2020-09-14T13:12:57Z</dcterms:modified>
</cp:coreProperties>
</file>