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E74F6-7057-4413-BDEA-0D6B4417D1B6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C3F89-5CC6-43AE-9120-5C34A96B8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5B6FD-5623-490B-847F-31A9580E988A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E27AD-82B9-4AAD-8082-2DFD73702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D6CC5-4F78-4306-8CDD-66958ADAEC8E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13B09-91C6-4969-9EE8-DD517ADA54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671B9-A7F4-43F0-9A2B-20BECA651BD2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E6AA3-0278-4B86-A167-E333993C6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98835-800B-4090-9B2B-F363BE1C59CE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5EB59-D09A-4EC9-8B3B-D29AB92E2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2FDDC-5FAF-4F23-B607-23380C0305E9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F023D-B7FB-430E-8915-29773C4B0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E1554-24C3-4830-91BE-5F0B38CDB108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A8861-88F7-4DC4-8B22-E4FAB06FD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AEF3F-4A61-48A6-BEC6-7CABA1E1E4F9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0E428-D7F3-4697-80C0-6FD43F93B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2D6EB-AC21-40DC-BD82-52648ACA1C02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AFD05-8EC1-41AD-89BE-3FCC7C1D2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9AACE-79FE-4A30-861F-D3CF18696079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4F27A-3F68-4763-8174-B94073C8E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79592-A717-4481-8266-1A24E732F51D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1B200-C933-43A4-BC35-0EF4A2F92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D9B39F-BBE2-44D1-8C79-98B493C00DC2}" type="datetimeFigureOut">
              <a:rPr lang="ru-RU"/>
              <a:pPr>
                <a:defRPr/>
              </a:pPr>
              <a:t>28.06.2016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3C9634-007D-4D23-9F97-43A23B367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3273425"/>
                <a:gridCol w="2935288"/>
                <a:gridCol w="2935287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itchFamily="49" charset="0"/>
                          <a:ea typeface="Times New Roman" pitchFamily="18" charset="0"/>
                          <a:cs typeface="Aharoni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itchFamily="49" charset="0"/>
                          <a:cs typeface="Times New Roman" pitchFamily="18" charset="0"/>
                        </a:rPr>
                        <a:t> =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Times New Roman" pitchFamily="18" charset="0"/>
                      </a:endParaRPr>
                    </a:p>
                  </a:txBody>
                  <a:tcPr marL="114300" marR="1143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Уважаемые взрослые, не проходите мимо шалостей детей вблизи железной дороги!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Помните, что железная дорога -  не место для детских игр.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Уважаемые                                         взрослые,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 трагедии с   участием детей на   железнодорожном транспорте можно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было предотвратить!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 бюджетное дошкольное образовательное учреждение детский сад общеразвивающего вида №8 «Рябинка» города Белореченска Муниципального                                 образования Белореченский район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«Правила поведения  на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железной дороге»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2016г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1143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 rot="20593337">
            <a:off x="6092825" y="1143000"/>
            <a:ext cx="235902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Impact" pitchFamily="34" charset="0"/>
                <a:cs typeface="Times New Roman" pitchFamily="18" charset="0"/>
              </a:rPr>
              <a:t>Памятка для родителей</a:t>
            </a:r>
          </a:p>
        </p:txBody>
      </p:sp>
      <p:sp>
        <p:nvSpPr>
          <p:cNvPr id="9" name="Овал 8"/>
          <p:cNvSpPr/>
          <p:nvPr/>
        </p:nvSpPr>
        <p:spPr>
          <a:xfrm>
            <a:off x="827088" y="188913"/>
            <a:ext cx="1873250" cy="18002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strike="sngStrike" dirty="0">
              <a:latin typeface="Times New Roman"/>
              <a:ea typeface="Times New Roman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27584" y="2420888"/>
            <a:ext cx="1944216" cy="1800200"/>
          </a:xfrm>
          <a:prstGeom prst="ellips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27088" y="4724400"/>
            <a:ext cx="1873250" cy="18732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042988" y="5445125"/>
          <a:ext cx="1873250" cy="936625"/>
        </p:xfrm>
        <a:graphic>
          <a:graphicData uri="http://schemas.openxmlformats.org/drawingml/2006/table">
            <a:tbl>
              <a:tblPr/>
              <a:tblGrid>
                <a:gridCol w="1873250"/>
              </a:tblGrid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УБЕРЕЧЬ</a:t>
                      </a:r>
                    </a:p>
                  </a:txBody>
                  <a:tcPr marL="114300" marR="11430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116013" y="3141663"/>
          <a:ext cx="1655762" cy="863600"/>
        </p:xfrm>
        <a:graphic>
          <a:graphicData uri="http://schemas.openxmlformats.org/drawingml/2006/table">
            <a:tbl>
              <a:tblPr/>
              <a:tblGrid>
                <a:gridCol w="1655762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НАУЧИТЬ</a:t>
                      </a:r>
                    </a:p>
                  </a:txBody>
                  <a:tcPr marL="114300" marR="11430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827088" y="981075"/>
          <a:ext cx="2160240" cy="803528"/>
        </p:xfrm>
        <a:graphic>
          <a:graphicData uri="http://schemas.openxmlformats.org/drawingml/2006/table">
            <a:tbl>
              <a:tblPr/>
              <a:tblGrid>
                <a:gridCol w="2160240"/>
              </a:tblGrid>
              <a:tr h="80352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Aharoni" pitchFamily="2" charset="-79"/>
                        </a:rPr>
                        <a:t>ПРЕДВИДЕТЬ</a:t>
                      </a:r>
                      <a:endParaRPr lang="ru-RU" sz="2000" b="1" dirty="0">
                        <a:latin typeface="Times New Roman"/>
                        <a:ea typeface="Times New Roman"/>
                        <a:cs typeface="Aharoni" pitchFamily="2" charset="-79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3335" name="Picture 25" descr="26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2060575"/>
            <a:ext cx="1944688" cy="129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14352" name="Group 16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686808846"/>
              </p:ext>
            </p:extLst>
          </p:nvPr>
        </p:nvGraphicFramePr>
        <p:xfrm>
          <a:off x="0" y="0"/>
          <a:ext cx="9144000" cy="7263180"/>
        </p:xfrm>
        <a:graphic>
          <a:graphicData uri="http://schemas.openxmlformats.org/drawingml/2006/table">
            <a:tbl>
              <a:tblPr/>
              <a:tblGrid>
                <a:gridCol w="3131840"/>
                <a:gridCol w="3076873"/>
                <a:gridCol w="2935287"/>
              </a:tblGrid>
              <a:tr h="7263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ЗАПРЕЩАЕТСЯ: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*Подлезать под железнодорожным подвижным составом.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*Бежать по пассажирской платформе рядом с прибывающим или отправляющимся поездом.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*Устраивать различные подвижные игры.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*Оставлять детей без присмотра.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*Прыгать с пассажирской платформы на железнодорожные пути.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*Осуществлять посадку и (или)высадку во время движения.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14300" marR="1143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оставляйте детей одних в близи железнодорожных путей.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Помните Это опасно для их жизни!!!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Родители-  вы пример для детей! Соблюдайте правила железнодорожной безопасности, чтобы не случилось беды.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Помните, что опасно для жизни- оставлять детей без присмотра и позволять им играть в близи железной дороги.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ЗАПОМНИТЕ: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*Проезд и переход граждан через дорожные пути допускается только в установленных и оборудованных для этого местах.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*При проезде и переходе через железнодорожные пути гражданам необходимо пользоваться специально оборудованными для этого пешеходными переходами, тоннелями, мостами, железнодорожными переездами.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 flipV="1">
            <a:off x="7451725" y="2420938"/>
            <a:ext cx="936625" cy="144462"/>
          </a:xfrm>
        </p:spPr>
        <p:txBody>
          <a:bodyPr rtlCol="0">
            <a:normAutofit fontScale="250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4349" name="Picture 15" descr="ЖД"/>
          <p:cNvPicPr>
            <a:picLocks noChangeAspect="1" noChangeArrowheads="1"/>
          </p:cNvPicPr>
          <p:nvPr/>
        </p:nvPicPr>
        <p:blipFill rotWithShape="1">
          <a:blip r:embed="rId2"/>
          <a:srcRect t="29539"/>
          <a:stretch/>
        </p:blipFill>
        <p:spPr bwMode="auto">
          <a:xfrm>
            <a:off x="3708399" y="5445224"/>
            <a:ext cx="2087563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50" name="Picture 17" descr="721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88913"/>
            <a:ext cx="2374900" cy="147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227</Words>
  <Application>Microsoft Office PowerPoint</Application>
  <PresentationFormat>Экран (4:3)</PresentationFormat>
  <Paragraphs>68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24</cp:revision>
  <cp:lastPrinted>2016-06-28T09:24:20Z</cp:lastPrinted>
  <dcterms:created xsi:type="dcterms:W3CDTF">2016-02-23T17:48:23Z</dcterms:created>
  <dcterms:modified xsi:type="dcterms:W3CDTF">2016-06-28T09:29:24Z</dcterms:modified>
</cp:coreProperties>
</file>