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7578725" cy="9864725"/>
  <p:notesSz cx="6858000" cy="9144000"/>
  <p:defaultTextStyle>
    <a:defPPr>
      <a:defRPr lang="ru-RU"/>
    </a:defPPr>
    <a:lvl1pPr marL="0" algn="l" defTabSz="996637" rtl="0" eaLnBrk="1" latinLnBrk="0" hangingPunct="1">
      <a:defRPr sz="2000" kern="1200">
        <a:solidFill>
          <a:schemeClr val="tx1"/>
        </a:solidFill>
        <a:latin typeface="+mn-lt"/>
        <a:ea typeface="+mn-ea"/>
        <a:cs typeface="+mn-cs"/>
      </a:defRPr>
    </a:lvl1pPr>
    <a:lvl2pPr marL="498318" algn="l" defTabSz="996637" rtl="0" eaLnBrk="1" latinLnBrk="0" hangingPunct="1">
      <a:defRPr sz="2000" kern="1200">
        <a:solidFill>
          <a:schemeClr val="tx1"/>
        </a:solidFill>
        <a:latin typeface="+mn-lt"/>
        <a:ea typeface="+mn-ea"/>
        <a:cs typeface="+mn-cs"/>
      </a:defRPr>
    </a:lvl2pPr>
    <a:lvl3pPr marL="996637" algn="l" defTabSz="996637" rtl="0" eaLnBrk="1" latinLnBrk="0" hangingPunct="1">
      <a:defRPr sz="2000" kern="1200">
        <a:solidFill>
          <a:schemeClr val="tx1"/>
        </a:solidFill>
        <a:latin typeface="+mn-lt"/>
        <a:ea typeface="+mn-ea"/>
        <a:cs typeface="+mn-cs"/>
      </a:defRPr>
    </a:lvl3pPr>
    <a:lvl4pPr marL="1494955" algn="l" defTabSz="996637" rtl="0" eaLnBrk="1" latinLnBrk="0" hangingPunct="1">
      <a:defRPr sz="2000" kern="1200">
        <a:solidFill>
          <a:schemeClr val="tx1"/>
        </a:solidFill>
        <a:latin typeface="+mn-lt"/>
        <a:ea typeface="+mn-ea"/>
        <a:cs typeface="+mn-cs"/>
      </a:defRPr>
    </a:lvl4pPr>
    <a:lvl5pPr marL="1993273" algn="l" defTabSz="996637" rtl="0" eaLnBrk="1" latinLnBrk="0" hangingPunct="1">
      <a:defRPr sz="2000" kern="1200">
        <a:solidFill>
          <a:schemeClr val="tx1"/>
        </a:solidFill>
        <a:latin typeface="+mn-lt"/>
        <a:ea typeface="+mn-ea"/>
        <a:cs typeface="+mn-cs"/>
      </a:defRPr>
    </a:lvl5pPr>
    <a:lvl6pPr marL="2491591" algn="l" defTabSz="996637" rtl="0" eaLnBrk="1" latinLnBrk="0" hangingPunct="1">
      <a:defRPr sz="2000" kern="1200">
        <a:solidFill>
          <a:schemeClr val="tx1"/>
        </a:solidFill>
        <a:latin typeface="+mn-lt"/>
        <a:ea typeface="+mn-ea"/>
        <a:cs typeface="+mn-cs"/>
      </a:defRPr>
    </a:lvl6pPr>
    <a:lvl7pPr marL="2989910" algn="l" defTabSz="996637" rtl="0" eaLnBrk="1" latinLnBrk="0" hangingPunct="1">
      <a:defRPr sz="2000" kern="1200">
        <a:solidFill>
          <a:schemeClr val="tx1"/>
        </a:solidFill>
        <a:latin typeface="+mn-lt"/>
        <a:ea typeface="+mn-ea"/>
        <a:cs typeface="+mn-cs"/>
      </a:defRPr>
    </a:lvl7pPr>
    <a:lvl8pPr marL="3488228" algn="l" defTabSz="996637" rtl="0" eaLnBrk="1" latinLnBrk="0" hangingPunct="1">
      <a:defRPr sz="2000" kern="1200">
        <a:solidFill>
          <a:schemeClr val="tx1"/>
        </a:solidFill>
        <a:latin typeface="+mn-lt"/>
        <a:ea typeface="+mn-ea"/>
        <a:cs typeface="+mn-cs"/>
      </a:defRPr>
    </a:lvl8pPr>
    <a:lvl9pPr marL="3986546" algn="l" defTabSz="996637" rtl="0" eaLnBrk="1" latinLnBrk="0" hangingPunct="1">
      <a:defRPr sz="2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9" d="100"/>
          <a:sy n="59" d="100"/>
        </p:scale>
        <p:origin x="-1674" y="-222"/>
      </p:cViewPr>
      <p:guideLst>
        <p:guide orient="horz" pos="3108"/>
        <p:guide pos="238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442092" y="1972946"/>
            <a:ext cx="6507599" cy="2630594"/>
          </a:xfrm>
          <a:ln>
            <a:noFill/>
          </a:ln>
        </p:spPr>
        <p:txBody>
          <a:bodyPr vert="horz" tIns="0" rIns="19933"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62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442092" y="4644011"/>
            <a:ext cx="6510125" cy="2520986"/>
          </a:xfrm>
        </p:spPr>
        <p:txBody>
          <a:bodyPr lIns="0" rIns="19933"/>
          <a:lstStyle>
            <a:lvl1pPr marL="0" marR="49831" indent="0" algn="r">
              <a:buNone/>
              <a:defRPr>
                <a:solidFill>
                  <a:schemeClr val="tx1"/>
                </a:solidFill>
              </a:defRPr>
            </a:lvl1pPr>
            <a:lvl2pPr marL="498318" indent="0" algn="ctr">
              <a:buNone/>
            </a:lvl2pPr>
            <a:lvl3pPr marL="996637" indent="0" algn="ctr">
              <a:buNone/>
            </a:lvl3pPr>
            <a:lvl4pPr marL="1494955" indent="0" algn="ctr">
              <a:buNone/>
            </a:lvl4pPr>
            <a:lvl5pPr marL="1993273" indent="0" algn="ctr">
              <a:buNone/>
            </a:lvl5pPr>
            <a:lvl6pPr marL="2491591" indent="0" algn="ctr">
              <a:buNone/>
            </a:lvl6pPr>
            <a:lvl7pPr marL="2989910" indent="0" algn="ctr">
              <a:buNone/>
            </a:lvl7pPr>
            <a:lvl8pPr marL="3488228" indent="0" algn="ctr">
              <a:buNone/>
            </a:lvl8pPr>
            <a:lvl9pPr marL="3986546"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B4C71EC6-210F-42DE-9C53-41977AD35B3D}" type="datetimeFigureOut">
              <a:rPr lang="ru-RU" smtClean="0"/>
              <a:t>09.10.2014</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t>09.10.2014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94576" y="1315300"/>
            <a:ext cx="1705213" cy="7496734"/>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378937" y="1315300"/>
            <a:ext cx="4989327" cy="749673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t>09.10.2014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t>09.10.2014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39566" y="1894027"/>
            <a:ext cx="6441917" cy="1959792"/>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62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439566" y="3890460"/>
            <a:ext cx="6441917" cy="2171609"/>
          </a:xfrm>
        </p:spPr>
        <p:txBody>
          <a:bodyPr lIns="49831" rIns="49831" anchor="t"/>
          <a:lstStyle>
            <a:lvl1pPr marL="0" indent="0">
              <a:buNone/>
              <a:defRPr sz="2400">
                <a:solidFill>
                  <a:schemeClr val="tx1"/>
                </a:solidFill>
              </a:defRPr>
            </a:lvl1pPr>
            <a:lvl2pPr>
              <a:buNone/>
              <a:defRPr sz="2000">
                <a:solidFill>
                  <a:schemeClr val="tx1">
                    <a:tint val="75000"/>
                  </a:schemeClr>
                </a:solidFill>
              </a:defRPr>
            </a:lvl2pPr>
            <a:lvl3pPr>
              <a:buNone/>
              <a:defRPr sz="1800">
                <a:solidFill>
                  <a:schemeClr val="tx1">
                    <a:tint val="75000"/>
                  </a:schemeClr>
                </a:solidFill>
              </a:defRPr>
            </a:lvl3pPr>
            <a:lvl4pPr>
              <a:buNone/>
              <a:defRPr sz="1600">
                <a:solidFill>
                  <a:schemeClr val="tx1">
                    <a:tint val="75000"/>
                  </a:schemeClr>
                </a:solidFill>
              </a:defRPr>
            </a:lvl4pPr>
            <a:lvl5pPr>
              <a:buNone/>
              <a:defRPr sz="16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09.10.2014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378937" y="1012779"/>
            <a:ext cx="6820853" cy="1644121"/>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378936" y="2761900"/>
            <a:ext cx="3347270" cy="6379189"/>
          </a:xfrm>
        </p:spPr>
        <p:txBody>
          <a:bodyPr/>
          <a:lstStyle>
            <a:lvl1pPr>
              <a:defRPr sz="2800"/>
            </a:lvl1pPr>
            <a:lvl2pPr>
              <a:defRPr sz="26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3852519" y="2761900"/>
            <a:ext cx="3347270" cy="6379189"/>
          </a:xfrm>
        </p:spPr>
        <p:txBody>
          <a:bodyPr/>
          <a:lstStyle>
            <a:lvl1pPr>
              <a:defRPr sz="2800"/>
            </a:lvl1pPr>
            <a:lvl2pPr>
              <a:defRPr sz="26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B4C71EC6-210F-42DE-9C53-41977AD35B3D}" type="datetimeFigureOut">
              <a:rPr lang="ru-RU" smtClean="0"/>
              <a:t>09.10.2014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378937" y="1012779"/>
            <a:ext cx="6820853" cy="1644121"/>
          </a:xfrm>
        </p:spPr>
        <p:txBody>
          <a:bodyPr tIns="49831"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378937" y="2668637"/>
            <a:ext cx="3348586" cy="948429"/>
          </a:xfrm>
        </p:spPr>
        <p:txBody>
          <a:bodyPr lIns="49831" tIns="0" rIns="49831" bIns="0" anchor="ctr">
            <a:noAutofit/>
          </a:bodyPr>
          <a:lstStyle>
            <a:lvl1pPr marL="0" indent="0">
              <a:buNone/>
              <a:defRPr sz="2600" b="1" cap="none" baseline="0">
                <a:solidFill>
                  <a:schemeClr val="tx2"/>
                </a:solidFill>
                <a:effectLst/>
              </a:defRPr>
            </a:lvl1pPr>
            <a:lvl2pPr>
              <a:buNone/>
              <a:defRPr sz="2200" b="1"/>
            </a:lvl2pPr>
            <a:lvl3pPr>
              <a:buNone/>
              <a:defRPr sz="2000" b="1"/>
            </a:lvl3pPr>
            <a:lvl4pPr>
              <a:buNone/>
              <a:defRPr sz="1800" b="1"/>
            </a:lvl4pPr>
            <a:lvl5pPr>
              <a:buNone/>
              <a:defRPr sz="18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3849888" y="2675123"/>
            <a:ext cx="3349901" cy="941944"/>
          </a:xfrm>
        </p:spPr>
        <p:txBody>
          <a:bodyPr lIns="49831" tIns="0" rIns="49831" bIns="0" anchor="ctr"/>
          <a:lstStyle>
            <a:lvl1pPr marL="0" indent="0">
              <a:buNone/>
              <a:defRPr sz="2600" b="1" cap="none" baseline="0">
                <a:solidFill>
                  <a:schemeClr val="tx2"/>
                </a:solidFill>
                <a:effectLst/>
              </a:defRPr>
            </a:lvl1pPr>
            <a:lvl2pPr>
              <a:buNone/>
              <a:defRPr sz="2200" b="1"/>
            </a:lvl2pPr>
            <a:lvl3pPr>
              <a:buNone/>
              <a:defRPr sz="2000" b="1"/>
            </a:lvl3pPr>
            <a:lvl4pPr>
              <a:buNone/>
              <a:defRPr sz="1800" b="1"/>
            </a:lvl4pPr>
            <a:lvl5pPr>
              <a:buNone/>
              <a:defRPr sz="18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378937" y="3617066"/>
            <a:ext cx="3348586" cy="5531784"/>
          </a:xfrm>
        </p:spPr>
        <p:txBody>
          <a:bodyPr tIns="0"/>
          <a:lstStyle>
            <a:lvl1pPr>
              <a:defRPr sz="24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3849888" y="3617066"/>
            <a:ext cx="3349901" cy="5531784"/>
          </a:xfrm>
        </p:spPr>
        <p:txBody>
          <a:bodyPr tIns="0"/>
          <a:lstStyle>
            <a:lvl1pPr>
              <a:defRPr sz="24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B4C71EC6-210F-42DE-9C53-41977AD35B3D}" type="datetimeFigureOut">
              <a:rPr lang="ru-RU" smtClean="0"/>
              <a:t>09.10.2014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378936" y="1012779"/>
            <a:ext cx="6884009" cy="1644121"/>
          </a:xfrm>
        </p:spPr>
        <p:txBody>
          <a:bodyPr vert="horz" tIns="49831"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4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B4C71EC6-210F-42DE-9C53-41977AD35B3D}" type="datetimeFigureOut">
              <a:rPr lang="ru-RU" smtClean="0"/>
              <a:t>09.10.2014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09.10.2014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68404" y="739857"/>
            <a:ext cx="2273618" cy="1671523"/>
          </a:xfrm>
        </p:spPr>
        <p:txBody>
          <a:bodyPr lIns="0" anchor="b">
            <a:noAutofit/>
          </a:bodyPr>
          <a:lstStyle>
            <a:lvl1pPr algn="l" rtl="0">
              <a:spcBef>
                <a:spcPct val="0"/>
              </a:spcBef>
              <a:buNone/>
              <a:defRPr sz="28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568404" y="2411378"/>
            <a:ext cx="2273618" cy="6576483"/>
          </a:xfrm>
        </p:spPr>
        <p:txBody>
          <a:bodyPr lIns="19933" rIns="19933"/>
          <a:lstStyle>
            <a:lvl1pPr marL="0" indent="0" algn="l">
              <a:buNone/>
              <a:defRPr sz="1600"/>
            </a:lvl1pPr>
            <a:lvl2pPr indent="0" algn="l">
              <a:buNone/>
              <a:defRPr sz="14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2963071" y="2411378"/>
            <a:ext cx="4236718" cy="6576483"/>
          </a:xfrm>
        </p:spPr>
        <p:txBody>
          <a:bodyPr tIns="0"/>
          <a:lstStyle>
            <a:lvl1pPr>
              <a:defRPr sz="3000"/>
            </a:lvl1pPr>
            <a:lvl2pPr>
              <a:defRPr sz="2800"/>
            </a:lvl2pPr>
            <a:lvl3pPr>
              <a:defRPr sz="2600"/>
            </a:lvl3pPr>
            <a:lvl4pPr>
              <a:defRPr sz="22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B4C71EC6-210F-42DE-9C53-41977AD35B3D}" type="datetimeFigureOut">
              <a:rPr lang="ru-RU" smtClean="0"/>
              <a:t>09.10.2014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2623838" y="1593886"/>
            <a:ext cx="4357767" cy="5918835"/>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99664" tIns="49831" rIns="99664" bIns="49831" rtlCol="0" anchor="ctr"/>
          <a:lstStyle/>
          <a:p>
            <a:pPr algn="ctr" eaLnBrk="1" latinLnBrk="0" hangingPunct="1"/>
            <a:endParaRPr kumimoji="0" lang="en-US"/>
          </a:p>
        </p:txBody>
      </p:sp>
      <p:sp>
        <p:nvSpPr>
          <p:cNvPr id="12" name="Right Triangle 11"/>
          <p:cNvSpPr/>
          <p:nvPr/>
        </p:nvSpPr>
        <p:spPr>
          <a:xfrm rot="420000" flipV="1">
            <a:off x="6633982" y="7709632"/>
            <a:ext cx="128838" cy="223600"/>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99664" tIns="49831" rIns="99664" bIns="49831" rtlCol="0" anchor="ctr"/>
          <a:lstStyle/>
          <a:p>
            <a:pPr algn="ctr" eaLnBrk="1" latinLnBrk="0" hangingPunct="1"/>
            <a:endParaRPr kumimoji="0" lang="en-US"/>
          </a:p>
        </p:txBody>
      </p:sp>
      <p:sp>
        <p:nvSpPr>
          <p:cNvPr id="2" name="Title 1"/>
          <p:cNvSpPr>
            <a:spLocks noGrp="1"/>
          </p:cNvSpPr>
          <p:nvPr>
            <p:ph type="title"/>
          </p:nvPr>
        </p:nvSpPr>
        <p:spPr>
          <a:xfrm>
            <a:off x="505248" y="1693023"/>
            <a:ext cx="1834052" cy="2276483"/>
          </a:xfrm>
        </p:spPr>
        <p:txBody>
          <a:bodyPr vert="horz" lIns="49831" tIns="49831" rIns="49831" bIns="49831" anchor="b"/>
          <a:lstStyle>
            <a:lvl1pPr algn="l">
              <a:buNone/>
              <a:defRPr sz="22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505248" y="4068999"/>
            <a:ext cx="1831525" cy="3134790"/>
          </a:xfrm>
        </p:spPr>
        <p:txBody>
          <a:bodyPr lIns="69764" rIns="49831" bIns="49831" anchor="t"/>
          <a:lstStyle>
            <a:lvl1pPr marL="0" indent="0" algn="l">
              <a:spcBef>
                <a:spcPts val="272"/>
              </a:spcBef>
              <a:buFontTx/>
              <a:buNone/>
              <a:defRPr sz="1500"/>
            </a:lvl1pPr>
            <a:lvl2pPr>
              <a:defRPr sz="14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09.10.2014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6694541" y="9143141"/>
            <a:ext cx="505248" cy="525205"/>
          </a:xfrm>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rot="420000">
            <a:off x="2889093" y="1725416"/>
            <a:ext cx="3827256" cy="5655776"/>
          </a:xfrm>
          <a:prstGeom prst="rect">
            <a:avLst/>
          </a:prstGeom>
          <a:solidFill>
            <a:schemeClr val="bg2"/>
          </a:solidFill>
          <a:ln w="3000" cap="rnd">
            <a:solidFill>
              <a:srgbClr val="C0C0C0"/>
            </a:solidFill>
            <a:round/>
          </a:ln>
          <a:effectLst/>
        </p:spPr>
        <p:txBody>
          <a:bodyPr/>
          <a:lstStyle>
            <a:lvl1pPr marL="0" indent="0">
              <a:buNone/>
              <a:defRPr sz="3400"/>
            </a:lvl1pPr>
          </a:lstStyle>
          <a:p>
            <a:r>
              <a:rPr kumimoji="0" lang="ru-RU" smtClean="0"/>
              <a:t>Вставка рисунка</a:t>
            </a:r>
            <a:endParaRPr kumimoji="0" lang="en-US" dirty="0"/>
          </a:p>
        </p:txBody>
      </p:sp>
      <p:sp>
        <p:nvSpPr>
          <p:cNvPr id="10" name="Freeform 9"/>
          <p:cNvSpPr>
            <a:spLocks/>
          </p:cNvSpPr>
          <p:nvPr/>
        </p:nvSpPr>
        <p:spPr bwMode="auto">
          <a:xfrm flipV="1">
            <a:off x="-7896" y="8366750"/>
            <a:ext cx="7594515" cy="1497977"/>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9664" tIns="49831" rIns="99664" bIns="49831"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3631472" y="8946758"/>
            <a:ext cx="3947253" cy="917968"/>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9664" tIns="49831" rIns="99664" bIns="49831"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7896" y="-10275"/>
            <a:ext cx="7594515" cy="1497977"/>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9664" tIns="49831" rIns="99664" bIns="49831"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3631472" y="-10276"/>
            <a:ext cx="3947253" cy="917968"/>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9664" tIns="49831" rIns="99664" bIns="49831"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378937" y="1012779"/>
            <a:ext cx="6820853" cy="1644121"/>
          </a:xfrm>
          <a:prstGeom prst="rect">
            <a:avLst/>
          </a:prstGeom>
        </p:spPr>
        <p:txBody>
          <a:bodyPr vert="horz" lIns="0" tIns="49831"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378937" y="2784045"/>
            <a:ext cx="6820853" cy="6313424"/>
          </a:xfrm>
          <a:prstGeom prst="rect">
            <a:avLst/>
          </a:prstGeom>
        </p:spPr>
        <p:txBody>
          <a:bodyPr vert="horz" lIns="99664" tIns="49831" rIns="99664" bIns="49831">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378937" y="9143141"/>
            <a:ext cx="1768369" cy="525205"/>
          </a:xfrm>
          <a:prstGeom prst="rect">
            <a:avLst/>
          </a:prstGeom>
        </p:spPr>
        <p:txBody>
          <a:bodyPr vert="horz" lIns="0" tIns="0" rIns="0" bIns="0" anchor="b"/>
          <a:lstStyle>
            <a:lvl1pPr algn="l" eaLnBrk="1" latinLnBrk="0" hangingPunct="1">
              <a:defRPr kumimoji="0" sz="1400">
                <a:solidFill>
                  <a:schemeClr val="tx2">
                    <a:shade val="90000"/>
                  </a:schemeClr>
                </a:solidFill>
              </a:defRPr>
            </a:lvl1pPr>
          </a:lstStyle>
          <a:p>
            <a:fld id="{B4C71EC6-210F-42DE-9C53-41977AD35B3D}" type="datetimeFigureOut">
              <a:rPr lang="ru-RU" smtClean="0"/>
              <a:t>09.10.2014</a:t>
            </a:fld>
            <a:endParaRPr lang="ru-RU"/>
          </a:p>
        </p:txBody>
      </p:sp>
      <p:sp>
        <p:nvSpPr>
          <p:cNvPr id="22" name="Footer Placeholder 21"/>
          <p:cNvSpPr>
            <a:spLocks noGrp="1"/>
          </p:cNvSpPr>
          <p:nvPr>
            <p:ph type="ftr" sz="quarter" idx="3"/>
          </p:nvPr>
        </p:nvSpPr>
        <p:spPr>
          <a:xfrm>
            <a:off x="2210462" y="9143141"/>
            <a:ext cx="2778866" cy="525205"/>
          </a:xfrm>
          <a:prstGeom prst="rect">
            <a:avLst/>
          </a:prstGeom>
        </p:spPr>
        <p:txBody>
          <a:bodyPr vert="horz" lIns="0" tIns="0" rIns="0" bIns="0" anchor="b"/>
          <a:lstStyle>
            <a:lvl1pPr algn="l" eaLnBrk="1" latinLnBrk="0" hangingPunct="1">
              <a:defRPr kumimoji="0" sz="14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6568229" y="9143141"/>
            <a:ext cx="631560" cy="525205"/>
          </a:xfrm>
          <a:prstGeom prst="rect">
            <a:avLst/>
          </a:prstGeom>
        </p:spPr>
        <p:txBody>
          <a:bodyPr vert="horz" lIns="0" tIns="0" rIns="0" bIns="0" anchor="b"/>
          <a:lstStyle>
            <a:lvl1pPr algn="r" eaLnBrk="1" latinLnBrk="0" hangingPunct="1">
              <a:defRPr kumimoji="0" sz="1400">
                <a:solidFill>
                  <a:schemeClr val="tx2">
                    <a:shade val="90000"/>
                  </a:schemeClr>
                </a:solidFill>
              </a:defRPr>
            </a:lvl1pPr>
          </a:lstStyle>
          <a:p>
            <a:fld id="{B19B0651-EE4F-4900-A07F-96A6BFA9D0F0}" type="slidenum">
              <a:rPr lang="ru-RU" smtClean="0"/>
              <a:t>‹#›</a:t>
            </a:fld>
            <a:endParaRPr lang="ru-RU"/>
          </a:p>
        </p:txBody>
      </p:sp>
      <p:grpSp>
        <p:nvGrpSpPr>
          <p:cNvPr id="2" name="Group 1"/>
          <p:cNvGrpSpPr/>
          <p:nvPr/>
        </p:nvGrpSpPr>
        <p:grpSpPr>
          <a:xfrm>
            <a:off x="-15761" y="291149"/>
            <a:ext cx="7609016" cy="93386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400" b="0" kern="1200">
          <a:ln>
            <a:noFill/>
          </a:ln>
          <a:solidFill>
            <a:schemeClr val="tx2"/>
          </a:solidFill>
          <a:effectLst/>
          <a:latin typeface="+mj-lt"/>
          <a:ea typeface="+mj-ea"/>
          <a:cs typeface="+mj-cs"/>
        </a:defRPr>
      </a:lvl1pPr>
    </p:titleStyle>
    <p:bodyStyle>
      <a:lvl1pPr marL="298991" indent="-298991" algn="l" rtl="0" eaLnBrk="1" latinLnBrk="0" hangingPunct="1">
        <a:spcBef>
          <a:spcPct val="20000"/>
        </a:spcBef>
        <a:buClr>
          <a:schemeClr val="accent3"/>
        </a:buClr>
        <a:buSzPct val="95000"/>
        <a:buFont typeface="Wingdings 2"/>
        <a:buChar char=""/>
        <a:defRPr kumimoji="0" sz="2800" kern="1200">
          <a:solidFill>
            <a:schemeClr val="tx1"/>
          </a:solidFill>
          <a:latin typeface="+mn-lt"/>
          <a:ea typeface="+mn-ea"/>
          <a:cs typeface="+mn-cs"/>
        </a:defRPr>
      </a:lvl1pPr>
      <a:lvl2pPr marL="697646" indent="-269092" algn="l" rtl="0" eaLnBrk="1" latinLnBrk="0" hangingPunct="1">
        <a:spcBef>
          <a:spcPct val="20000"/>
        </a:spcBef>
        <a:buClr>
          <a:schemeClr val="accent1"/>
        </a:buClr>
        <a:buSzPct val="85000"/>
        <a:buFont typeface="Wingdings 2"/>
        <a:buChar char=""/>
        <a:defRPr kumimoji="0" sz="2600" kern="1200">
          <a:solidFill>
            <a:schemeClr val="tx1"/>
          </a:solidFill>
          <a:latin typeface="+mn-lt"/>
          <a:ea typeface="+mn-ea"/>
          <a:cs typeface="+mn-cs"/>
        </a:defRPr>
      </a:lvl2pPr>
      <a:lvl3pPr marL="996637" indent="-269092" algn="l" rtl="0" eaLnBrk="1" latinLnBrk="0" hangingPunct="1">
        <a:spcBef>
          <a:spcPct val="20000"/>
        </a:spcBef>
        <a:buClr>
          <a:schemeClr val="accent2"/>
        </a:buClr>
        <a:buSzPct val="70000"/>
        <a:buFont typeface="Wingdings 2"/>
        <a:buChar char=""/>
        <a:defRPr kumimoji="0" sz="2300" kern="1200">
          <a:solidFill>
            <a:schemeClr val="tx1"/>
          </a:solidFill>
          <a:latin typeface="+mn-lt"/>
          <a:ea typeface="+mn-ea"/>
          <a:cs typeface="+mn-cs"/>
        </a:defRPr>
      </a:lvl3pPr>
      <a:lvl4pPr marL="1295627" indent="-229226" algn="l" rtl="0" eaLnBrk="1" latinLnBrk="0" hangingPunct="1">
        <a:spcBef>
          <a:spcPct val="20000"/>
        </a:spcBef>
        <a:buClr>
          <a:schemeClr val="accent3"/>
        </a:buClr>
        <a:buSzPct val="65000"/>
        <a:buFont typeface="Wingdings 2"/>
        <a:buChar char=""/>
        <a:defRPr kumimoji="0" sz="2200" kern="1200">
          <a:solidFill>
            <a:schemeClr val="tx1"/>
          </a:solidFill>
          <a:latin typeface="+mn-lt"/>
          <a:ea typeface="+mn-ea"/>
          <a:cs typeface="+mn-cs"/>
        </a:defRPr>
      </a:lvl4pPr>
      <a:lvl5pPr marL="1594619" indent="-229226" algn="l" rtl="0" eaLnBrk="1" latinLnBrk="0" hangingPunct="1">
        <a:spcBef>
          <a:spcPct val="20000"/>
        </a:spcBef>
        <a:buClr>
          <a:schemeClr val="accent4"/>
        </a:buClr>
        <a:buSzPct val="65000"/>
        <a:buFont typeface="Wingdings 2"/>
        <a:buChar char=""/>
        <a:defRPr kumimoji="0" sz="2200" kern="1200">
          <a:solidFill>
            <a:schemeClr val="tx1"/>
          </a:solidFill>
          <a:latin typeface="+mn-lt"/>
          <a:ea typeface="+mn-ea"/>
          <a:cs typeface="+mn-cs"/>
        </a:defRPr>
      </a:lvl5pPr>
      <a:lvl6pPr marL="1893609" indent="-229226" algn="l" rtl="0" eaLnBrk="1" latinLnBrk="0" hangingPunct="1">
        <a:spcBef>
          <a:spcPct val="20000"/>
        </a:spcBef>
        <a:buClr>
          <a:schemeClr val="accent5"/>
        </a:buClr>
        <a:buSzPct val="80000"/>
        <a:buFont typeface="Wingdings 2"/>
        <a:buChar char=""/>
        <a:defRPr kumimoji="0" sz="2000" kern="1200">
          <a:solidFill>
            <a:schemeClr val="tx1"/>
          </a:solidFill>
          <a:latin typeface="+mn-lt"/>
          <a:ea typeface="+mn-ea"/>
          <a:cs typeface="+mn-cs"/>
        </a:defRPr>
      </a:lvl6pPr>
      <a:lvl7pPr marL="2092937" indent="-199328" algn="l" rtl="0" eaLnBrk="1" latinLnBrk="0" hangingPunct="1">
        <a:spcBef>
          <a:spcPct val="20000"/>
        </a:spcBef>
        <a:buClr>
          <a:schemeClr val="accent6"/>
        </a:buClr>
        <a:buSzPct val="80000"/>
        <a:buFont typeface="Wingdings 2"/>
        <a:buChar char=""/>
        <a:defRPr kumimoji="0" sz="1800" kern="1200" baseline="0">
          <a:solidFill>
            <a:schemeClr val="tx1"/>
          </a:solidFill>
          <a:latin typeface="+mn-lt"/>
          <a:ea typeface="+mn-ea"/>
          <a:cs typeface="+mn-cs"/>
        </a:defRPr>
      </a:lvl7pPr>
      <a:lvl8pPr marL="2391928" indent="-199328" algn="l" rtl="0" eaLnBrk="1" latinLnBrk="0" hangingPunct="1">
        <a:spcBef>
          <a:spcPct val="20000"/>
        </a:spcBef>
        <a:buClr>
          <a:schemeClr val="tx2"/>
        </a:buClr>
        <a:buChar char="•"/>
        <a:defRPr kumimoji="0" sz="1800" kern="1200">
          <a:solidFill>
            <a:schemeClr val="tx1"/>
          </a:solidFill>
          <a:latin typeface="+mn-lt"/>
          <a:ea typeface="+mn-ea"/>
          <a:cs typeface="+mn-cs"/>
        </a:defRPr>
      </a:lvl8pPr>
      <a:lvl9pPr marL="2690919" indent="-199328" algn="l" rtl="0" eaLnBrk="1" latinLnBrk="0" hangingPunct="1">
        <a:spcBef>
          <a:spcPct val="20000"/>
        </a:spcBef>
        <a:buClr>
          <a:schemeClr val="tx2"/>
        </a:buClr>
        <a:buFontTx/>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98318" algn="l" rtl="0" eaLnBrk="1" latinLnBrk="0" hangingPunct="1">
        <a:defRPr kumimoji="0" kern="1200">
          <a:solidFill>
            <a:schemeClr val="tx1"/>
          </a:solidFill>
          <a:latin typeface="+mn-lt"/>
          <a:ea typeface="+mn-ea"/>
          <a:cs typeface="+mn-cs"/>
        </a:defRPr>
      </a:lvl2pPr>
      <a:lvl3pPr marL="996637" algn="l" rtl="0" eaLnBrk="1" latinLnBrk="0" hangingPunct="1">
        <a:defRPr kumimoji="0" kern="1200">
          <a:solidFill>
            <a:schemeClr val="tx1"/>
          </a:solidFill>
          <a:latin typeface="+mn-lt"/>
          <a:ea typeface="+mn-ea"/>
          <a:cs typeface="+mn-cs"/>
        </a:defRPr>
      </a:lvl3pPr>
      <a:lvl4pPr marL="1494955" algn="l" rtl="0" eaLnBrk="1" latinLnBrk="0" hangingPunct="1">
        <a:defRPr kumimoji="0" kern="1200">
          <a:solidFill>
            <a:schemeClr val="tx1"/>
          </a:solidFill>
          <a:latin typeface="+mn-lt"/>
          <a:ea typeface="+mn-ea"/>
          <a:cs typeface="+mn-cs"/>
        </a:defRPr>
      </a:lvl4pPr>
      <a:lvl5pPr marL="1993273" algn="l" rtl="0" eaLnBrk="1" latinLnBrk="0" hangingPunct="1">
        <a:defRPr kumimoji="0" kern="1200">
          <a:solidFill>
            <a:schemeClr val="tx1"/>
          </a:solidFill>
          <a:latin typeface="+mn-lt"/>
          <a:ea typeface="+mn-ea"/>
          <a:cs typeface="+mn-cs"/>
        </a:defRPr>
      </a:lvl5pPr>
      <a:lvl6pPr marL="2491591" algn="l" rtl="0" eaLnBrk="1" latinLnBrk="0" hangingPunct="1">
        <a:defRPr kumimoji="0" kern="1200">
          <a:solidFill>
            <a:schemeClr val="tx1"/>
          </a:solidFill>
          <a:latin typeface="+mn-lt"/>
          <a:ea typeface="+mn-ea"/>
          <a:cs typeface="+mn-cs"/>
        </a:defRPr>
      </a:lvl6pPr>
      <a:lvl7pPr marL="2989910" algn="l" rtl="0" eaLnBrk="1" latinLnBrk="0" hangingPunct="1">
        <a:defRPr kumimoji="0" kern="1200">
          <a:solidFill>
            <a:schemeClr val="tx1"/>
          </a:solidFill>
          <a:latin typeface="+mn-lt"/>
          <a:ea typeface="+mn-ea"/>
          <a:cs typeface="+mn-cs"/>
        </a:defRPr>
      </a:lvl7pPr>
      <a:lvl8pPr marL="3488228" algn="l" rtl="0" eaLnBrk="1" latinLnBrk="0" hangingPunct="1">
        <a:defRPr kumimoji="0" kern="1200">
          <a:solidFill>
            <a:schemeClr val="tx1"/>
          </a:solidFill>
          <a:latin typeface="+mn-lt"/>
          <a:ea typeface="+mn-ea"/>
          <a:cs typeface="+mn-cs"/>
        </a:defRPr>
      </a:lvl8pPr>
      <a:lvl9pPr marL="3986546"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79787" y="1115938"/>
            <a:ext cx="6098723" cy="1085520"/>
          </a:xfrm>
          <a:prstGeom prst="rect">
            <a:avLst/>
          </a:prstGeom>
          <a:noFill/>
        </p:spPr>
        <p:txBody>
          <a:bodyPr wrap="none" lIns="99664" tIns="49831" rIns="99664" bIns="49831" rtlCol="0">
            <a:spAutoFit/>
          </a:bodyPr>
          <a:lstStyle/>
          <a:p>
            <a:pPr algn="ctr"/>
            <a:r>
              <a:rPr lang="ru-RU" sz="3200" b="1" i="1" dirty="0">
                <a:solidFill>
                  <a:schemeClr val="accent1">
                    <a:lumMod val="75000"/>
                  </a:schemeClr>
                </a:solidFill>
                <a:latin typeface="Arial Black" pitchFamily="34" charset="0"/>
              </a:rPr>
              <a:t>Спорт </a:t>
            </a:r>
            <a:endParaRPr lang="ru-RU" sz="3200" b="1" i="1" dirty="0" smtClean="0">
              <a:solidFill>
                <a:schemeClr val="accent1">
                  <a:lumMod val="75000"/>
                </a:schemeClr>
              </a:solidFill>
              <a:latin typeface="Arial Black" pitchFamily="34" charset="0"/>
            </a:endParaRPr>
          </a:p>
          <a:p>
            <a:pPr algn="ctr"/>
            <a:r>
              <a:rPr lang="ru-RU" sz="3200" b="1" i="1" dirty="0" smtClean="0">
                <a:solidFill>
                  <a:schemeClr val="accent1">
                    <a:lumMod val="75000"/>
                  </a:schemeClr>
                </a:solidFill>
                <a:latin typeface="Arial Black" pitchFamily="34" charset="0"/>
              </a:rPr>
              <a:t>и </a:t>
            </a:r>
            <a:r>
              <a:rPr lang="ru-RU" sz="3200" b="1" i="1" dirty="0">
                <a:solidFill>
                  <a:schemeClr val="accent1">
                    <a:lumMod val="75000"/>
                  </a:schemeClr>
                </a:solidFill>
                <a:latin typeface="Arial Black" pitchFamily="34" charset="0"/>
              </a:rPr>
              <a:t>здоровый образ жизни</a:t>
            </a:r>
          </a:p>
        </p:txBody>
      </p:sp>
      <p:sp>
        <p:nvSpPr>
          <p:cNvPr id="3" name="Прямоугольник 2"/>
          <p:cNvSpPr/>
          <p:nvPr/>
        </p:nvSpPr>
        <p:spPr>
          <a:xfrm>
            <a:off x="208464" y="2342488"/>
            <a:ext cx="7241371" cy="7179496"/>
          </a:xfrm>
          <a:prstGeom prst="rect">
            <a:avLst/>
          </a:prstGeom>
        </p:spPr>
        <p:txBody>
          <a:bodyPr wrap="square" lIns="99664" tIns="49831" rIns="99664" bIns="49831">
            <a:spAutoFit/>
          </a:bodyPr>
          <a:lstStyle/>
          <a:p>
            <a:r>
              <a:rPr lang="ru-RU" i="1" dirty="0">
                <a:solidFill>
                  <a:srgbClr val="00B0F0"/>
                </a:solidFill>
              </a:rPr>
              <a:t>«В здоровом теле – здоровый дух!» –</a:t>
            </a:r>
            <a:br>
              <a:rPr lang="ru-RU" i="1" dirty="0">
                <a:solidFill>
                  <a:srgbClr val="00B0F0"/>
                </a:solidFill>
              </a:rPr>
            </a:br>
            <a:r>
              <a:rPr lang="ru-RU" i="1" dirty="0">
                <a:solidFill>
                  <a:srgbClr val="00B0F0"/>
                </a:solidFill>
              </a:rPr>
              <a:t>Эти слова не пустой звук</a:t>
            </a:r>
            <a:r>
              <a:rPr lang="ru-RU" i="1" dirty="0" smtClean="0">
                <a:solidFill>
                  <a:srgbClr val="00B0F0"/>
                </a:solidFill>
              </a:rPr>
              <a:t>!</a:t>
            </a:r>
          </a:p>
          <a:p>
            <a:endParaRPr lang="ru-RU" i="1" dirty="0" smtClean="0">
              <a:solidFill>
                <a:srgbClr val="00B0F0"/>
              </a:solidFill>
            </a:endParaRPr>
          </a:p>
          <a:p>
            <a:endParaRPr lang="ru-RU" i="1" dirty="0">
              <a:solidFill>
                <a:srgbClr val="00B0F0"/>
              </a:solidFill>
            </a:endParaRPr>
          </a:p>
          <a:p>
            <a:r>
              <a:rPr lang="ru-RU" i="1" dirty="0" smtClean="0">
                <a:solidFill>
                  <a:srgbClr val="00B0F0"/>
                </a:solidFill>
              </a:rPr>
              <a:t>                                                                Закаляйтесь, </a:t>
            </a:r>
            <a:r>
              <a:rPr lang="ru-RU" i="1" dirty="0">
                <a:solidFill>
                  <a:srgbClr val="00B0F0"/>
                </a:solidFill>
              </a:rPr>
              <a:t>каждый день</a:t>
            </a:r>
            <a:br>
              <a:rPr lang="ru-RU" i="1" dirty="0">
                <a:solidFill>
                  <a:srgbClr val="00B0F0"/>
                </a:solidFill>
              </a:rPr>
            </a:br>
            <a:r>
              <a:rPr lang="ru-RU" i="1" dirty="0" smtClean="0">
                <a:solidFill>
                  <a:srgbClr val="00B0F0"/>
                </a:solidFill>
              </a:rPr>
              <a:t>                                                                Делайте зарядку</a:t>
            </a:r>
            <a:r>
              <a:rPr lang="ru-RU" i="1" dirty="0">
                <a:solidFill>
                  <a:srgbClr val="00B0F0"/>
                </a:solidFill>
              </a:rPr>
              <a:t>,</a:t>
            </a:r>
            <a:br>
              <a:rPr lang="ru-RU" i="1" dirty="0">
                <a:solidFill>
                  <a:srgbClr val="00B0F0"/>
                </a:solidFill>
              </a:rPr>
            </a:br>
            <a:r>
              <a:rPr lang="ru-RU" i="1" dirty="0" smtClean="0">
                <a:solidFill>
                  <a:srgbClr val="00B0F0"/>
                </a:solidFill>
              </a:rPr>
              <a:t>                                                                Распланируйте свой </a:t>
            </a:r>
            <a:r>
              <a:rPr lang="ru-RU" i="1" dirty="0">
                <a:solidFill>
                  <a:srgbClr val="00B0F0"/>
                </a:solidFill>
              </a:rPr>
              <a:t>день</a:t>
            </a:r>
            <a:br>
              <a:rPr lang="ru-RU" i="1" dirty="0">
                <a:solidFill>
                  <a:srgbClr val="00B0F0"/>
                </a:solidFill>
              </a:rPr>
            </a:br>
            <a:r>
              <a:rPr lang="ru-RU" i="1" dirty="0" smtClean="0">
                <a:solidFill>
                  <a:srgbClr val="00B0F0"/>
                </a:solidFill>
              </a:rPr>
              <a:t>                                                               Строго </a:t>
            </a:r>
            <a:r>
              <a:rPr lang="ru-RU" i="1" dirty="0">
                <a:solidFill>
                  <a:srgbClr val="00B0F0"/>
                </a:solidFill>
              </a:rPr>
              <a:t>по порядку</a:t>
            </a:r>
            <a:r>
              <a:rPr lang="ru-RU" i="1" dirty="0" smtClean="0">
                <a:solidFill>
                  <a:srgbClr val="00B0F0"/>
                </a:solidFill>
              </a:rPr>
              <a:t>.</a:t>
            </a:r>
          </a:p>
          <a:p>
            <a:endParaRPr lang="ru-RU" i="1" dirty="0" smtClean="0">
              <a:solidFill>
                <a:srgbClr val="00B0F0"/>
              </a:solidFill>
            </a:endParaRPr>
          </a:p>
          <a:p>
            <a:endParaRPr lang="ru-RU" i="1" dirty="0" smtClean="0">
              <a:solidFill>
                <a:srgbClr val="00B0F0"/>
              </a:solidFill>
            </a:endParaRPr>
          </a:p>
          <a:p>
            <a:endParaRPr lang="ru-RU" i="1" dirty="0">
              <a:solidFill>
                <a:srgbClr val="00B0F0"/>
              </a:solidFill>
            </a:endParaRPr>
          </a:p>
          <a:p>
            <a:r>
              <a:rPr lang="ru-RU" i="1" dirty="0" smtClean="0">
                <a:solidFill>
                  <a:srgbClr val="00B0F0"/>
                </a:solidFill>
              </a:rPr>
              <a:t>Стройным быть хотите?</a:t>
            </a:r>
          </a:p>
          <a:p>
            <a:r>
              <a:rPr lang="ru-RU" i="1" dirty="0" smtClean="0">
                <a:solidFill>
                  <a:srgbClr val="00B0F0"/>
                </a:solidFill>
              </a:rPr>
              <a:t>Поменьше жира, </a:t>
            </a:r>
            <a:r>
              <a:rPr lang="ru-RU" i="1" smtClean="0">
                <a:solidFill>
                  <a:srgbClr val="00B0F0"/>
                </a:solidFill>
              </a:rPr>
              <a:t>углеводов </a:t>
            </a:r>
            <a:r>
              <a:rPr lang="ru-RU" i="1" smtClean="0">
                <a:solidFill>
                  <a:srgbClr val="00B0F0"/>
                </a:solidFill>
              </a:rPr>
              <a:t>ешьте!</a:t>
            </a:r>
            <a:endParaRPr lang="ru-RU" i="1" dirty="0" smtClean="0">
              <a:solidFill>
                <a:srgbClr val="00B0F0"/>
              </a:solidFill>
            </a:endParaRPr>
          </a:p>
          <a:p>
            <a:endParaRPr lang="ru-RU" i="1" dirty="0" smtClean="0">
              <a:solidFill>
                <a:srgbClr val="00B0F0"/>
              </a:solidFill>
            </a:endParaRPr>
          </a:p>
          <a:p>
            <a:endParaRPr lang="ru-RU" i="1" dirty="0" smtClean="0">
              <a:solidFill>
                <a:srgbClr val="00B0F0"/>
              </a:solidFill>
            </a:endParaRPr>
          </a:p>
          <a:p>
            <a:endParaRPr lang="ru-RU" i="1" dirty="0">
              <a:solidFill>
                <a:srgbClr val="00B0F0"/>
              </a:solidFill>
            </a:endParaRPr>
          </a:p>
          <a:p>
            <a:endParaRPr lang="ru-RU" i="1" dirty="0">
              <a:solidFill>
                <a:srgbClr val="00B0F0"/>
              </a:solidFill>
            </a:endParaRPr>
          </a:p>
          <a:p>
            <a:r>
              <a:rPr lang="ru-RU" i="1" dirty="0" smtClean="0">
                <a:solidFill>
                  <a:srgbClr val="00B0F0"/>
                </a:solidFill>
              </a:rPr>
              <a:t>                                                             И </a:t>
            </a:r>
            <a:r>
              <a:rPr lang="ru-RU" i="1" dirty="0">
                <a:solidFill>
                  <a:srgbClr val="00B0F0"/>
                </a:solidFill>
              </a:rPr>
              <a:t>последний совет </a:t>
            </a:r>
            <a:r>
              <a:rPr lang="ru-RU" i="1" dirty="0" smtClean="0">
                <a:solidFill>
                  <a:srgbClr val="00B0F0"/>
                </a:solidFill>
              </a:rPr>
              <a:t>:</a:t>
            </a:r>
            <a:r>
              <a:rPr lang="ru-RU" i="1" dirty="0">
                <a:solidFill>
                  <a:srgbClr val="00B0F0"/>
                </a:solidFill>
              </a:rPr>
              <a:t/>
            </a:r>
            <a:br>
              <a:rPr lang="ru-RU" i="1" dirty="0">
                <a:solidFill>
                  <a:srgbClr val="00B0F0"/>
                </a:solidFill>
              </a:rPr>
            </a:br>
            <a:r>
              <a:rPr lang="ru-RU" i="1" dirty="0" smtClean="0">
                <a:solidFill>
                  <a:srgbClr val="00B0F0"/>
                </a:solidFill>
              </a:rPr>
              <a:t>                                                            «</a:t>
            </a:r>
            <a:r>
              <a:rPr lang="ru-RU" i="1" dirty="0">
                <a:solidFill>
                  <a:srgbClr val="00B0F0"/>
                </a:solidFill>
              </a:rPr>
              <a:t>Вредным привычкам </a:t>
            </a:r>
            <a:r>
              <a:rPr lang="ru-RU" i="1" dirty="0" smtClean="0">
                <a:solidFill>
                  <a:srgbClr val="00B0F0"/>
                </a:solidFill>
              </a:rPr>
              <a:t>–нет!»</a:t>
            </a:r>
          </a:p>
          <a:p>
            <a:endParaRPr lang="ru-RU" i="1" dirty="0" smtClean="0">
              <a:solidFill>
                <a:srgbClr val="00B0F0"/>
              </a:solidFill>
            </a:endParaRPr>
          </a:p>
          <a:p>
            <a:r>
              <a:rPr lang="ru-RU" i="1" dirty="0">
                <a:solidFill>
                  <a:srgbClr val="00B0F0"/>
                </a:solidFill>
              </a:rPr>
              <a:t/>
            </a:r>
            <a:br>
              <a:rPr lang="ru-RU" i="1" dirty="0">
                <a:solidFill>
                  <a:srgbClr val="00B0F0"/>
                </a:solidFill>
              </a:rPr>
            </a:br>
            <a:r>
              <a:rPr lang="ru-RU" i="1" dirty="0">
                <a:solidFill>
                  <a:srgbClr val="00B0F0"/>
                </a:solidFill>
              </a:rPr>
              <a:t>Соблюдая все условья,</a:t>
            </a:r>
            <a:br>
              <a:rPr lang="ru-RU" i="1" dirty="0">
                <a:solidFill>
                  <a:srgbClr val="00B0F0"/>
                </a:solidFill>
              </a:rPr>
            </a:br>
            <a:r>
              <a:rPr lang="ru-RU" i="1" dirty="0" smtClean="0">
                <a:solidFill>
                  <a:srgbClr val="00B0F0"/>
                </a:solidFill>
              </a:rPr>
              <a:t>Сбережете </a:t>
            </a:r>
            <a:r>
              <a:rPr lang="ru-RU" i="1" dirty="0">
                <a:solidFill>
                  <a:srgbClr val="00B0F0"/>
                </a:solidFill>
              </a:rPr>
              <a:t>свое </a:t>
            </a:r>
            <a:r>
              <a:rPr lang="ru-RU" i="1" dirty="0" smtClean="0">
                <a:solidFill>
                  <a:srgbClr val="00B0F0"/>
                </a:solidFill>
              </a:rPr>
              <a:t>здоровье!</a:t>
            </a:r>
            <a:endParaRPr lang="ru-RU" i="1" dirty="0">
              <a:solidFill>
                <a:srgbClr val="00B0F0"/>
              </a:solidFill>
            </a:endParaRPr>
          </a:p>
        </p:txBody>
      </p:sp>
      <p:pic>
        <p:nvPicPr>
          <p:cNvPr id="4" name="Рисунок 3" descr="Здоровый образ жизни"/>
          <p:cNvPicPr/>
          <p:nvPr/>
        </p:nvPicPr>
        <p:blipFill>
          <a:blip r:embed="rId2">
            <a:extLst>
              <a:ext uri="{28A0092B-C50C-407E-A947-70E740481C1C}">
                <a14:useLocalDpi xmlns:a14="http://schemas.microsoft.com/office/drawing/2010/main" val="0"/>
              </a:ext>
            </a:extLst>
          </a:blip>
          <a:srcRect/>
          <a:stretch>
            <a:fillRect/>
          </a:stretch>
        </p:blipFill>
        <p:spPr bwMode="auto">
          <a:xfrm>
            <a:off x="526767" y="3223323"/>
            <a:ext cx="3103445" cy="2178580"/>
          </a:xfrm>
          <a:prstGeom prst="rect">
            <a:avLst/>
          </a:prstGeom>
          <a:noFill/>
          <a:ln>
            <a:noFill/>
          </a:ln>
        </p:spPr>
      </p:pic>
      <p:grpSp>
        <p:nvGrpSpPr>
          <p:cNvPr id="6" name="Группа 5"/>
          <p:cNvGrpSpPr/>
          <p:nvPr/>
        </p:nvGrpSpPr>
        <p:grpSpPr>
          <a:xfrm>
            <a:off x="330823" y="6408352"/>
            <a:ext cx="3299390" cy="2131059"/>
            <a:chOff x="155344" y="8863201"/>
            <a:chExt cx="5388496" cy="3485662"/>
          </a:xfrm>
        </p:grpSpPr>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135"/>
            <a:stretch/>
          </p:blipFill>
          <p:spPr bwMode="auto">
            <a:xfrm>
              <a:off x="155344" y="8863201"/>
              <a:ext cx="5388496" cy="3485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Овал 4"/>
            <p:cNvSpPr/>
            <p:nvPr/>
          </p:nvSpPr>
          <p:spPr>
            <a:xfrm>
              <a:off x="2849592" y="10481140"/>
              <a:ext cx="1728192" cy="16561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900" dirty="0">
                  <a:solidFill>
                    <a:srgbClr val="00B050"/>
                  </a:solidFill>
                </a:rPr>
                <a:t>здоровье</a:t>
              </a:r>
            </a:p>
          </p:txBody>
        </p:sp>
      </p:gr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85119" y="4865946"/>
            <a:ext cx="2704810" cy="2319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85635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5131112" y="1041528"/>
            <a:ext cx="2189044" cy="2280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125066" y="1519453"/>
            <a:ext cx="3584956" cy="830997"/>
          </a:xfrm>
          <a:prstGeom prst="rect">
            <a:avLst/>
          </a:prstGeom>
          <a:noFill/>
        </p:spPr>
        <p:txBody>
          <a:bodyPr wrap="none" rtlCol="0">
            <a:spAutoFit/>
          </a:bodyPr>
          <a:lstStyle/>
          <a:p>
            <a:r>
              <a:rPr lang="ru-RU" sz="2400" b="1" dirty="0" smtClean="0">
                <a:solidFill>
                  <a:schemeClr val="accent1">
                    <a:lumMod val="75000"/>
                  </a:schemeClr>
                </a:solidFill>
              </a:rPr>
              <a:t>Правильное питание- </a:t>
            </a:r>
          </a:p>
          <a:p>
            <a:r>
              <a:rPr lang="ru-RU" sz="2400" b="1" dirty="0" smtClean="0">
                <a:solidFill>
                  <a:schemeClr val="accent1">
                    <a:lumMod val="75000"/>
                  </a:schemeClr>
                </a:solidFill>
              </a:rPr>
              <a:t>залог здоровья!</a:t>
            </a:r>
            <a:endParaRPr lang="ru-RU" sz="2400" b="1" dirty="0">
              <a:solidFill>
                <a:schemeClr val="accent1">
                  <a:lumMod val="75000"/>
                </a:schemeClr>
              </a:solidFill>
            </a:endParaRPr>
          </a:p>
        </p:txBody>
      </p:sp>
      <p:sp>
        <p:nvSpPr>
          <p:cNvPr id="4" name="TextBox 3"/>
          <p:cNvSpPr txBox="1"/>
          <p:nvPr/>
        </p:nvSpPr>
        <p:spPr>
          <a:xfrm>
            <a:off x="260970" y="7524650"/>
            <a:ext cx="6754670" cy="1938992"/>
          </a:xfrm>
          <a:prstGeom prst="rect">
            <a:avLst/>
          </a:prstGeom>
          <a:noFill/>
        </p:spPr>
        <p:txBody>
          <a:bodyPr wrap="none" rtlCol="0">
            <a:spAutoFit/>
          </a:bodyPr>
          <a:lstStyle/>
          <a:p>
            <a:pPr marL="342900" indent="-342900">
              <a:buFont typeface="Arial" charset="0"/>
              <a:buChar char="•"/>
            </a:pPr>
            <a:r>
              <a:rPr lang="ru-RU" dirty="0" smtClean="0">
                <a:solidFill>
                  <a:srgbClr val="0070C0"/>
                </a:solidFill>
              </a:rPr>
              <a:t>Не злоупотребляйте сладким, жареным, алкоголем и </a:t>
            </a:r>
          </a:p>
          <a:p>
            <a:r>
              <a:rPr lang="ru-RU" dirty="0">
                <a:solidFill>
                  <a:srgbClr val="0070C0"/>
                </a:solidFill>
              </a:rPr>
              <a:t> </a:t>
            </a:r>
            <a:r>
              <a:rPr lang="ru-RU" dirty="0" smtClean="0">
                <a:solidFill>
                  <a:srgbClr val="0070C0"/>
                </a:solidFill>
              </a:rPr>
              <a:t>     продуктами быстрого употребления</a:t>
            </a:r>
          </a:p>
          <a:p>
            <a:pPr marL="342900" indent="-342900">
              <a:buFont typeface="Arial" charset="0"/>
              <a:buChar char="•"/>
            </a:pPr>
            <a:r>
              <a:rPr lang="ru-RU" dirty="0" smtClean="0">
                <a:solidFill>
                  <a:srgbClr val="0070C0"/>
                </a:solidFill>
              </a:rPr>
              <a:t>Питайтесь чаще, но понемногу</a:t>
            </a:r>
          </a:p>
          <a:p>
            <a:pPr marL="342900" indent="-342900">
              <a:buFont typeface="Arial" charset="0"/>
              <a:buChar char="•"/>
            </a:pPr>
            <a:r>
              <a:rPr lang="ru-RU" dirty="0" smtClean="0">
                <a:solidFill>
                  <a:srgbClr val="0070C0"/>
                </a:solidFill>
              </a:rPr>
              <a:t>Не ешьте на ходу и перед телевизором</a:t>
            </a:r>
          </a:p>
          <a:p>
            <a:pPr marL="342900" indent="-342900">
              <a:buFont typeface="Arial" charset="0"/>
              <a:buChar char="•"/>
            </a:pPr>
            <a:r>
              <a:rPr lang="ru-RU" dirty="0" smtClean="0">
                <a:solidFill>
                  <a:srgbClr val="0070C0"/>
                </a:solidFill>
              </a:rPr>
              <a:t>Старайтесь  употреблять пищу в одно и то же время</a:t>
            </a:r>
          </a:p>
          <a:p>
            <a:pPr marL="342900" indent="-342900">
              <a:buFont typeface="Arial" charset="0"/>
              <a:buChar char="•"/>
            </a:pPr>
            <a:endParaRPr lang="ru-RU" dirty="0"/>
          </a:p>
        </p:txBody>
      </p:sp>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908" t="36338" r="5407" b="9414"/>
          <a:stretch/>
        </p:blipFill>
        <p:spPr bwMode="auto">
          <a:xfrm>
            <a:off x="617451" y="4284291"/>
            <a:ext cx="6659897"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16954" y="2653074"/>
            <a:ext cx="7104791" cy="1631216"/>
          </a:xfrm>
          <a:prstGeom prst="rect">
            <a:avLst/>
          </a:prstGeom>
        </p:spPr>
        <p:txBody>
          <a:bodyPr wrap="square">
            <a:spAutoFit/>
          </a:bodyPr>
          <a:lstStyle/>
          <a:p>
            <a:r>
              <a:rPr lang="ru-RU" dirty="0" smtClean="0">
                <a:solidFill>
                  <a:srgbClr val="0070C0"/>
                </a:solidFill>
              </a:rPr>
              <a:t>         Чтобы </a:t>
            </a:r>
            <a:r>
              <a:rPr lang="ru-RU" dirty="0">
                <a:solidFill>
                  <a:srgbClr val="0070C0"/>
                </a:solidFill>
              </a:rPr>
              <a:t>пища приносила пользу, в ней </a:t>
            </a:r>
          </a:p>
          <a:p>
            <a:r>
              <a:rPr lang="ru-RU" dirty="0">
                <a:solidFill>
                  <a:srgbClr val="0070C0"/>
                </a:solidFill>
              </a:rPr>
              <a:t> должны оптимально сочетаться белки, жиры и </a:t>
            </a:r>
          </a:p>
          <a:p>
            <a:r>
              <a:rPr lang="ru-RU" dirty="0">
                <a:solidFill>
                  <a:srgbClr val="0070C0"/>
                </a:solidFill>
              </a:rPr>
              <a:t> </a:t>
            </a:r>
            <a:r>
              <a:rPr lang="ru-RU" dirty="0" smtClean="0">
                <a:solidFill>
                  <a:srgbClr val="0070C0"/>
                </a:solidFill>
              </a:rPr>
              <a:t>углеводы</a:t>
            </a:r>
            <a:r>
              <a:rPr lang="ru-RU" dirty="0">
                <a:solidFill>
                  <a:srgbClr val="0070C0"/>
                </a:solidFill>
              </a:rPr>
              <a:t>. Не забудьте также о витаминах и      </a:t>
            </a:r>
            <a:r>
              <a:rPr lang="ru-RU" dirty="0" smtClean="0">
                <a:solidFill>
                  <a:srgbClr val="0070C0"/>
                </a:solidFill>
              </a:rPr>
              <a:t>        микроэлементах</a:t>
            </a:r>
            <a:r>
              <a:rPr lang="ru-RU" dirty="0">
                <a:solidFill>
                  <a:srgbClr val="0070C0"/>
                </a:solidFill>
              </a:rPr>
              <a:t>, без них здоровье человека                   </a:t>
            </a:r>
            <a:r>
              <a:rPr lang="ru-RU" dirty="0" smtClean="0">
                <a:solidFill>
                  <a:srgbClr val="0070C0"/>
                </a:solidFill>
              </a:rPr>
              <a:t>   невозможно</a:t>
            </a:r>
            <a:r>
              <a:rPr lang="ru-RU" dirty="0">
                <a:solidFill>
                  <a:srgbClr val="0070C0"/>
                </a:solidFill>
              </a:rPr>
              <a:t>. </a:t>
            </a:r>
          </a:p>
        </p:txBody>
      </p:sp>
    </p:spTree>
    <p:extLst>
      <p:ext uri="{BB962C8B-B14F-4D97-AF65-F5344CB8AC3E}">
        <p14:creationId xmlns:p14="http://schemas.microsoft.com/office/powerpoint/2010/main" val="42538235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16954" y="3066862"/>
            <a:ext cx="7344816" cy="2862322"/>
          </a:xfrm>
          <a:prstGeom prst="rect">
            <a:avLst/>
          </a:prstGeom>
          <a:solidFill>
            <a:schemeClr val="bg1"/>
          </a:solidFill>
        </p:spPr>
        <p:txBody>
          <a:bodyPr wrap="square">
            <a:spAutoFit/>
          </a:bodyPr>
          <a:lstStyle/>
          <a:p>
            <a:pPr algn="ctr"/>
            <a:r>
              <a:rPr lang="ru-RU" b="1" dirty="0" smtClean="0">
                <a:solidFill>
                  <a:srgbClr val="0070C0"/>
                </a:solidFill>
              </a:rPr>
              <a:t>Начните с себя! Ведь спорт</a:t>
            </a:r>
            <a:r>
              <a:rPr lang="ru-RU" dirty="0" smtClean="0">
                <a:solidFill>
                  <a:srgbClr val="0070C0"/>
                </a:solidFill>
              </a:rPr>
              <a:t> </a:t>
            </a:r>
            <a:r>
              <a:rPr lang="ru-RU" dirty="0">
                <a:solidFill>
                  <a:srgbClr val="0070C0"/>
                </a:solidFill>
              </a:rPr>
              <a:t>- это отличный способ </a:t>
            </a:r>
            <a:r>
              <a:rPr lang="ru-RU" dirty="0" smtClean="0">
                <a:solidFill>
                  <a:srgbClr val="0070C0"/>
                </a:solidFill>
              </a:rPr>
              <a:t>поднять</a:t>
            </a:r>
          </a:p>
          <a:p>
            <a:pPr algn="ctr"/>
            <a:r>
              <a:rPr lang="ru-RU" dirty="0" smtClean="0">
                <a:solidFill>
                  <a:srgbClr val="0070C0"/>
                </a:solidFill>
              </a:rPr>
              <a:t> </a:t>
            </a:r>
            <a:r>
              <a:rPr lang="ru-RU" dirty="0">
                <a:solidFill>
                  <a:srgbClr val="0070C0"/>
                </a:solidFill>
              </a:rPr>
              <a:t>себе настроение и снять стресс. Это </a:t>
            </a:r>
            <a:r>
              <a:rPr lang="ru-RU" dirty="0" smtClean="0">
                <a:solidFill>
                  <a:srgbClr val="0070C0"/>
                </a:solidFill>
              </a:rPr>
              <a:t>неотъемлемая </a:t>
            </a:r>
            <a:r>
              <a:rPr lang="ru-RU" dirty="0">
                <a:solidFill>
                  <a:srgbClr val="0070C0"/>
                </a:solidFill>
              </a:rPr>
              <a:t>часть здорового образа жизни. </a:t>
            </a:r>
            <a:endParaRPr lang="ru-RU" dirty="0" smtClean="0">
              <a:solidFill>
                <a:srgbClr val="0070C0"/>
              </a:solidFill>
            </a:endParaRPr>
          </a:p>
          <a:p>
            <a:pPr algn="ctr"/>
            <a:r>
              <a:rPr lang="ru-RU" dirty="0" smtClean="0">
                <a:solidFill>
                  <a:srgbClr val="0070C0"/>
                </a:solidFill>
              </a:rPr>
              <a:t>Человек </a:t>
            </a:r>
            <a:r>
              <a:rPr lang="ru-RU" dirty="0">
                <a:solidFill>
                  <a:srgbClr val="0070C0"/>
                </a:solidFill>
              </a:rPr>
              <a:t>который однажды решит заняться спортом - навсегда откажется от вредных привычек. Занятия спортом делают человека намного сильней и выносливей. Появляется внутренняя </a:t>
            </a:r>
            <a:r>
              <a:rPr lang="ru-RU" dirty="0" smtClean="0">
                <a:solidFill>
                  <a:srgbClr val="0070C0"/>
                </a:solidFill>
              </a:rPr>
              <a:t>уверенность </a:t>
            </a:r>
            <a:r>
              <a:rPr lang="ru-RU" dirty="0">
                <a:solidFill>
                  <a:srgbClr val="0070C0"/>
                </a:solidFill>
              </a:rPr>
              <a:t>в себе и своих силах</a:t>
            </a:r>
            <a:r>
              <a:rPr lang="ru-RU" dirty="0" smtClean="0">
                <a:solidFill>
                  <a:srgbClr val="0070C0"/>
                </a:solidFill>
              </a:rPr>
              <a:t>. Можно </a:t>
            </a:r>
            <a:r>
              <a:rPr lang="ru-RU" dirty="0">
                <a:solidFill>
                  <a:srgbClr val="0070C0"/>
                </a:solidFill>
              </a:rPr>
              <a:t>с уверенностью сказать, что он коренным образом способен изменить вашу жизнь в лучшую сторону!</a:t>
            </a:r>
          </a:p>
        </p:txBody>
      </p:sp>
      <p:sp>
        <p:nvSpPr>
          <p:cNvPr id="2" name="TextBox 1"/>
          <p:cNvSpPr txBox="1"/>
          <p:nvPr/>
        </p:nvSpPr>
        <p:spPr>
          <a:xfrm>
            <a:off x="837033" y="1222529"/>
            <a:ext cx="3520387" cy="461665"/>
          </a:xfrm>
          <a:prstGeom prst="rect">
            <a:avLst/>
          </a:prstGeom>
          <a:noFill/>
        </p:spPr>
        <p:txBody>
          <a:bodyPr wrap="none" rtlCol="0">
            <a:spAutoFit/>
          </a:bodyPr>
          <a:lstStyle/>
          <a:p>
            <a:r>
              <a:rPr lang="ru-RU" sz="2400" b="1" dirty="0" smtClean="0">
                <a:solidFill>
                  <a:srgbClr val="0070C0"/>
                </a:solidFill>
              </a:rPr>
              <a:t>«О</a:t>
            </a:r>
            <a:r>
              <a:rPr lang="ru-RU" sz="2400" b="1" dirty="0">
                <a:solidFill>
                  <a:srgbClr val="0070C0"/>
                </a:solidFill>
              </a:rPr>
              <a:t>, спорт! Ты – Мир</a:t>
            </a:r>
            <a:r>
              <a:rPr lang="ru-RU" sz="2400" b="1" dirty="0" smtClean="0">
                <a:solidFill>
                  <a:srgbClr val="0070C0"/>
                </a:solidFill>
              </a:rPr>
              <a:t>!!»</a:t>
            </a:r>
            <a:endParaRPr lang="ru-RU" sz="2400" b="1" dirty="0">
              <a:solidFill>
                <a:srgbClr val="0070C0"/>
              </a:solidFill>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7314" y="6228505"/>
            <a:ext cx="4149402" cy="2949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176240" y="1804978"/>
            <a:ext cx="7226243" cy="1261884"/>
          </a:xfrm>
          <a:prstGeom prst="rect">
            <a:avLst/>
          </a:prstGeom>
        </p:spPr>
        <p:txBody>
          <a:bodyPr wrap="square">
            <a:spAutoFit/>
          </a:bodyPr>
          <a:lstStyle/>
          <a:p>
            <a:r>
              <a:rPr lang="ru-RU" sz="1800" b="1" i="1" dirty="0" smtClean="0">
                <a:solidFill>
                  <a:srgbClr val="0070C0"/>
                </a:solidFill>
              </a:rPr>
              <a:t>«Спорт </a:t>
            </a:r>
            <a:r>
              <a:rPr lang="ru-RU" sz="1800" b="1" i="1" dirty="0">
                <a:solidFill>
                  <a:srgbClr val="0070C0"/>
                </a:solidFill>
              </a:rPr>
              <a:t>становится средством воспитания </a:t>
            </a:r>
            <a:endParaRPr lang="ru-RU" sz="1800" b="1" i="1" dirty="0" smtClean="0">
              <a:solidFill>
                <a:srgbClr val="0070C0"/>
              </a:solidFill>
            </a:endParaRPr>
          </a:p>
          <a:p>
            <a:r>
              <a:rPr lang="ru-RU" sz="1800" b="1" i="1" dirty="0" smtClean="0">
                <a:solidFill>
                  <a:srgbClr val="0070C0"/>
                </a:solidFill>
              </a:rPr>
              <a:t>тогда</a:t>
            </a:r>
            <a:r>
              <a:rPr lang="ru-RU" sz="1800" b="1" i="1" dirty="0">
                <a:solidFill>
                  <a:srgbClr val="0070C0"/>
                </a:solidFill>
              </a:rPr>
              <a:t>, когда он - любимое занятие каждого</a:t>
            </a:r>
            <a:r>
              <a:rPr lang="ru-RU" sz="1800" i="1" dirty="0" smtClean="0">
                <a:solidFill>
                  <a:srgbClr val="0070C0"/>
                </a:solidFill>
              </a:rPr>
              <a:t>.»</a:t>
            </a:r>
          </a:p>
          <a:p>
            <a:pPr algn="r"/>
            <a:endParaRPr lang="ru-RU" dirty="0" smtClean="0">
              <a:solidFill>
                <a:srgbClr val="0070C0"/>
              </a:solidFill>
            </a:endParaRPr>
          </a:p>
          <a:p>
            <a:pPr algn="r"/>
            <a:r>
              <a:rPr lang="ru-RU" sz="1800" dirty="0" smtClean="0">
                <a:solidFill>
                  <a:srgbClr val="0070C0"/>
                </a:solidFill>
              </a:rPr>
              <a:t>Сухомлинский </a:t>
            </a:r>
            <a:r>
              <a:rPr lang="ru-RU" sz="1800" dirty="0">
                <a:solidFill>
                  <a:srgbClr val="0070C0"/>
                </a:solidFill>
              </a:rPr>
              <a:t>В. А.</a:t>
            </a:r>
          </a:p>
        </p:txBody>
      </p:sp>
      <p:pic>
        <p:nvPicPr>
          <p:cNvPr id="4100"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r="2858" b="5640"/>
          <a:stretch/>
        </p:blipFill>
        <p:spPr bwMode="auto">
          <a:xfrm>
            <a:off x="5504208" y="1115938"/>
            <a:ext cx="1813546" cy="1348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778" y="6301902"/>
            <a:ext cx="2884536" cy="259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56411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4917" y="1357355"/>
            <a:ext cx="6264696" cy="830997"/>
          </a:xfrm>
          <a:prstGeom prst="rect">
            <a:avLst/>
          </a:prstGeom>
        </p:spPr>
        <p:txBody>
          <a:bodyPr wrap="square">
            <a:spAutoFit/>
          </a:bodyPr>
          <a:lstStyle/>
          <a:p>
            <a:pPr algn="ctr"/>
            <a:r>
              <a:rPr lang="ru-RU" sz="2400" b="1" dirty="0">
                <a:solidFill>
                  <a:srgbClr val="0070C0"/>
                </a:solidFill>
              </a:rPr>
              <a:t>«Закаляйся</a:t>
            </a:r>
            <a:r>
              <a:rPr lang="ru-RU" sz="2400" b="1" dirty="0" smtClean="0">
                <a:solidFill>
                  <a:srgbClr val="0070C0"/>
                </a:solidFill>
              </a:rPr>
              <a:t>,</a:t>
            </a:r>
            <a:endParaRPr lang="ru-RU" sz="1200" b="1" dirty="0">
              <a:solidFill>
                <a:srgbClr val="0070C0"/>
              </a:solidFill>
            </a:endParaRPr>
          </a:p>
          <a:p>
            <a:pPr algn="ctr"/>
            <a:r>
              <a:rPr lang="ru-RU" sz="2400" b="1" dirty="0" smtClean="0">
                <a:solidFill>
                  <a:srgbClr val="0070C0"/>
                </a:solidFill>
              </a:rPr>
              <a:t> если </a:t>
            </a:r>
            <a:r>
              <a:rPr lang="ru-RU" sz="2400" b="1" dirty="0">
                <a:solidFill>
                  <a:srgbClr val="0070C0"/>
                </a:solidFill>
              </a:rPr>
              <a:t>хочешь быть здоров!»</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978" y="6876578"/>
            <a:ext cx="2121312" cy="212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8803" y="6897866"/>
            <a:ext cx="2210960" cy="2210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16954" y="2412082"/>
            <a:ext cx="7560840" cy="2862322"/>
          </a:xfrm>
          <a:prstGeom prst="rect">
            <a:avLst/>
          </a:prstGeom>
        </p:spPr>
        <p:txBody>
          <a:bodyPr wrap="square">
            <a:spAutoFit/>
          </a:bodyPr>
          <a:lstStyle/>
          <a:p>
            <a:r>
              <a:rPr lang="ru-RU" b="1" dirty="0" smtClean="0">
                <a:solidFill>
                  <a:srgbClr val="0070C0"/>
                </a:solidFill>
              </a:rPr>
              <a:t>                               Закаливание</a:t>
            </a:r>
            <a:r>
              <a:rPr lang="ru-RU" dirty="0" smtClean="0">
                <a:solidFill>
                  <a:srgbClr val="0070C0"/>
                </a:solidFill>
              </a:rPr>
              <a:t> </a:t>
            </a:r>
            <a:r>
              <a:rPr lang="ru-RU" dirty="0">
                <a:solidFill>
                  <a:srgbClr val="0070C0"/>
                </a:solidFill>
              </a:rPr>
              <a:t>-это образ жизни: </a:t>
            </a:r>
            <a:endParaRPr lang="ru-RU" dirty="0" smtClean="0">
              <a:solidFill>
                <a:srgbClr val="0070C0"/>
              </a:solidFill>
            </a:endParaRPr>
          </a:p>
          <a:p>
            <a:r>
              <a:rPr lang="ru-RU" dirty="0">
                <a:solidFill>
                  <a:srgbClr val="0070C0"/>
                </a:solidFill>
              </a:rPr>
              <a:t> </a:t>
            </a:r>
            <a:r>
              <a:rPr lang="ru-RU" dirty="0" smtClean="0">
                <a:solidFill>
                  <a:srgbClr val="0070C0"/>
                </a:solidFill>
              </a:rPr>
              <a:t>                      Ваш </a:t>
            </a:r>
            <a:r>
              <a:rPr lang="ru-RU" dirty="0">
                <a:solidFill>
                  <a:srgbClr val="0070C0"/>
                </a:solidFill>
              </a:rPr>
              <a:t>и Вашего ребенка! Если Вы хотите, </a:t>
            </a:r>
            <a:endParaRPr lang="ru-RU" dirty="0" smtClean="0">
              <a:solidFill>
                <a:srgbClr val="0070C0"/>
              </a:solidFill>
            </a:endParaRPr>
          </a:p>
          <a:p>
            <a:pPr algn="ctr"/>
            <a:r>
              <a:rPr lang="ru-RU" dirty="0">
                <a:solidFill>
                  <a:srgbClr val="0070C0"/>
                </a:solidFill>
              </a:rPr>
              <a:t> </a:t>
            </a:r>
            <a:r>
              <a:rPr lang="ru-RU" dirty="0" smtClean="0">
                <a:solidFill>
                  <a:srgbClr val="0070C0"/>
                </a:solidFill>
              </a:rPr>
              <a:t>чтобы </a:t>
            </a:r>
            <a:r>
              <a:rPr lang="ru-RU" dirty="0">
                <a:solidFill>
                  <a:srgbClr val="0070C0"/>
                </a:solidFill>
              </a:rPr>
              <a:t>ваш маленький человечек был </a:t>
            </a:r>
            <a:r>
              <a:rPr lang="ru-RU" dirty="0" smtClean="0">
                <a:solidFill>
                  <a:srgbClr val="0070C0"/>
                </a:solidFill>
              </a:rPr>
              <a:t>сильным </a:t>
            </a:r>
            <a:r>
              <a:rPr lang="ru-RU" dirty="0">
                <a:solidFill>
                  <a:srgbClr val="0070C0"/>
                </a:solidFill>
              </a:rPr>
              <a:t>и здоровым, полным энергии и чтобы ему легко все удавалось - ведите здоровый образ жизни и закаляйтесь! </a:t>
            </a:r>
            <a:r>
              <a:rPr lang="ru-RU" dirty="0" smtClean="0">
                <a:solidFill>
                  <a:srgbClr val="0070C0"/>
                </a:solidFill>
              </a:rPr>
              <a:t>Закалять </a:t>
            </a:r>
            <a:r>
              <a:rPr lang="ru-RU" dirty="0">
                <a:solidFill>
                  <a:srgbClr val="0070C0"/>
                </a:solidFill>
              </a:rPr>
              <a:t>ребенка следует с первых дней жизни, и это далеко не разовая процедура. Но результат не заставит себя ждать - ваша семья станет куда энергичней и здоровее, чем раньше, а простуда будет обходить вас и ваших детей стороной! </a:t>
            </a:r>
          </a:p>
        </p:txBody>
      </p:sp>
      <p:sp>
        <p:nvSpPr>
          <p:cNvPr id="4" name="TextBox 3"/>
          <p:cNvSpPr txBox="1"/>
          <p:nvPr/>
        </p:nvSpPr>
        <p:spPr>
          <a:xfrm>
            <a:off x="2175886" y="5380379"/>
            <a:ext cx="3282758" cy="400110"/>
          </a:xfrm>
          <a:prstGeom prst="rect">
            <a:avLst/>
          </a:prstGeom>
          <a:noFill/>
        </p:spPr>
        <p:txBody>
          <a:bodyPr wrap="none" rtlCol="0">
            <a:spAutoFit/>
          </a:bodyPr>
          <a:lstStyle/>
          <a:p>
            <a:r>
              <a:rPr lang="ru-RU" b="1" dirty="0" smtClean="0">
                <a:solidFill>
                  <a:srgbClr val="0070C0"/>
                </a:solidFill>
              </a:rPr>
              <a:t>Принципы закаливания</a:t>
            </a:r>
            <a:endParaRPr lang="ru-RU" b="1" dirty="0">
              <a:solidFill>
                <a:srgbClr val="0070C0"/>
              </a:solidFill>
            </a:endParaRPr>
          </a:p>
        </p:txBody>
      </p:sp>
      <p:sp>
        <p:nvSpPr>
          <p:cNvPr id="5" name="TextBox 4"/>
          <p:cNvSpPr txBox="1"/>
          <p:nvPr/>
        </p:nvSpPr>
        <p:spPr>
          <a:xfrm>
            <a:off x="332978" y="5939181"/>
            <a:ext cx="1915011" cy="400110"/>
          </a:xfrm>
          <a:prstGeom prst="rect">
            <a:avLst/>
          </a:prstGeom>
          <a:noFill/>
        </p:spPr>
        <p:txBody>
          <a:bodyPr wrap="none" rtlCol="0">
            <a:spAutoFit/>
          </a:bodyPr>
          <a:lstStyle/>
          <a:p>
            <a:r>
              <a:rPr lang="ru-RU" dirty="0" smtClean="0">
                <a:solidFill>
                  <a:srgbClr val="0070C0"/>
                </a:solidFill>
              </a:rPr>
              <a:t>постепенность</a:t>
            </a:r>
            <a:endParaRPr lang="ru-RU" dirty="0">
              <a:solidFill>
                <a:srgbClr val="0070C0"/>
              </a:solidFill>
            </a:endParaRPr>
          </a:p>
        </p:txBody>
      </p:sp>
      <p:sp>
        <p:nvSpPr>
          <p:cNvPr id="6" name="TextBox 5"/>
          <p:cNvSpPr txBox="1"/>
          <p:nvPr/>
        </p:nvSpPr>
        <p:spPr>
          <a:xfrm>
            <a:off x="2465808" y="5939181"/>
            <a:ext cx="2187650" cy="400110"/>
          </a:xfrm>
          <a:prstGeom prst="rect">
            <a:avLst/>
          </a:prstGeom>
          <a:noFill/>
        </p:spPr>
        <p:txBody>
          <a:bodyPr wrap="none" rtlCol="0">
            <a:spAutoFit/>
          </a:bodyPr>
          <a:lstStyle/>
          <a:p>
            <a:r>
              <a:rPr lang="ru-RU" dirty="0" smtClean="0">
                <a:solidFill>
                  <a:srgbClr val="0070C0"/>
                </a:solidFill>
              </a:rPr>
              <a:t>систематичность</a:t>
            </a:r>
            <a:endParaRPr lang="ru-RU" dirty="0">
              <a:solidFill>
                <a:srgbClr val="0070C0"/>
              </a:solidFill>
            </a:endParaRPr>
          </a:p>
        </p:txBody>
      </p:sp>
      <p:sp>
        <p:nvSpPr>
          <p:cNvPr id="7" name="TextBox 6"/>
          <p:cNvSpPr txBox="1"/>
          <p:nvPr/>
        </p:nvSpPr>
        <p:spPr>
          <a:xfrm>
            <a:off x="4870672" y="5950735"/>
            <a:ext cx="2375074" cy="400110"/>
          </a:xfrm>
          <a:prstGeom prst="rect">
            <a:avLst/>
          </a:prstGeom>
          <a:noFill/>
        </p:spPr>
        <p:txBody>
          <a:bodyPr wrap="none" rtlCol="0">
            <a:spAutoFit/>
          </a:bodyPr>
          <a:lstStyle/>
          <a:p>
            <a:r>
              <a:rPr lang="ru-RU" dirty="0" smtClean="0">
                <a:solidFill>
                  <a:srgbClr val="0070C0"/>
                </a:solidFill>
              </a:rPr>
              <a:t>индивидуальность</a:t>
            </a:r>
            <a:endParaRPr lang="ru-RU" dirty="0">
              <a:solidFill>
                <a:srgbClr val="0070C0"/>
              </a:solidFill>
            </a:endParaRPr>
          </a:p>
        </p:txBody>
      </p:sp>
      <p:cxnSp>
        <p:nvCxnSpPr>
          <p:cNvPr id="9" name="Прямая со стрелкой 8"/>
          <p:cNvCxnSpPr>
            <a:endCxn id="5" idx="0"/>
          </p:cNvCxnSpPr>
          <p:nvPr/>
        </p:nvCxnSpPr>
        <p:spPr>
          <a:xfrm flipH="1">
            <a:off x="1290484" y="5780489"/>
            <a:ext cx="957505" cy="1586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a:stCxn id="4" idx="2"/>
          </p:cNvCxnSpPr>
          <p:nvPr/>
        </p:nvCxnSpPr>
        <p:spPr>
          <a:xfrm>
            <a:off x="3817265" y="5780489"/>
            <a:ext cx="0" cy="1793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a:endCxn id="7" idx="0"/>
          </p:cNvCxnSpPr>
          <p:nvPr/>
        </p:nvCxnSpPr>
        <p:spPr>
          <a:xfrm>
            <a:off x="5157514" y="5780489"/>
            <a:ext cx="900695" cy="1702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8"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1084" r="11686" b="9047"/>
          <a:stretch/>
        </p:blipFill>
        <p:spPr bwMode="auto">
          <a:xfrm>
            <a:off x="160587" y="1259954"/>
            <a:ext cx="1608649"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77594" y="1115938"/>
            <a:ext cx="1555372"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92607" y="6858118"/>
            <a:ext cx="2808923" cy="2106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31968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41090" y="755898"/>
            <a:ext cx="1827744" cy="461665"/>
          </a:xfrm>
          <a:prstGeom prst="rect">
            <a:avLst/>
          </a:prstGeom>
          <a:noFill/>
        </p:spPr>
        <p:txBody>
          <a:bodyPr wrap="none" rtlCol="0">
            <a:spAutoFit/>
          </a:bodyPr>
          <a:lstStyle/>
          <a:p>
            <a:r>
              <a:rPr lang="ru-RU" sz="2400" b="1" dirty="0" smtClean="0">
                <a:solidFill>
                  <a:srgbClr val="0070C0"/>
                </a:solidFill>
              </a:rPr>
              <a:t>Режим дня</a:t>
            </a:r>
            <a:endParaRPr lang="ru-RU" sz="2400" b="1" dirty="0">
              <a:solidFill>
                <a:srgbClr val="0070C0"/>
              </a:solidFill>
            </a:endParaRPr>
          </a:p>
        </p:txBody>
      </p:sp>
      <p:sp>
        <p:nvSpPr>
          <p:cNvPr id="3" name="Прямоугольник 2"/>
          <p:cNvSpPr/>
          <p:nvPr/>
        </p:nvSpPr>
        <p:spPr>
          <a:xfrm>
            <a:off x="93802" y="1331962"/>
            <a:ext cx="7200799" cy="2123658"/>
          </a:xfrm>
          <a:prstGeom prst="rect">
            <a:avLst/>
          </a:prstGeom>
        </p:spPr>
        <p:txBody>
          <a:bodyPr wrap="square">
            <a:spAutoFit/>
          </a:bodyPr>
          <a:lstStyle/>
          <a:p>
            <a:r>
              <a:rPr lang="ru-RU" dirty="0" smtClean="0">
                <a:solidFill>
                  <a:srgbClr val="0070C0"/>
                </a:solidFill>
              </a:rPr>
              <a:t>      </a:t>
            </a:r>
            <a:r>
              <a:rPr lang="ru-RU" sz="1600" dirty="0" smtClean="0">
                <a:solidFill>
                  <a:srgbClr val="0070C0"/>
                </a:solidFill>
              </a:rPr>
              <a:t>Время </a:t>
            </a:r>
            <a:r>
              <a:rPr lang="ru-RU" sz="1600" dirty="0">
                <a:solidFill>
                  <a:srgbClr val="0070C0"/>
                </a:solidFill>
              </a:rPr>
              <a:t>- самая могущественная и самая </a:t>
            </a:r>
            <a:r>
              <a:rPr lang="ru-RU" sz="1600" dirty="0" smtClean="0">
                <a:solidFill>
                  <a:srgbClr val="0070C0"/>
                </a:solidFill>
              </a:rPr>
              <a:t>тонкая </a:t>
            </a:r>
            <a:r>
              <a:rPr lang="ru-RU" sz="1600" dirty="0">
                <a:solidFill>
                  <a:srgbClr val="0070C0"/>
                </a:solidFill>
              </a:rPr>
              <a:t>из </a:t>
            </a:r>
            <a:endParaRPr lang="ru-RU" sz="1600" dirty="0" smtClean="0">
              <a:solidFill>
                <a:srgbClr val="0070C0"/>
              </a:solidFill>
            </a:endParaRPr>
          </a:p>
          <a:p>
            <a:r>
              <a:rPr lang="ru-RU" sz="1600" dirty="0" smtClean="0">
                <a:solidFill>
                  <a:srgbClr val="0070C0"/>
                </a:solidFill>
              </a:rPr>
              <a:t>действующих </a:t>
            </a:r>
            <a:r>
              <a:rPr lang="ru-RU" sz="1600" dirty="0">
                <a:solidFill>
                  <a:srgbClr val="0070C0"/>
                </a:solidFill>
              </a:rPr>
              <a:t>на нас сил, и </a:t>
            </a:r>
            <a:r>
              <a:rPr lang="ru-RU" sz="1600" dirty="0" smtClean="0">
                <a:solidFill>
                  <a:srgbClr val="0070C0"/>
                </a:solidFill>
              </a:rPr>
              <a:t>если ее </a:t>
            </a:r>
            <a:r>
              <a:rPr lang="ru-RU" sz="1600" dirty="0">
                <a:solidFill>
                  <a:srgbClr val="0070C0"/>
                </a:solidFill>
              </a:rPr>
              <a:t>игнорировать, не </a:t>
            </a:r>
            <a:endParaRPr lang="ru-RU" sz="1600" dirty="0" smtClean="0">
              <a:solidFill>
                <a:srgbClr val="0070C0"/>
              </a:solidFill>
            </a:endParaRPr>
          </a:p>
          <a:p>
            <a:r>
              <a:rPr lang="ru-RU" sz="1600" dirty="0" smtClean="0">
                <a:solidFill>
                  <a:srgbClr val="0070C0"/>
                </a:solidFill>
              </a:rPr>
              <a:t>соблюдая </a:t>
            </a:r>
            <a:r>
              <a:rPr lang="ru-RU" sz="1600" dirty="0">
                <a:solidFill>
                  <a:srgbClr val="0070C0"/>
                </a:solidFill>
              </a:rPr>
              <a:t>правильный </a:t>
            </a:r>
            <a:r>
              <a:rPr lang="ru-RU" sz="1600" dirty="0" smtClean="0">
                <a:solidFill>
                  <a:srgbClr val="0070C0"/>
                </a:solidFill>
              </a:rPr>
              <a:t>для </a:t>
            </a:r>
            <a:r>
              <a:rPr lang="ru-RU" sz="1600" dirty="0">
                <a:solidFill>
                  <a:srgbClr val="0070C0"/>
                </a:solidFill>
              </a:rPr>
              <a:t>человека (установленный </a:t>
            </a:r>
            <a:endParaRPr lang="ru-RU" sz="1600" dirty="0" smtClean="0">
              <a:solidFill>
                <a:srgbClr val="0070C0"/>
              </a:solidFill>
            </a:endParaRPr>
          </a:p>
          <a:p>
            <a:r>
              <a:rPr lang="ru-RU" sz="1600" dirty="0" smtClean="0">
                <a:solidFill>
                  <a:srgbClr val="0070C0"/>
                </a:solidFill>
              </a:rPr>
              <a:t>природой</a:t>
            </a:r>
            <a:r>
              <a:rPr lang="ru-RU" sz="1600" dirty="0">
                <a:solidFill>
                  <a:srgbClr val="0070C0"/>
                </a:solidFill>
              </a:rPr>
              <a:t>) </a:t>
            </a:r>
            <a:r>
              <a:rPr lang="ru-RU" sz="1600" dirty="0" smtClean="0">
                <a:solidFill>
                  <a:srgbClr val="0070C0"/>
                </a:solidFill>
              </a:rPr>
              <a:t>режим </a:t>
            </a:r>
            <a:r>
              <a:rPr lang="ru-RU" sz="1600" dirty="0">
                <a:solidFill>
                  <a:srgbClr val="0070C0"/>
                </a:solidFill>
              </a:rPr>
              <a:t>дня, то неприятностей не избежать. </a:t>
            </a:r>
            <a:endParaRPr lang="ru-RU" sz="1600" dirty="0" smtClean="0">
              <a:solidFill>
                <a:srgbClr val="0070C0"/>
              </a:solidFill>
            </a:endParaRPr>
          </a:p>
          <a:p>
            <a:r>
              <a:rPr lang="ru-RU" sz="1600" dirty="0" smtClean="0">
                <a:solidFill>
                  <a:srgbClr val="0070C0"/>
                </a:solidFill>
              </a:rPr>
              <a:t>На </a:t>
            </a:r>
            <a:r>
              <a:rPr lang="ru-RU" sz="1600" dirty="0">
                <a:solidFill>
                  <a:srgbClr val="0070C0"/>
                </a:solidFill>
              </a:rPr>
              <a:t>жизненные процессы в организме сильно влияет </a:t>
            </a:r>
            <a:endParaRPr lang="ru-RU" sz="1600" dirty="0" smtClean="0">
              <a:solidFill>
                <a:srgbClr val="0070C0"/>
              </a:solidFill>
            </a:endParaRPr>
          </a:p>
          <a:p>
            <a:r>
              <a:rPr lang="ru-RU" sz="1600" dirty="0" smtClean="0">
                <a:solidFill>
                  <a:srgbClr val="0070C0"/>
                </a:solidFill>
              </a:rPr>
              <a:t>Солнце </a:t>
            </a:r>
            <a:r>
              <a:rPr lang="ru-RU" sz="1600" dirty="0">
                <a:solidFill>
                  <a:srgbClr val="0070C0"/>
                </a:solidFill>
              </a:rPr>
              <a:t>и Луна, поэтому нарушение правильного режима </a:t>
            </a:r>
            <a:r>
              <a:rPr lang="ru-RU" sz="1600" dirty="0" smtClean="0">
                <a:solidFill>
                  <a:srgbClr val="0070C0"/>
                </a:solidFill>
              </a:rPr>
              <a:t> дня как для взрослого, так и для ребенка приводит </a:t>
            </a:r>
            <a:r>
              <a:rPr lang="ru-RU" sz="1600" dirty="0">
                <a:solidFill>
                  <a:srgbClr val="0070C0"/>
                </a:solidFill>
              </a:rPr>
              <a:t>к диссонансу, плохому самочувствию, депрессиям и болезням.</a:t>
            </a:r>
          </a:p>
        </p:txBody>
      </p:sp>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4580" t="3752" r="4313" b="2313"/>
          <a:stretch/>
        </p:blipFill>
        <p:spPr bwMode="auto">
          <a:xfrm>
            <a:off x="5804802" y="1036320"/>
            <a:ext cx="1584960" cy="1612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Таблица 3"/>
          <p:cNvGraphicFramePr>
            <a:graphicFrameLocks noGrp="1"/>
          </p:cNvGraphicFramePr>
          <p:nvPr>
            <p:extLst>
              <p:ext uri="{D42A27DB-BD31-4B8C-83A1-F6EECF244321}">
                <p14:modId xmlns:p14="http://schemas.microsoft.com/office/powerpoint/2010/main" val="1593576257"/>
              </p:ext>
            </p:extLst>
          </p:nvPr>
        </p:nvGraphicFramePr>
        <p:xfrm>
          <a:off x="260972" y="3564210"/>
          <a:ext cx="7028592" cy="6004640"/>
        </p:xfrm>
        <a:graphic>
          <a:graphicData uri="http://schemas.openxmlformats.org/drawingml/2006/table">
            <a:tbl>
              <a:tblPr firstRow="1" bandRow="1">
                <a:tableStyleId>{5C22544A-7EE6-4342-B048-85BDC9FD1C3A}</a:tableStyleId>
              </a:tblPr>
              <a:tblGrid>
                <a:gridCol w="4896542"/>
                <a:gridCol w="1080120"/>
                <a:gridCol w="1051930"/>
              </a:tblGrid>
              <a:tr h="388016">
                <a:tc>
                  <a:txBody>
                    <a:bodyPr/>
                    <a:lstStyle/>
                    <a:p>
                      <a:r>
                        <a:rPr lang="ru-RU" sz="1400" dirty="0" smtClean="0"/>
                        <a:t>Элементы режима</a:t>
                      </a:r>
                      <a:endParaRPr lang="ru-RU" sz="1400" dirty="0"/>
                    </a:p>
                  </a:txBody>
                  <a:tcPr/>
                </a:tc>
                <a:tc>
                  <a:txBody>
                    <a:bodyPr/>
                    <a:lstStyle/>
                    <a:p>
                      <a:r>
                        <a:rPr lang="ru-RU" sz="1400" dirty="0" smtClean="0"/>
                        <a:t>3-4 года</a:t>
                      </a:r>
                      <a:endParaRPr lang="ru-RU" sz="1400" dirty="0"/>
                    </a:p>
                  </a:txBody>
                  <a:tcPr/>
                </a:tc>
                <a:tc>
                  <a:txBody>
                    <a:bodyPr/>
                    <a:lstStyle/>
                    <a:p>
                      <a:r>
                        <a:rPr lang="ru-RU" sz="1400" dirty="0" smtClean="0"/>
                        <a:t>5-7 лет</a:t>
                      </a:r>
                      <a:endParaRPr lang="ru-RU" sz="1400" dirty="0"/>
                    </a:p>
                  </a:txBody>
                  <a:tcPr/>
                </a:tc>
              </a:tr>
              <a:tr h="515374">
                <a:tc>
                  <a:txBody>
                    <a:bodyPr/>
                    <a:lstStyle/>
                    <a:p>
                      <a:r>
                        <a:rPr lang="ru-RU" sz="1400" dirty="0" smtClean="0">
                          <a:solidFill>
                            <a:schemeClr val="accent1">
                              <a:lumMod val="75000"/>
                            </a:schemeClr>
                          </a:solidFill>
                        </a:rPr>
                        <a:t>Утренняя гимнастика, водные процедуры, туалет</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7.30-8.30</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7.30-8.30</a:t>
                      </a:r>
                      <a:endParaRPr lang="ru-RU" sz="1400" dirty="0">
                        <a:solidFill>
                          <a:schemeClr val="accent1">
                            <a:lumMod val="75000"/>
                          </a:schemeClr>
                        </a:solidFill>
                      </a:endParaRPr>
                    </a:p>
                  </a:txBody>
                  <a:tcPr/>
                </a:tc>
              </a:tr>
              <a:tr h="432048">
                <a:tc>
                  <a:txBody>
                    <a:bodyPr/>
                    <a:lstStyle/>
                    <a:p>
                      <a:r>
                        <a:rPr lang="ru-RU" sz="1400" dirty="0" smtClean="0">
                          <a:solidFill>
                            <a:schemeClr val="accent1">
                              <a:lumMod val="75000"/>
                            </a:schemeClr>
                          </a:solidFill>
                        </a:rPr>
                        <a:t>Подготовка к завтраку, завтрак</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8.30-9.00</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8.30-9.00</a:t>
                      </a:r>
                      <a:endParaRPr lang="ru-RU" sz="1400" dirty="0">
                        <a:solidFill>
                          <a:schemeClr val="accent1">
                            <a:lumMod val="75000"/>
                          </a:schemeClr>
                        </a:solidFill>
                      </a:endParaRPr>
                    </a:p>
                  </a:txBody>
                  <a:tcPr/>
                </a:tc>
              </a:tr>
              <a:tr h="432048">
                <a:tc>
                  <a:txBody>
                    <a:bodyPr/>
                    <a:lstStyle/>
                    <a:p>
                      <a:r>
                        <a:rPr lang="ru-RU" sz="1400" dirty="0" smtClean="0">
                          <a:solidFill>
                            <a:schemeClr val="accent1">
                              <a:lumMod val="75000"/>
                            </a:schemeClr>
                          </a:solidFill>
                        </a:rPr>
                        <a:t>Игры, посильный труд в быту</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9.00-9.30</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9.00-9.30</a:t>
                      </a:r>
                      <a:endParaRPr lang="ru-RU" sz="1400" dirty="0">
                        <a:solidFill>
                          <a:schemeClr val="accent1">
                            <a:lumMod val="75000"/>
                          </a:schemeClr>
                        </a:solidFill>
                      </a:endParaRPr>
                    </a:p>
                  </a:txBody>
                  <a:tcPr/>
                </a:tc>
              </a:tr>
              <a:tr h="432048">
                <a:tc>
                  <a:txBody>
                    <a:bodyPr/>
                    <a:lstStyle/>
                    <a:p>
                      <a:r>
                        <a:rPr lang="ru-RU" sz="1400" dirty="0" smtClean="0">
                          <a:solidFill>
                            <a:schemeClr val="accent1">
                              <a:lumMod val="75000"/>
                            </a:schemeClr>
                          </a:solidFill>
                        </a:rPr>
                        <a:t>Подготовка к прогулке, прогулка</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9.30-11.30</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9.30-11.30</a:t>
                      </a:r>
                      <a:endParaRPr lang="ru-RU" sz="1400" dirty="0">
                        <a:solidFill>
                          <a:schemeClr val="accent1">
                            <a:lumMod val="75000"/>
                          </a:schemeClr>
                        </a:solidFill>
                      </a:endParaRPr>
                    </a:p>
                  </a:txBody>
                  <a:tcPr/>
                </a:tc>
              </a:tr>
              <a:tr h="420730">
                <a:tc>
                  <a:txBody>
                    <a:bodyPr/>
                    <a:lstStyle/>
                    <a:p>
                      <a:r>
                        <a:rPr lang="ru-RU" sz="1400" dirty="0" smtClean="0">
                          <a:solidFill>
                            <a:schemeClr val="accent1">
                              <a:lumMod val="75000"/>
                            </a:schemeClr>
                          </a:solidFill>
                        </a:rPr>
                        <a:t>Возвращение с прогулки, игры, занятия с родителями</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11.30-12.00</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11.30-12.30</a:t>
                      </a:r>
                      <a:endParaRPr lang="ru-RU" sz="1400" dirty="0">
                        <a:solidFill>
                          <a:schemeClr val="accent1">
                            <a:lumMod val="75000"/>
                          </a:schemeClr>
                        </a:solidFill>
                      </a:endParaRPr>
                    </a:p>
                  </a:txBody>
                  <a:tcPr/>
                </a:tc>
              </a:tr>
              <a:tr h="416092">
                <a:tc>
                  <a:txBody>
                    <a:bodyPr/>
                    <a:lstStyle/>
                    <a:p>
                      <a:r>
                        <a:rPr lang="ru-RU" sz="1400" dirty="0" smtClean="0">
                          <a:solidFill>
                            <a:schemeClr val="accent1">
                              <a:lumMod val="75000"/>
                            </a:schemeClr>
                          </a:solidFill>
                        </a:rPr>
                        <a:t>Подготовка к обеду, обед</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12.00-12.30</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12.30-13.00</a:t>
                      </a:r>
                      <a:endParaRPr lang="ru-RU" sz="1400" dirty="0">
                        <a:solidFill>
                          <a:schemeClr val="accent1">
                            <a:lumMod val="75000"/>
                          </a:schemeClr>
                        </a:solidFill>
                      </a:endParaRPr>
                    </a:p>
                  </a:txBody>
                  <a:tcPr/>
                </a:tc>
              </a:tr>
              <a:tr h="432048">
                <a:tc>
                  <a:txBody>
                    <a:bodyPr/>
                    <a:lstStyle/>
                    <a:p>
                      <a:r>
                        <a:rPr lang="ru-RU" sz="1400" dirty="0" smtClean="0">
                          <a:solidFill>
                            <a:schemeClr val="accent1">
                              <a:lumMod val="75000"/>
                            </a:schemeClr>
                          </a:solidFill>
                        </a:rPr>
                        <a:t>Подготовка ко сну, сон</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12.30-15.00</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13.00-15.30</a:t>
                      </a:r>
                      <a:endParaRPr lang="ru-RU" sz="1400" dirty="0">
                        <a:solidFill>
                          <a:schemeClr val="accent1">
                            <a:lumMod val="75000"/>
                          </a:schemeClr>
                        </a:solidFill>
                      </a:endParaRPr>
                    </a:p>
                  </a:txBody>
                  <a:tcPr/>
                </a:tc>
              </a:tr>
              <a:tr h="448004">
                <a:tc>
                  <a:txBody>
                    <a:bodyPr/>
                    <a:lstStyle/>
                    <a:p>
                      <a:r>
                        <a:rPr lang="ru-RU" sz="1400" dirty="0" smtClean="0">
                          <a:solidFill>
                            <a:schemeClr val="accent1">
                              <a:lumMod val="75000"/>
                            </a:schemeClr>
                          </a:solidFill>
                        </a:rPr>
                        <a:t>Подъем после сна, подготовка к полднику, полдник, игры</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15.00-16.00</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15.30-16.30</a:t>
                      </a:r>
                      <a:endParaRPr lang="ru-RU" sz="1400" dirty="0">
                        <a:solidFill>
                          <a:schemeClr val="accent1">
                            <a:lumMod val="75000"/>
                          </a:schemeClr>
                        </a:solidFill>
                      </a:endParaRPr>
                    </a:p>
                  </a:txBody>
                  <a:tcPr/>
                </a:tc>
              </a:tr>
              <a:tr h="432048">
                <a:tc>
                  <a:txBody>
                    <a:bodyPr/>
                    <a:lstStyle/>
                    <a:p>
                      <a:r>
                        <a:rPr lang="ru-RU" sz="1400" dirty="0" smtClean="0">
                          <a:solidFill>
                            <a:schemeClr val="accent1">
                              <a:lumMod val="75000"/>
                            </a:schemeClr>
                          </a:solidFill>
                        </a:rPr>
                        <a:t>Подготовка к прогулке, прогулка</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16.00-18.00</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16.30-18.30</a:t>
                      </a:r>
                      <a:endParaRPr lang="ru-RU" sz="1400" dirty="0">
                        <a:solidFill>
                          <a:schemeClr val="accent1">
                            <a:lumMod val="75000"/>
                          </a:schemeClr>
                        </a:solidFill>
                      </a:endParaRPr>
                    </a:p>
                  </a:txBody>
                  <a:tcPr/>
                </a:tc>
              </a:tr>
              <a:tr h="432048">
                <a:tc>
                  <a:txBody>
                    <a:bodyPr/>
                    <a:lstStyle/>
                    <a:p>
                      <a:r>
                        <a:rPr lang="ru-RU" sz="1400" dirty="0" smtClean="0">
                          <a:solidFill>
                            <a:schemeClr val="accent1">
                              <a:lumMod val="75000"/>
                            </a:schemeClr>
                          </a:solidFill>
                        </a:rPr>
                        <a:t>Возвращение с прогулки, игры, занятия с родителями</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18.00-19.00</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18.30-19.00</a:t>
                      </a:r>
                      <a:endParaRPr lang="ru-RU" sz="1400" dirty="0">
                        <a:solidFill>
                          <a:schemeClr val="accent1">
                            <a:lumMod val="75000"/>
                          </a:schemeClr>
                        </a:solidFill>
                      </a:endParaRPr>
                    </a:p>
                  </a:txBody>
                  <a:tcPr/>
                </a:tc>
              </a:tr>
              <a:tr h="432048">
                <a:tc>
                  <a:txBody>
                    <a:bodyPr/>
                    <a:lstStyle/>
                    <a:p>
                      <a:r>
                        <a:rPr lang="ru-RU" sz="1400" dirty="0" smtClean="0">
                          <a:solidFill>
                            <a:schemeClr val="accent1">
                              <a:lumMod val="75000"/>
                            </a:schemeClr>
                          </a:solidFill>
                        </a:rPr>
                        <a:t>Подготовка к ужину, ужин</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19.00-19.30</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19.00-19.30</a:t>
                      </a:r>
                      <a:endParaRPr lang="ru-RU" sz="1400" dirty="0">
                        <a:solidFill>
                          <a:schemeClr val="accent1">
                            <a:lumMod val="75000"/>
                          </a:schemeClr>
                        </a:solidFill>
                      </a:endParaRPr>
                    </a:p>
                  </a:txBody>
                  <a:tcPr/>
                </a:tc>
              </a:tr>
              <a:tr h="432048">
                <a:tc>
                  <a:txBody>
                    <a:bodyPr/>
                    <a:lstStyle/>
                    <a:p>
                      <a:r>
                        <a:rPr lang="ru-RU" sz="1400" dirty="0" smtClean="0">
                          <a:solidFill>
                            <a:schemeClr val="accent1">
                              <a:lumMod val="75000"/>
                            </a:schemeClr>
                          </a:solidFill>
                        </a:rPr>
                        <a:t>Спокойные игры, подготовка ко сну</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19.30-20.30</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19.30-21.00</a:t>
                      </a:r>
                      <a:endParaRPr lang="ru-RU" sz="1400" dirty="0">
                        <a:solidFill>
                          <a:schemeClr val="accent1">
                            <a:lumMod val="75000"/>
                          </a:schemeClr>
                        </a:solidFill>
                      </a:endParaRPr>
                    </a:p>
                  </a:txBody>
                  <a:tcPr/>
                </a:tc>
              </a:tr>
              <a:tr h="360040">
                <a:tc>
                  <a:txBody>
                    <a:bodyPr/>
                    <a:lstStyle/>
                    <a:p>
                      <a:r>
                        <a:rPr lang="ru-RU" sz="1400" dirty="0" smtClean="0">
                          <a:solidFill>
                            <a:schemeClr val="accent1">
                              <a:lumMod val="75000"/>
                            </a:schemeClr>
                          </a:solidFill>
                        </a:rPr>
                        <a:t>Сон</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20.30-7.30</a:t>
                      </a:r>
                      <a:endParaRPr lang="ru-RU" sz="1400" dirty="0">
                        <a:solidFill>
                          <a:schemeClr val="accent1">
                            <a:lumMod val="75000"/>
                          </a:schemeClr>
                        </a:solidFill>
                      </a:endParaRPr>
                    </a:p>
                  </a:txBody>
                  <a:tcPr/>
                </a:tc>
                <a:tc>
                  <a:txBody>
                    <a:bodyPr/>
                    <a:lstStyle/>
                    <a:p>
                      <a:r>
                        <a:rPr lang="ru-RU" sz="1400" dirty="0" smtClean="0">
                          <a:solidFill>
                            <a:schemeClr val="accent1">
                              <a:lumMod val="75000"/>
                            </a:schemeClr>
                          </a:solidFill>
                        </a:rPr>
                        <a:t>21.00-7.00</a:t>
                      </a:r>
                      <a:endParaRPr lang="ru-RU" sz="1400" dirty="0">
                        <a:solidFill>
                          <a:schemeClr val="accent1">
                            <a:lumMod val="75000"/>
                          </a:schemeClr>
                        </a:solidFill>
                      </a:endParaRPr>
                    </a:p>
                  </a:txBody>
                  <a:tcPr/>
                </a:tc>
              </a:tr>
            </a:tbl>
          </a:graphicData>
        </a:graphic>
      </p:graphicFrame>
    </p:spTree>
    <p:extLst>
      <p:ext uri="{BB962C8B-B14F-4D97-AF65-F5344CB8AC3E}">
        <p14:creationId xmlns:p14="http://schemas.microsoft.com/office/powerpoint/2010/main" val="32333806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36" y="1836018"/>
            <a:ext cx="1584176"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521110" y="1291426"/>
            <a:ext cx="4104456" cy="79208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b="1" dirty="0" smtClean="0">
                <a:solidFill>
                  <a:schemeClr val="accent1">
                    <a:lumMod val="75000"/>
                  </a:schemeClr>
                </a:solidFill>
              </a:rPr>
              <a:t>ДИСПАНСЕРИЗАЦИЯ</a:t>
            </a:r>
            <a:endParaRPr lang="ru-RU" b="1" dirty="0">
              <a:solidFill>
                <a:schemeClr val="accent1">
                  <a:lumMod val="75000"/>
                </a:schemeClr>
              </a:solidFill>
            </a:endParaRPr>
          </a:p>
        </p:txBody>
      </p:sp>
      <p:sp>
        <p:nvSpPr>
          <p:cNvPr id="4" name="Скругленный прямоугольник 3"/>
          <p:cNvSpPr/>
          <p:nvPr/>
        </p:nvSpPr>
        <p:spPr>
          <a:xfrm>
            <a:off x="332978" y="3492202"/>
            <a:ext cx="2088232" cy="1008112"/>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sz="1800" dirty="0">
                <a:solidFill>
                  <a:schemeClr val="accent1">
                    <a:lumMod val="75000"/>
                  </a:schemeClr>
                </a:solidFill>
              </a:rPr>
              <a:t>П</a:t>
            </a:r>
            <a:r>
              <a:rPr lang="ru-RU" sz="1800" dirty="0" smtClean="0">
                <a:solidFill>
                  <a:schemeClr val="accent1">
                    <a:lumMod val="75000"/>
                  </a:schemeClr>
                </a:solidFill>
              </a:rPr>
              <a:t>рофилактика</a:t>
            </a:r>
            <a:endParaRPr lang="ru-RU" sz="1800" dirty="0">
              <a:solidFill>
                <a:schemeClr val="accent1">
                  <a:lumMod val="75000"/>
                </a:schemeClr>
              </a:solidFill>
            </a:endParaRPr>
          </a:p>
        </p:txBody>
      </p:sp>
      <p:sp>
        <p:nvSpPr>
          <p:cNvPr id="6" name="Стрелка вниз 5"/>
          <p:cNvSpPr/>
          <p:nvPr/>
        </p:nvSpPr>
        <p:spPr>
          <a:xfrm>
            <a:off x="3501330" y="2196058"/>
            <a:ext cx="216024" cy="1296144"/>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ru-RU"/>
          </a:p>
        </p:txBody>
      </p:sp>
      <p:sp>
        <p:nvSpPr>
          <p:cNvPr id="7" name="Скругленный прямоугольник 6"/>
          <p:cNvSpPr/>
          <p:nvPr/>
        </p:nvSpPr>
        <p:spPr>
          <a:xfrm>
            <a:off x="2637234" y="3600214"/>
            <a:ext cx="2088232" cy="86409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sz="1800" dirty="0">
                <a:solidFill>
                  <a:schemeClr val="accent1">
                    <a:lumMod val="75000"/>
                  </a:schemeClr>
                </a:solidFill>
              </a:rPr>
              <a:t>Д</a:t>
            </a:r>
            <a:r>
              <a:rPr lang="ru-RU" sz="1800" dirty="0" smtClean="0">
                <a:solidFill>
                  <a:schemeClr val="accent1">
                    <a:lumMod val="75000"/>
                  </a:schemeClr>
                </a:solidFill>
              </a:rPr>
              <a:t>иагностика</a:t>
            </a:r>
            <a:endParaRPr lang="ru-RU" sz="1800" dirty="0">
              <a:solidFill>
                <a:schemeClr val="accent1">
                  <a:lumMod val="75000"/>
                </a:schemeClr>
              </a:solidFill>
            </a:endParaRPr>
          </a:p>
        </p:txBody>
      </p:sp>
      <p:sp>
        <p:nvSpPr>
          <p:cNvPr id="8" name="Скругленный прямоугольник 7"/>
          <p:cNvSpPr/>
          <p:nvPr/>
        </p:nvSpPr>
        <p:spPr>
          <a:xfrm>
            <a:off x="4930718" y="3564210"/>
            <a:ext cx="2160240" cy="93610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sz="1800" dirty="0" smtClean="0">
                <a:solidFill>
                  <a:schemeClr val="accent1">
                    <a:lumMod val="75000"/>
                  </a:schemeClr>
                </a:solidFill>
              </a:rPr>
              <a:t>Лечение</a:t>
            </a:r>
          </a:p>
          <a:p>
            <a:pPr algn="ctr"/>
            <a:r>
              <a:rPr lang="ru-RU" sz="1800" dirty="0" smtClean="0">
                <a:solidFill>
                  <a:schemeClr val="accent1">
                    <a:lumMod val="75000"/>
                  </a:schemeClr>
                </a:solidFill>
              </a:rPr>
              <a:t>Оздоровление </a:t>
            </a:r>
            <a:endParaRPr lang="ru-RU" sz="1800" dirty="0">
              <a:solidFill>
                <a:schemeClr val="accent1">
                  <a:lumMod val="75000"/>
                </a:schemeClr>
              </a:solidFill>
            </a:endParaRPr>
          </a:p>
        </p:txBody>
      </p: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9358" r="16514"/>
          <a:stretch/>
        </p:blipFill>
        <p:spPr bwMode="auto">
          <a:xfrm>
            <a:off x="6010838" y="1043930"/>
            <a:ext cx="1450932" cy="22625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Стрелка вниз 9"/>
          <p:cNvSpPr/>
          <p:nvPr/>
        </p:nvSpPr>
        <p:spPr>
          <a:xfrm>
            <a:off x="5229522" y="2196058"/>
            <a:ext cx="216024" cy="1296144"/>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ru-RU"/>
          </a:p>
        </p:txBody>
      </p:sp>
      <p:sp>
        <p:nvSpPr>
          <p:cNvPr id="12" name="Стрелка вниз 11"/>
          <p:cNvSpPr/>
          <p:nvPr/>
        </p:nvSpPr>
        <p:spPr>
          <a:xfrm>
            <a:off x="1701130" y="2196058"/>
            <a:ext cx="216024" cy="1224136"/>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ru-RU">
              <a:solidFill>
                <a:srgbClr val="00B0F0"/>
              </a:solidFill>
            </a:endParaRPr>
          </a:p>
        </p:txBody>
      </p:sp>
      <p:sp>
        <p:nvSpPr>
          <p:cNvPr id="2" name="Прямоугольник 1"/>
          <p:cNvSpPr/>
          <p:nvPr/>
        </p:nvSpPr>
        <p:spPr>
          <a:xfrm>
            <a:off x="-27061" y="4644330"/>
            <a:ext cx="7461770" cy="1200329"/>
          </a:xfrm>
          <a:prstGeom prst="rect">
            <a:avLst/>
          </a:prstGeom>
        </p:spPr>
        <p:txBody>
          <a:bodyPr wrap="square">
            <a:spAutoFit/>
          </a:bodyPr>
          <a:lstStyle/>
          <a:p>
            <a:pPr algn="ctr"/>
            <a:r>
              <a:rPr lang="ru-RU" sz="1800" dirty="0" smtClean="0">
                <a:solidFill>
                  <a:srgbClr val="0070C0"/>
                </a:solidFill>
              </a:rPr>
              <a:t>     Регулярная </a:t>
            </a:r>
            <a:r>
              <a:rPr lang="ru-RU" sz="1800" dirty="0">
                <a:solidFill>
                  <a:srgbClr val="0070C0"/>
                </a:solidFill>
              </a:rPr>
              <a:t>диспансеризация позволяет выявить факторы риска сердечно-сосудистых, онкологических заболеваний, сахарного диабета - наиболее распространенных причин инвалидности и преждевременной смерти населения.</a:t>
            </a:r>
          </a:p>
        </p:txBody>
      </p:sp>
      <p:sp>
        <p:nvSpPr>
          <p:cNvPr id="5" name="Прямоугольник 4"/>
          <p:cNvSpPr/>
          <p:nvPr/>
        </p:nvSpPr>
        <p:spPr>
          <a:xfrm>
            <a:off x="44946" y="5844659"/>
            <a:ext cx="7389763" cy="923330"/>
          </a:xfrm>
          <a:prstGeom prst="rect">
            <a:avLst/>
          </a:prstGeom>
        </p:spPr>
        <p:txBody>
          <a:bodyPr wrap="square">
            <a:spAutoFit/>
          </a:bodyPr>
          <a:lstStyle/>
          <a:p>
            <a:pPr algn="ctr"/>
            <a:r>
              <a:rPr lang="ru-RU" sz="1800" dirty="0" smtClean="0">
                <a:solidFill>
                  <a:srgbClr val="0070C0"/>
                </a:solidFill>
              </a:rPr>
              <a:t>     Раннее </a:t>
            </a:r>
            <a:r>
              <a:rPr lang="ru-RU" sz="1800" dirty="0">
                <a:solidFill>
                  <a:srgbClr val="0070C0"/>
                </a:solidFill>
              </a:rPr>
              <a:t>выявление заболеваний позволит гораздо быстрее и эффективнее провести лечение и в большинстве случаев достигнуть полного выздоровления.</a:t>
            </a: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994" y="7248028"/>
            <a:ext cx="1914525" cy="142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5546" y="6916580"/>
            <a:ext cx="1832206" cy="183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22551" y="6988588"/>
            <a:ext cx="2922995" cy="2192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64695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25066" y="1291892"/>
            <a:ext cx="4319324" cy="461665"/>
          </a:xfrm>
          <a:prstGeom prst="rect">
            <a:avLst/>
          </a:prstGeom>
          <a:noFill/>
        </p:spPr>
        <p:txBody>
          <a:bodyPr wrap="none" rtlCol="0">
            <a:spAutoFit/>
          </a:bodyPr>
          <a:lstStyle/>
          <a:p>
            <a:r>
              <a:rPr lang="ru-RU" sz="2400" b="1" dirty="0" smtClean="0">
                <a:solidFill>
                  <a:schemeClr val="accent1">
                    <a:lumMod val="75000"/>
                  </a:schemeClr>
                </a:solidFill>
              </a:rPr>
              <a:t>Вредным привычкам – нет!</a:t>
            </a:r>
            <a:endParaRPr lang="ru-RU" sz="2400" b="1" dirty="0">
              <a:solidFill>
                <a:schemeClr val="accent1">
                  <a:lumMod val="75000"/>
                </a:schemeClr>
              </a:solidFill>
            </a:endParaRPr>
          </a:p>
        </p:txBody>
      </p:sp>
      <p:sp>
        <p:nvSpPr>
          <p:cNvPr id="3" name="Прямоугольник 2"/>
          <p:cNvSpPr/>
          <p:nvPr/>
        </p:nvSpPr>
        <p:spPr>
          <a:xfrm>
            <a:off x="332978" y="2296159"/>
            <a:ext cx="6840759" cy="4031873"/>
          </a:xfrm>
          <a:prstGeom prst="rect">
            <a:avLst/>
          </a:prstGeom>
        </p:spPr>
        <p:txBody>
          <a:bodyPr wrap="square">
            <a:spAutoFit/>
          </a:bodyPr>
          <a:lstStyle/>
          <a:p>
            <a:pPr algn="ctr"/>
            <a:r>
              <a:rPr lang="ru-RU" sz="1600" b="1" dirty="0" smtClean="0">
                <a:solidFill>
                  <a:schemeClr val="accent1">
                    <a:lumMod val="75000"/>
                  </a:schemeClr>
                </a:solidFill>
              </a:rPr>
              <a:t>Профилактика </a:t>
            </a:r>
            <a:r>
              <a:rPr lang="ru-RU" sz="1600" b="1" dirty="0">
                <a:solidFill>
                  <a:schemeClr val="accent1">
                    <a:lumMod val="75000"/>
                  </a:schemeClr>
                </a:solidFill>
              </a:rPr>
              <a:t>вредных привычек необходима с раннего возраста. И детям нужно внушать, что плохо, а что хорошо</a:t>
            </a:r>
            <a:r>
              <a:rPr lang="ru-RU" sz="1600" b="1" dirty="0" smtClean="0">
                <a:solidFill>
                  <a:schemeClr val="accent1">
                    <a:lumMod val="75000"/>
                  </a:schemeClr>
                </a:solidFill>
              </a:rPr>
              <a:t>.</a:t>
            </a:r>
          </a:p>
          <a:p>
            <a:pPr algn="ctr"/>
            <a:endParaRPr lang="ru-RU" sz="1600" b="1" dirty="0">
              <a:solidFill>
                <a:schemeClr val="accent1">
                  <a:lumMod val="75000"/>
                </a:schemeClr>
              </a:solidFill>
            </a:endParaRPr>
          </a:p>
          <a:p>
            <a:pPr algn="ctr"/>
            <a:r>
              <a:rPr lang="ru-RU" sz="1600" dirty="0" smtClean="0">
                <a:solidFill>
                  <a:schemeClr val="accent1">
                    <a:lumMod val="75000"/>
                  </a:schemeClr>
                </a:solidFill>
              </a:rPr>
              <a:t>Люди </a:t>
            </a:r>
            <a:r>
              <a:rPr lang="ru-RU" sz="1600" dirty="0">
                <a:solidFill>
                  <a:schemeClr val="accent1">
                    <a:lumMod val="75000"/>
                  </a:schemeClr>
                </a:solidFill>
              </a:rPr>
              <a:t>убеждены, что в малых дозах ни сигареты, ни алкоголь, ни наркотики вреда не несут, и что, начав употреблять что-то, у человека хватит силы воли бросить вредную привычку.</a:t>
            </a:r>
          </a:p>
          <a:p>
            <a:pPr algn="ctr"/>
            <a:r>
              <a:rPr lang="ru-RU" sz="1600" dirty="0" smtClean="0">
                <a:solidFill>
                  <a:schemeClr val="accent1">
                    <a:lumMod val="75000"/>
                  </a:schemeClr>
                </a:solidFill>
              </a:rPr>
              <a:t>Также </a:t>
            </a:r>
            <a:r>
              <a:rPr lang="ru-RU" sz="1600" dirty="0">
                <a:solidFill>
                  <a:schemeClr val="accent1">
                    <a:lumMod val="75000"/>
                  </a:schemeClr>
                </a:solidFill>
              </a:rPr>
              <a:t>у людей слабая медицинская база знаний. То есть, человек прекрасно знает, что наркотические вещества вредны, но на что именно они влияют, не имеют понятия. Либо совсем об этом не задумываются, либо думают, что если угроза и есть, то для каких-то не самых важных частей организма, которые легко потом можно будет вылечить. </a:t>
            </a:r>
          </a:p>
          <a:p>
            <a:pPr algn="ctr"/>
            <a:r>
              <a:rPr lang="ru-RU" sz="1600" dirty="0" smtClean="0">
                <a:solidFill>
                  <a:schemeClr val="accent1">
                    <a:lumMod val="75000"/>
                  </a:schemeClr>
                </a:solidFill>
              </a:rPr>
              <a:t>Но </a:t>
            </a:r>
            <a:r>
              <a:rPr lang="ru-RU" sz="1600" dirty="0">
                <a:solidFill>
                  <a:schemeClr val="accent1">
                    <a:lumMod val="75000"/>
                  </a:schemeClr>
                </a:solidFill>
              </a:rPr>
              <a:t>это не так, эти препараты усыпляют бдительность человека, заставляя его идти дальше по скользкому пути вредных привычек, и урон, который каждый из них наносит организму, к сожалению, необратим или вылечивается с большим трудом.</a:t>
            </a:r>
          </a:p>
        </p:txBody>
      </p:sp>
      <p:pic>
        <p:nvPicPr>
          <p:cNvPr id="3078"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t="7984" b="26886"/>
          <a:stretch/>
        </p:blipFill>
        <p:spPr bwMode="auto">
          <a:xfrm>
            <a:off x="765026" y="6510832"/>
            <a:ext cx="6251602" cy="1940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773138" y="8676778"/>
            <a:ext cx="4824536" cy="461665"/>
          </a:xfrm>
          <a:prstGeom prst="rect">
            <a:avLst/>
          </a:prstGeom>
          <a:noFill/>
        </p:spPr>
        <p:txBody>
          <a:bodyPr wrap="square" rtlCol="0">
            <a:spAutoFit/>
          </a:bodyPr>
          <a:lstStyle/>
          <a:p>
            <a:r>
              <a:rPr lang="ru-RU" sz="2400" b="1" dirty="0" smtClean="0">
                <a:solidFill>
                  <a:srgbClr val="FF0000"/>
                </a:solidFill>
                <a:latin typeface="Arial Black" pitchFamily="34" charset="0"/>
              </a:rPr>
              <a:t>ДУМАЙТЕ О БУДУЩЕМ!</a:t>
            </a:r>
            <a:endParaRPr lang="ru-RU" sz="2400" b="1" dirty="0">
              <a:solidFill>
                <a:srgbClr val="FF0000"/>
              </a:solidFill>
              <a:latin typeface="Arial Black" pitchFamily="34" charset="0"/>
            </a:endParaRPr>
          </a:p>
        </p:txBody>
      </p:sp>
      <p:pic>
        <p:nvPicPr>
          <p:cNvPr id="308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1610" y="975890"/>
            <a:ext cx="1428750" cy="142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393662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373</TotalTime>
  <Words>687</Words>
  <Application>Microsoft Office PowerPoint</Application>
  <PresentationFormat>Произвольный</PresentationFormat>
  <Paragraphs>109</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123</dc:creator>
  <cp:lastModifiedBy>Сад8</cp:lastModifiedBy>
  <cp:revision>29</cp:revision>
  <dcterms:modified xsi:type="dcterms:W3CDTF">2014-10-09T08:06:58Z</dcterms:modified>
</cp:coreProperties>
</file>