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0" r:id="rId3"/>
    <p:sldId id="272" r:id="rId4"/>
    <p:sldId id="257" r:id="rId5"/>
    <p:sldId id="258" r:id="rId6"/>
    <p:sldId id="259" r:id="rId7"/>
    <p:sldId id="260" r:id="rId8"/>
    <p:sldId id="261" r:id="rId9"/>
    <p:sldId id="263" r:id="rId10"/>
    <p:sldId id="269" r:id="rId11"/>
    <p:sldId id="264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28EF8"/>
    <a:srgbClr val="C79C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714356"/>
            <a:ext cx="7621236" cy="1037977"/>
          </a:xfrm>
        </p:spPr>
        <p:txBody>
          <a:bodyPr/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ДЕТСКИЕ ЭМОЦИИ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229200"/>
            <a:ext cx="49614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/>
              <a:t>Лыфарь</a:t>
            </a:r>
            <a:r>
              <a:rPr lang="ru-RU" sz="1400" dirty="0" smtClean="0"/>
              <a:t> </a:t>
            </a:r>
            <a:r>
              <a:rPr lang="ru-RU" sz="1400" dirty="0" smtClean="0"/>
              <a:t>Марина Александровна,</a:t>
            </a:r>
          </a:p>
          <a:p>
            <a:pPr algn="ctr"/>
            <a:r>
              <a:rPr lang="ru-RU" sz="1400" dirty="0"/>
              <a:t>в</a:t>
            </a:r>
            <a:r>
              <a:rPr lang="ru-RU" sz="1400" dirty="0" smtClean="0"/>
              <a:t>оспитатель </a:t>
            </a:r>
          </a:p>
          <a:p>
            <a:pPr algn="ctr"/>
            <a:r>
              <a:rPr lang="ru-RU" sz="1400" dirty="0" smtClean="0"/>
              <a:t> МБДОУ детский сад № 8</a:t>
            </a:r>
          </a:p>
          <a:p>
            <a:pPr algn="ctr"/>
            <a:r>
              <a:rPr lang="ru-RU" sz="1400" dirty="0" smtClean="0"/>
              <a:t>Г. Белореченск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500306"/>
            <a:ext cx="69595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Helvetica Neue"/>
              </a:rPr>
              <a:t>Целью</a:t>
            </a:r>
            <a:r>
              <a:rPr lang="ru-RU" sz="2400" dirty="0">
                <a:latin typeface="Helvetica Neue"/>
              </a:rPr>
              <a:t> данной работы является создание условий для ознакомления детей с миром эмоций и способами адекватного выражения своего эмоционального </a:t>
            </a:r>
            <a:r>
              <a:rPr lang="ru-RU" sz="2400" dirty="0" smtClean="0">
                <a:latin typeface="Helvetica Neue"/>
              </a:rPr>
              <a:t>состояния.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57901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69110" cy="230425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Симпатия, любовь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занимает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 в жизни каждого человека, является источником обогащения жизни и радости. Существует много видов любви,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каждый из них имеет неповторимые признаки и каждый – особый комплекс аффектов. Общее во всех видах любви: она связывает людей друг с другом, и эта связь имеет эволюционно-биологическое, социокультурное и личностное значение.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070" y="1484784"/>
            <a:ext cx="3649789" cy="41044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563" b="10101"/>
          <a:stretch/>
        </p:blipFill>
        <p:spPr>
          <a:xfrm>
            <a:off x="179512" y="4437112"/>
            <a:ext cx="2919836" cy="2304256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2913112"/>
            <a:ext cx="2286000" cy="3048000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486644"/>
            <a:ext cx="2852936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70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3" y="4221483"/>
            <a:ext cx="36724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голодание столь же реальное явление, как и голодание мускульное.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переживается в форме скуки и тоски.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00" t="16800" r="35600" b="28602"/>
          <a:stretch/>
        </p:blipFill>
        <p:spPr>
          <a:xfrm>
            <a:off x="5500694" y="285728"/>
            <a:ext cx="2653463" cy="3729191"/>
          </a:xfrm>
          <a:prstGeom prst="rect">
            <a:avLst/>
          </a:prstGeom>
          <a:ln w="1905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1" t="11151" r="5201" b="2751"/>
          <a:stretch/>
        </p:blipFill>
        <p:spPr>
          <a:xfrm>
            <a:off x="1428728" y="285728"/>
            <a:ext cx="2714644" cy="3590335"/>
          </a:xfrm>
          <a:prstGeom prst="rect">
            <a:avLst/>
          </a:prstGeom>
          <a:ln w="1905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28800" y="980728"/>
            <a:ext cx="2320462" cy="17751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869619" y="620688"/>
            <a:ext cx="1992237" cy="16336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4005064"/>
            <a:ext cx="5183683" cy="244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482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214554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9740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60648"/>
            <a:ext cx="7884368" cy="1037977"/>
          </a:xfrm>
        </p:spPr>
        <p:txBody>
          <a:bodyPr/>
          <a:lstStyle/>
          <a:p>
            <a:endParaRPr lang="ru-RU" sz="5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357298"/>
            <a:ext cx="42148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знаний детей и их родителей об эмоциях и способах их выражения.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социально-эмоциональной сферы личности ребенка.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детей с различного вида эмоциями, обучение различению их в графическом изображении.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средств коррекции эмоционального неблагополучия: организация досуговой, театрализованной, игровой и других видов деятельности детей, направленных на развитие эмоциональной сферы детей.</a:t>
            </a: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51" r="2401"/>
          <a:stretch/>
        </p:blipFill>
        <p:spPr>
          <a:xfrm>
            <a:off x="102985" y="413428"/>
            <a:ext cx="4611891" cy="5730216"/>
          </a:xfrm>
          <a:prstGeom prst="rect">
            <a:avLst/>
          </a:prstGeom>
          <a:ln w="1905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7520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93" y="332656"/>
            <a:ext cx="80929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33333"/>
                </a:solidFill>
                <a:latin typeface="Helvetica Neue"/>
              </a:rPr>
              <a:t>        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реакции человека на        различные воздействия , проявляющиеся в виде удовольствия или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удовольствия, возбуждения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успокоенности, напряжения или расслабления .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636912"/>
            <a:ext cx="4730391" cy="36004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50" r="10800"/>
          <a:stretch/>
        </p:blipFill>
        <p:spPr>
          <a:xfrm>
            <a:off x="5868144" y="2661921"/>
            <a:ext cx="2823800" cy="3573016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6144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6048672" cy="2520280"/>
          </a:xfrm>
        </p:spPr>
        <p:txBody>
          <a:bodyPr/>
          <a:lstStyle/>
          <a:p>
            <a:pPr lvl="0" defTabSz="914400">
              <a:spcBef>
                <a:spcPts val="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Радость -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положительная эмоция связана с возможностью достаточно полно </a:t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удовлетворить актуальную потребность, вероятность чего до этого была невелика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или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неопределенна сопровождается самоудовлетворенностью и</a:t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удовлетворенностью окружающим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миром.</a:t>
            </a:r>
            <a:r>
              <a:rPr lang="ru-RU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" r="2911"/>
          <a:stretch/>
        </p:blipFill>
        <p:spPr>
          <a:xfrm>
            <a:off x="6588224" y="188640"/>
            <a:ext cx="2448272" cy="3215433"/>
          </a:xfrm>
          <a:prstGeom prst="rect">
            <a:avLst/>
          </a:prstGeom>
          <a:ln w="190500" cap="sq">
            <a:solidFill>
              <a:srgbClr val="C79CEA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43" name="Рисунок 104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33" b="26375"/>
          <a:stretch/>
        </p:blipFill>
        <p:spPr>
          <a:xfrm>
            <a:off x="3902174" y="3284984"/>
            <a:ext cx="2686050" cy="3096344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44" name="Рисунок 10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28"/>
          <a:stretch/>
        </p:blipFill>
        <p:spPr>
          <a:xfrm>
            <a:off x="722228" y="2704646"/>
            <a:ext cx="2998477" cy="3645024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47" name="Рисунок 10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4149080"/>
            <a:ext cx="2608501" cy="20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779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5688632" cy="158417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Удивление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четко выраженного положительного или отрицательного знака эмоциональная реакция на внезапно возникшие обстоятельства тормозит все предыдущие эмоции, направляя внимание на новый объект и может переходить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41954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01" t="5900"/>
          <a:stretch/>
        </p:blipFill>
        <p:spPr>
          <a:xfrm>
            <a:off x="6084168" y="476672"/>
            <a:ext cx="2344971" cy="3579263"/>
          </a:xfrm>
          <a:prstGeom prst="rect">
            <a:avLst/>
          </a:prstGeom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332" y="2852936"/>
            <a:ext cx="5004048" cy="3753036"/>
          </a:xfrm>
          <a:prstGeom prst="rect">
            <a:avLst/>
          </a:prstGeom>
          <a:ln w="1905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055935"/>
            <a:ext cx="4788024" cy="26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396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050"/>
          <a:stretch/>
        </p:blipFill>
        <p:spPr>
          <a:xfrm>
            <a:off x="323528" y="3212976"/>
            <a:ext cx="5849840" cy="3068960"/>
          </a:xfrm>
          <a:prstGeom prst="rect">
            <a:avLst/>
          </a:prstGeom>
          <a:ln w="190500" cap="sq">
            <a:solidFill>
              <a:srgbClr val="A28EF8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5154" y="456765"/>
            <a:ext cx="3514877" cy="2972235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отрицательное эмоциональное состояние выражается в осознании неблаговидности собственного поступка, помысла или чувств и выражающееся в сожалении и раскаянии.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51" r="10800"/>
          <a:stretch/>
        </p:blipFill>
        <p:spPr>
          <a:xfrm>
            <a:off x="4716016" y="620688"/>
            <a:ext cx="4176464" cy="5940065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061" y="957643"/>
            <a:ext cx="1065131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439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64896" cy="144016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сильное отрицательное эмоциональное состояние протекает чаще в форме аффекта возникает в ответ на препятствие в достижении страстно желаемых целей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13"/>
          <a:stretch/>
        </p:blipFill>
        <p:spPr>
          <a:xfrm>
            <a:off x="1006753" y="1988840"/>
            <a:ext cx="5273283" cy="4464496"/>
          </a:xfrm>
          <a:prstGeom prst="rect">
            <a:avLst/>
          </a:prstGeom>
          <a:ln w="1905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1988840"/>
            <a:ext cx="1824490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0833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2768" cy="2088232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Стыд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отрицательное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состояние выражается в осознании несоответствия собственных помыслов, поступков и внешности не только ожиданиям окружающих, но и собственным представлениям о подобающем поведении и внешнем облике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2348880"/>
            <a:ext cx="3165816" cy="4221088"/>
          </a:xfrm>
          <a:prstGeom prst="rect">
            <a:avLst/>
          </a:prstGeom>
          <a:ln w="1905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/>
          <a:stretch/>
        </p:blipFill>
        <p:spPr>
          <a:xfrm>
            <a:off x="469605" y="2348880"/>
            <a:ext cx="3382315" cy="4006892"/>
          </a:xfrm>
          <a:prstGeom prst="rect">
            <a:avLst/>
          </a:prstGeom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548680"/>
            <a:ext cx="1512168" cy="135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948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764" y="692696"/>
            <a:ext cx="5058308" cy="2304256"/>
          </a:xfrm>
        </p:spPr>
        <p:txBody>
          <a:bodyPr/>
          <a:lstStyle/>
          <a:p>
            <a:pPr algn="just"/>
            <a:r>
              <a:rPr lang="ru-RU" sz="1800" b="1" dirty="0" smtClean="0">
                <a:solidFill>
                  <a:schemeClr val="tx1"/>
                </a:solidFill>
                <a:latin typeface="Arial"/>
              </a:rPr>
              <a:t>И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нтерес-волнение, 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эмоция, мотивирующая обучение, развитие навыков и умений и творческие стремления. В состоянии интереса у человека повышается внимание, любознательность и увлеченность объектом интереса. Интерес, вызываемый другими людьми, облегчает социальную жизнь и способствует развитию эмоциональных межличностных отношений.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82" t="7473"/>
          <a:stretch/>
        </p:blipFill>
        <p:spPr>
          <a:xfrm>
            <a:off x="5508104" y="660069"/>
            <a:ext cx="3483409" cy="5925277"/>
          </a:xfrm>
          <a:prstGeom prst="rect">
            <a:avLst/>
          </a:prstGeom>
          <a:ln w="1905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102" y="3227081"/>
            <a:ext cx="2499742" cy="3332989"/>
          </a:xfrm>
          <a:prstGeom prst="rect">
            <a:avLst/>
          </a:prstGeom>
          <a:ln w="190500" cap="sq">
            <a:solidFill>
              <a:schemeClr val="bg1">
                <a:lumMod val="6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9583" y="2868314"/>
            <a:ext cx="2025782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615753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228</TotalTime>
  <Words>283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Spring</vt:lpstr>
      <vt:lpstr>ДЕТСКИЕ ЭМОЦИИ</vt:lpstr>
      <vt:lpstr>Слайд 2</vt:lpstr>
      <vt:lpstr>Слайд 3</vt:lpstr>
      <vt:lpstr>Радость -  положительная эмоция связана с возможностью достаточно полно  удовлетворить актуальную потребность, вероятность чего до этого была невелика   или неопределенна сопровождается самоудовлетворенностью и  удовлетворенностью окружающим миром. </vt:lpstr>
      <vt:lpstr>Удивление не имеет четко выраженного положительного или отрицательного знака эмоциональная реакция на внезапно возникшие обстоятельства тормозит все предыдущие эмоции, направляя внимание на новый объект и может переходить в интерес. </vt:lpstr>
      <vt:lpstr>Вина отрицательное эмоциональное состояние выражается в осознании неблаговидности собственного поступка, помысла или чувств и выражающееся в сожалении и раскаянии.</vt:lpstr>
      <vt:lpstr>Гнев сильное отрицательное эмоциональное состояние протекает чаще в форме аффекта возникает в ответ на препятствие в достижении страстно желаемых целей</vt:lpstr>
      <vt:lpstr>Стыд отрицательное эмоциональное состояние выражается в осознании несоответствия собственных помыслов, поступков и внешности не только ожиданиям окружающих, но и собственным представлениям о подобающем поведении и внешнем облике</vt:lpstr>
      <vt:lpstr>Интерес-волнение,  положительная эмоция, мотивирующая обучение, развитие навыков и умений и творческие стремления. В состоянии интереса у человека повышается внимание, любознательность и увлеченность объектом интереса. Интерес, вызываемый другими людьми, облегчает социальную жизнь и способствует развитию эмоциональных межличностных отношений.</vt:lpstr>
      <vt:lpstr>Симпатия, любовь  - занимает особое место в жизни каждого человека, является источником обогащения жизни и радости. Существует много видов любви,  и каждый из них имеет неповторимые признаки и каждый – особый комплекс аффектов. Общее во всех видах любви: она связывает людей друг с другом, и эта связь имеет эволюционно-биологическое, социокультурное и личностное значение. </vt:lpstr>
      <vt:lpstr>Слайд 11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ДЕТСКИЕ ЭМОЦИИ</dc:title>
  <dc:creator>Савитченко Н.В.</dc:creator>
  <cp:lastModifiedBy>1</cp:lastModifiedBy>
  <cp:revision>25</cp:revision>
  <dcterms:created xsi:type="dcterms:W3CDTF">2014-02-24T13:19:35Z</dcterms:created>
  <dcterms:modified xsi:type="dcterms:W3CDTF">2019-03-17T14:12:52Z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562608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