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2" r:id="rId3"/>
    <p:sldId id="271" r:id="rId4"/>
    <p:sldId id="257" r:id="rId5"/>
    <p:sldId id="258" r:id="rId6"/>
    <p:sldId id="273" r:id="rId7"/>
    <p:sldId id="259" r:id="rId8"/>
    <p:sldId id="274" r:id="rId9"/>
    <p:sldId id="265" r:id="rId10"/>
    <p:sldId id="275" r:id="rId11"/>
    <p:sldId id="260" r:id="rId12"/>
    <p:sldId id="261" r:id="rId13"/>
    <p:sldId id="262" r:id="rId14"/>
    <p:sldId id="276" r:id="rId15"/>
    <p:sldId id="263" r:id="rId16"/>
    <p:sldId id="277" r:id="rId17"/>
    <p:sldId id="264" r:id="rId18"/>
    <p:sldId id="266" r:id="rId19"/>
    <p:sldId id="267" r:id="rId20"/>
    <p:sldId id="268" r:id="rId21"/>
    <p:sldId id="269" r:id="rId22"/>
    <p:sldId id="270"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1026" y="-4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20.09.2017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20.09.2017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20.09.2017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20.09.2017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20.09.2017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20.09.2017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20.09.2017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20.09.2017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20.09.2017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20.09.2017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20.09.2017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20.09.2017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Группа 5"/>
          <p:cNvGrpSpPr/>
          <p:nvPr/>
        </p:nvGrpSpPr>
        <p:grpSpPr>
          <a:xfrm>
            <a:off x="-13076" y="0"/>
            <a:ext cx="9143999" cy="6863024"/>
            <a:chOff x="-13076" y="0"/>
            <a:chExt cx="9143999" cy="6863024"/>
          </a:xfrm>
        </p:grpSpPr>
        <p:pic>
          <p:nvPicPr>
            <p:cNvPr id="2" name="Рисунок 1" descr="http://cs622030.vk.me/u31346456/video/y_2525f9ab.jpg"/>
            <p:cNvPicPr/>
            <p:nvPr/>
          </p:nvPicPr>
          <p:blipFill rotWithShape="1">
            <a:blip r:embed="rId2">
              <a:extLst>
                <a:ext uri="{28A0092B-C50C-407E-A947-70E740481C1C}">
                  <a14:useLocalDpi xmlns:a14="http://schemas.microsoft.com/office/drawing/2010/main" val="0"/>
                </a:ext>
              </a:extLst>
            </a:blip>
            <a:srcRect l="4615" t="12667" r="1810" b="13000"/>
            <a:stretch/>
          </p:blipFill>
          <p:spPr bwMode="auto">
            <a:xfrm>
              <a:off x="-13076" y="0"/>
              <a:ext cx="9143999" cy="6858000"/>
            </a:xfrm>
            <a:prstGeom prst="rect">
              <a:avLst/>
            </a:prstGeom>
            <a:noFill/>
            <a:ln>
              <a:noFill/>
            </a:ln>
            <a:extLst>
              <a:ext uri="{53640926-AAD7-44D8-BBD7-CCE9431645EC}">
                <a14:shadowObscured xmlns:a14="http://schemas.microsoft.com/office/drawing/2010/main"/>
              </a:ext>
            </a:extLst>
          </p:spPr>
        </p:pic>
        <p:sp>
          <p:nvSpPr>
            <p:cNvPr id="3" name="TextBox 2"/>
            <p:cNvSpPr txBox="1"/>
            <p:nvPr/>
          </p:nvSpPr>
          <p:spPr>
            <a:xfrm>
              <a:off x="1930631" y="836712"/>
              <a:ext cx="5256584" cy="626006"/>
            </a:xfrm>
            <a:prstGeom prst="rect">
              <a:avLst/>
            </a:prstGeom>
            <a:noFill/>
          </p:spPr>
          <p:txBody>
            <a:bodyPr wrap="square" rtlCol="0">
              <a:prstTxWarp prst="textCurveDown">
                <a:avLst/>
              </a:prstTxWarp>
              <a:spAutoFit/>
            </a:bodyPr>
            <a:lstStyle/>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ЛЕТАТЕЛЬНЫЕ </a:t>
              </a:r>
              <a:endParaRPr lang="ru-RU"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4" name="TextBox 3"/>
            <p:cNvSpPr txBox="1"/>
            <p:nvPr/>
          </p:nvSpPr>
          <p:spPr>
            <a:xfrm>
              <a:off x="3995936" y="2924944"/>
              <a:ext cx="2952328" cy="513348"/>
            </a:xfrm>
            <a:prstGeom prst="rect">
              <a:avLst/>
            </a:prstGeom>
            <a:noFill/>
          </p:spPr>
          <p:txBody>
            <a:bodyPr wrap="square" rtlCol="0">
              <a:prstTxWarp prst="textCurveUp">
                <a:avLst/>
              </a:prstTxWarp>
              <a:spAutoFit/>
            </a:bodyPr>
            <a:lstStyle/>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АППАРАТЫ</a:t>
              </a:r>
              <a:endParaRPr lang="ru-RU"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5" name="TextBox 4"/>
            <p:cNvSpPr txBox="1"/>
            <p:nvPr/>
          </p:nvSpPr>
          <p:spPr>
            <a:xfrm>
              <a:off x="1" y="6493692"/>
              <a:ext cx="3419872" cy="369332"/>
            </a:xfrm>
            <a:prstGeom prst="rect">
              <a:avLst/>
            </a:prstGeom>
            <a:noFill/>
          </p:spPr>
          <p:txBody>
            <a:bodyPr wrap="square" rtlCol="0">
              <a:spAutoFit/>
            </a:bodyPr>
            <a:lstStyle/>
            <a:p>
              <a:r>
                <a:rPr lang="ru-RU" dirty="0" smtClean="0">
                  <a:solidFill>
                    <a:srgbClr val="002060"/>
                  </a:solidFill>
                </a:rPr>
                <a:t>Подготовила </a:t>
              </a:r>
              <a:r>
                <a:rPr lang="ru-RU" dirty="0" err="1" smtClean="0">
                  <a:solidFill>
                    <a:srgbClr val="002060"/>
                  </a:solidFill>
                </a:rPr>
                <a:t>Чумикова</a:t>
              </a:r>
              <a:r>
                <a:rPr lang="ru-RU" dirty="0" smtClean="0">
                  <a:solidFill>
                    <a:srgbClr val="002060"/>
                  </a:solidFill>
                </a:rPr>
                <a:t> Л. Ф.</a:t>
              </a:r>
              <a:endParaRPr lang="ru-RU" dirty="0">
                <a:solidFill>
                  <a:srgbClr val="002060"/>
                </a:solidFill>
              </a:endParaRPr>
            </a:p>
          </p:txBody>
        </p:sp>
      </p:grpSp>
    </p:spTree>
    <p:extLst>
      <p:ext uri="{BB962C8B-B14F-4D97-AF65-F5344CB8AC3E}">
        <p14:creationId xmlns:p14="http://schemas.microsoft.com/office/powerpoint/2010/main" val="20285174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Группа 3"/>
          <p:cNvGrpSpPr/>
          <p:nvPr/>
        </p:nvGrpSpPr>
        <p:grpSpPr>
          <a:xfrm>
            <a:off x="775933" y="367169"/>
            <a:ext cx="7468475" cy="4578067"/>
            <a:chOff x="775933" y="367169"/>
            <a:chExt cx="7468475" cy="4578067"/>
          </a:xfrm>
        </p:grpSpPr>
        <p:sp>
          <p:nvSpPr>
            <p:cNvPr id="2" name="TextBox 1"/>
            <p:cNvSpPr txBox="1"/>
            <p:nvPr/>
          </p:nvSpPr>
          <p:spPr>
            <a:xfrm>
              <a:off x="775933" y="367169"/>
              <a:ext cx="5668275" cy="1621672"/>
            </a:xfrm>
            <a:prstGeom prst="rect">
              <a:avLst/>
            </a:prstGeom>
            <a:noFill/>
          </p:spPr>
          <p:txBody>
            <a:bodyPr wrap="none" rtlCol="0">
              <a:prstTxWarp prst="textCurveDown">
                <a:avLst/>
              </a:prstTxWarp>
              <a:spAutoFit/>
            </a:bodyPr>
            <a:lstStyle/>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ПЕРВЫЕ САМОЛЁТЫ</a:t>
              </a:r>
              <a:endParaRPr lang="ru-RU"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endParaRPr>
            </a:p>
          </p:txBody>
        </p:sp>
        <p:sp>
          <p:nvSpPr>
            <p:cNvPr id="3" name="TextBox 2"/>
            <p:cNvSpPr txBox="1"/>
            <p:nvPr/>
          </p:nvSpPr>
          <p:spPr>
            <a:xfrm>
              <a:off x="899592" y="2636912"/>
              <a:ext cx="7344816" cy="2308324"/>
            </a:xfrm>
            <a:prstGeom prst="rect">
              <a:avLst/>
            </a:prstGeom>
            <a:noFill/>
            <a:ln w="28575">
              <a:solidFill>
                <a:srgbClr val="0066FF"/>
              </a:solidFill>
              <a:prstDash val="sysDot"/>
            </a:ln>
          </p:spPr>
          <p:txBody>
            <a:bodyPr wrap="square" rtlCol="0">
              <a:spAutoFit/>
            </a:bodyPr>
            <a:lstStyle/>
            <a:p>
              <a:pPr algn="just"/>
              <a:r>
                <a:rPr lang="ru-RU" b="1" dirty="0" smtClean="0">
                  <a:solidFill>
                    <a:srgbClr val="002060"/>
                  </a:solidFill>
                  <a:latin typeface="Times New Roman" pitchFamily="18" charset="0"/>
                  <a:cs typeface="Times New Roman" pitchFamily="18" charset="0"/>
                </a:rPr>
                <a:t>Первый самолёт разработали и построили братья </a:t>
              </a:r>
              <a:r>
                <a:rPr lang="ru-RU" b="1" dirty="0" err="1" smtClean="0">
                  <a:solidFill>
                    <a:srgbClr val="002060"/>
                  </a:solidFill>
                  <a:latin typeface="Times New Roman" pitchFamily="18" charset="0"/>
                  <a:cs typeface="Times New Roman" pitchFamily="18" charset="0"/>
                </a:rPr>
                <a:t>Вилбур</a:t>
              </a:r>
              <a:r>
                <a:rPr lang="ru-RU" b="1" dirty="0" smtClean="0">
                  <a:solidFill>
                    <a:srgbClr val="002060"/>
                  </a:solidFill>
                  <a:latin typeface="Times New Roman" pitchFamily="18" charset="0"/>
                  <a:cs typeface="Times New Roman" pitchFamily="18" charset="0"/>
                </a:rPr>
                <a:t> и </a:t>
              </a:r>
              <a:r>
                <a:rPr lang="ru-RU" b="1" dirty="0" err="1" smtClean="0">
                  <a:solidFill>
                    <a:srgbClr val="002060"/>
                  </a:solidFill>
                  <a:latin typeface="Times New Roman" pitchFamily="18" charset="0"/>
                  <a:cs typeface="Times New Roman" pitchFamily="18" charset="0"/>
                </a:rPr>
                <a:t>Орвил</a:t>
              </a:r>
              <a:r>
                <a:rPr lang="ru-RU" b="1" dirty="0" smtClean="0">
                  <a:solidFill>
                    <a:srgbClr val="002060"/>
                  </a:solidFill>
                  <a:latin typeface="Times New Roman" pitchFamily="18" charset="0"/>
                  <a:cs typeface="Times New Roman" pitchFamily="18" charset="0"/>
                </a:rPr>
                <a:t> Райт.</a:t>
              </a:r>
            </a:p>
            <a:p>
              <a:pPr algn="just"/>
              <a:r>
                <a:rPr lang="ru-RU" b="1" dirty="0" smtClean="0">
                  <a:solidFill>
                    <a:srgbClr val="002060"/>
                  </a:solidFill>
                  <a:latin typeface="Times New Roman" pitchFamily="18" charset="0"/>
                  <a:cs typeface="Times New Roman" pitchFamily="18" charset="0"/>
                </a:rPr>
                <a:t>Полёты на этом самолёте были непродолжительные – чуть дольше одного часа.</a:t>
              </a:r>
            </a:p>
            <a:p>
              <a:pPr algn="just"/>
              <a:r>
                <a:rPr lang="ru-RU" b="1" dirty="0" smtClean="0">
                  <a:solidFill>
                    <a:srgbClr val="002060"/>
                  </a:solidFill>
                  <a:latin typeface="Times New Roman" pitchFamily="18" charset="0"/>
                  <a:cs typeface="Times New Roman" pitchFamily="18" charset="0"/>
                </a:rPr>
                <a:t>Изобретатели всего мира спешно разрабатывали первый действующий </a:t>
              </a:r>
            </a:p>
            <a:p>
              <a:pPr algn="just"/>
              <a:r>
                <a:rPr lang="ru-RU" b="1" dirty="0" smtClean="0">
                  <a:solidFill>
                    <a:srgbClr val="002060"/>
                  </a:solidFill>
                  <a:latin typeface="Times New Roman" pitchFamily="18" charset="0"/>
                  <a:cs typeface="Times New Roman" pitchFamily="18" charset="0"/>
                </a:rPr>
                <a:t>летательный аппарат тяжелее воздуха, но братья Райт опередили всех. Вскоре появились самолёты других конструкций.  </a:t>
              </a:r>
              <a:endParaRPr lang="ru-RU" b="1" dirty="0">
                <a:solidFill>
                  <a:srgbClr val="002060"/>
                </a:solidFill>
                <a:latin typeface="Times New Roman" pitchFamily="18" charset="0"/>
                <a:cs typeface="Times New Roman" pitchFamily="18" charset="0"/>
              </a:endParaRPr>
            </a:p>
          </p:txBody>
        </p:sp>
      </p:grpSp>
    </p:spTree>
    <p:extLst>
      <p:ext uri="{BB962C8B-B14F-4D97-AF65-F5344CB8AC3E}">
        <p14:creationId xmlns:p14="http://schemas.microsoft.com/office/powerpoint/2010/main" val="15781016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copypast.ru/foto5/2165/avia_140.jpg"/>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p:spPr>
      </p:pic>
    </p:spTree>
    <p:extLst>
      <p:ext uri="{BB962C8B-B14F-4D97-AF65-F5344CB8AC3E}">
        <p14:creationId xmlns:p14="http://schemas.microsoft.com/office/powerpoint/2010/main" val="21790401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www.syl.ru/misc/i/ai/181806/737775.jpg"/>
          <p:cNvPicPr/>
          <p:nvPr/>
        </p:nvPicPr>
        <p:blipFill rotWithShape="1">
          <a:blip r:embed="rId2">
            <a:extLst>
              <a:ext uri="{28A0092B-C50C-407E-A947-70E740481C1C}">
                <a14:useLocalDpi xmlns:a14="http://schemas.microsoft.com/office/drawing/2010/main" val="0"/>
              </a:ext>
            </a:extLst>
          </a:blip>
          <a:srcRect l="3187" r="3515"/>
          <a:stretch/>
        </p:blipFill>
        <p:spPr bwMode="auto">
          <a:xfrm>
            <a:off x="0" y="0"/>
            <a:ext cx="9144000" cy="6858000"/>
          </a:xfrm>
          <a:prstGeom prst="rect">
            <a:avLst/>
          </a:prstGeom>
          <a:noFill/>
          <a:ln>
            <a:noFill/>
          </a:ln>
        </p:spPr>
      </p:pic>
    </p:spTree>
    <p:extLst>
      <p:ext uri="{BB962C8B-B14F-4D97-AF65-F5344CB8AC3E}">
        <p14:creationId xmlns:p14="http://schemas.microsoft.com/office/powerpoint/2010/main" val="33966526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http://marchandpatrick.free.fr/image/Avi052.jpg"/>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p:spPr>
      </p:pic>
    </p:spTree>
    <p:extLst>
      <p:ext uri="{BB962C8B-B14F-4D97-AF65-F5344CB8AC3E}">
        <p14:creationId xmlns:p14="http://schemas.microsoft.com/office/powerpoint/2010/main" val="6414594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Группа 3"/>
          <p:cNvGrpSpPr/>
          <p:nvPr/>
        </p:nvGrpSpPr>
        <p:grpSpPr>
          <a:xfrm>
            <a:off x="395536" y="476672"/>
            <a:ext cx="8424936" cy="5975509"/>
            <a:chOff x="395536" y="476672"/>
            <a:chExt cx="8424936" cy="5975509"/>
          </a:xfrm>
        </p:grpSpPr>
        <p:sp>
          <p:nvSpPr>
            <p:cNvPr id="2" name="TextBox 1"/>
            <p:cNvSpPr txBox="1"/>
            <p:nvPr/>
          </p:nvSpPr>
          <p:spPr>
            <a:xfrm>
              <a:off x="539552" y="476672"/>
              <a:ext cx="6912768" cy="1296144"/>
            </a:xfrm>
            <a:prstGeom prst="rect">
              <a:avLst/>
            </a:prstGeom>
            <a:noFill/>
          </p:spPr>
          <p:txBody>
            <a:bodyPr wrap="none" rtlCol="0">
              <a:prstTxWarp prst="textCurveDown">
                <a:avLst/>
              </a:prstTxWarp>
              <a:spAutoFit/>
            </a:bodyPr>
            <a:lstStyle/>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ИСПОЛЬЗОВАНИЕ САМОЛЁТОВ</a:t>
              </a:r>
              <a:endParaRPr lang="ru-RU"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endParaRPr>
            </a:p>
          </p:txBody>
        </p:sp>
        <p:sp>
          <p:nvSpPr>
            <p:cNvPr id="3" name="TextBox 2"/>
            <p:cNvSpPr txBox="1"/>
            <p:nvPr/>
          </p:nvSpPr>
          <p:spPr>
            <a:xfrm>
              <a:off x="395536" y="2204864"/>
              <a:ext cx="8424936" cy="4247317"/>
            </a:xfrm>
            <a:prstGeom prst="rect">
              <a:avLst/>
            </a:prstGeom>
            <a:noFill/>
            <a:ln w="28575">
              <a:solidFill>
                <a:srgbClr val="0066FF"/>
              </a:solidFill>
              <a:prstDash val="sysDot"/>
            </a:ln>
          </p:spPr>
          <p:txBody>
            <a:bodyPr wrap="square" rtlCol="0">
              <a:spAutoFit/>
            </a:bodyPr>
            <a:lstStyle/>
            <a:p>
              <a:pPr algn="just"/>
              <a:r>
                <a:rPr lang="ru-RU" b="1" dirty="0" smtClean="0">
                  <a:solidFill>
                    <a:srgbClr val="002060"/>
                  </a:solidFill>
                  <a:latin typeface="Times New Roman" pitchFamily="18" charset="0"/>
                  <a:cs typeface="Times New Roman" pitchFamily="18" charset="0"/>
                </a:rPr>
                <a:t>Самолёты используют в коммерческой авиации , для перевозки людей и грузов. Их также используют  в военных целях, для боёв с самолётами противника или для бомбардировок по целям врага. Некоторые самолёты распыляют над полями пестициды, уничтожают облака и используются в спорте.</a:t>
              </a:r>
            </a:p>
            <a:p>
              <a:pPr algn="just"/>
              <a:r>
                <a:rPr lang="ru-RU" b="1" dirty="0" smtClean="0">
                  <a:solidFill>
                    <a:srgbClr val="002060"/>
                  </a:solidFill>
                  <a:latin typeface="Times New Roman" pitchFamily="18" charset="0"/>
                  <a:cs typeface="Times New Roman" pitchFamily="18" charset="0"/>
                </a:rPr>
                <a:t>Существуют реактивные самолёты. Они летают благодаря реактивному двигателю, установленному в задней части самолёта. Эти самолёты поднимаются над землёй очень высоко (3048 – 4572 м.), летят с большой скоростью (680 – 900 км/ч.) и могут перевозить до 600 пассажиров.</a:t>
              </a:r>
            </a:p>
            <a:p>
              <a:pPr algn="just"/>
              <a:r>
                <a:rPr lang="ru-RU" b="1" dirty="0" smtClean="0">
                  <a:solidFill>
                    <a:srgbClr val="002060"/>
                  </a:solidFill>
                  <a:latin typeface="Times New Roman" pitchFamily="18" charset="0"/>
                  <a:cs typeface="Times New Roman" pitchFamily="18" charset="0"/>
                </a:rPr>
                <a:t>Реактивные самолёты сделали полёты возможными для миллионов людей.</a:t>
              </a:r>
            </a:p>
            <a:p>
              <a:pPr algn="just"/>
              <a:r>
                <a:rPr lang="ru-RU" b="1" dirty="0" smtClean="0">
                  <a:solidFill>
                    <a:srgbClr val="002060"/>
                  </a:solidFill>
                  <a:latin typeface="Times New Roman" pitchFamily="18" charset="0"/>
                  <a:cs typeface="Times New Roman" pitchFamily="18" charset="0"/>
                </a:rPr>
                <a:t>Есть ещё гидросамолёты, изобретённые </a:t>
              </a:r>
              <a:r>
                <a:rPr lang="ru-RU" b="1" dirty="0" err="1" smtClean="0">
                  <a:solidFill>
                    <a:srgbClr val="002060"/>
                  </a:solidFill>
                  <a:latin typeface="Times New Roman" pitchFamily="18" charset="0"/>
                  <a:cs typeface="Times New Roman" pitchFamily="18" charset="0"/>
                </a:rPr>
                <a:t>Гленном</a:t>
              </a:r>
              <a:r>
                <a:rPr lang="ru-RU" b="1" dirty="0" smtClean="0">
                  <a:solidFill>
                    <a:srgbClr val="002060"/>
                  </a:solidFill>
                  <a:latin typeface="Times New Roman" pitchFamily="18" charset="0"/>
                  <a:cs typeface="Times New Roman" pitchFamily="18" charset="0"/>
                </a:rPr>
                <a:t> </a:t>
              </a:r>
              <a:r>
                <a:rPr lang="ru-RU" b="1" dirty="0" err="1" smtClean="0">
                  <a:solidFill>
                    <a:srgbClr val="002060"/>
                  </a:solidFill>
                  <a:latin typeface="Times New Roman" pitchFamily="18" charset="0"/>
                  <a:cs typeface="Times New Roman" pitchFamily="18" charset="0"/>
                </a:rPr>
                <a:t>Кертисом</a:t>
              </a:r>
              <a:r>
                <a:rPr lang="ru-RU" b="1" dirty="0" smtClean="0">
                  <a:solidFill>
                    <a:srgbClr val="002060"/>
                  </a:solidFill>
                  <a:latin typeface="Times New Roman" pitchFamily="18" charset="0"/>
                  <a:cs typeface="Times New Roman" pitchFamily="18" charset="0"/>
                </a:rPr>
                <a:t>. Они могут взлетать с воды и на неё же садиться. Они могут приносить пользу там, где не пройдёт остальной транспорт. Существует два вида гидросамолётов. Плавучие самолёты – это самолёты с большими поплавками вместо колёс. Летающие лодки – это самолёты, которые садятся на воду прямо днищем.</a:t>
              </a:r>
            </a:p>
          </p:txBody>
        </p:sp>
      </p:grpSp>
    </p:spTree>
    <p:extLst>
      <p:ext uri="{BB962C8B-B14F-4D97-AF65-F5344CB8AC3E}">
        <p14:creationId xmlns:p14="http://schemas.microsoft.com/office/powerpoint/2010/main" val="38789695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russoturista.ru/wp-content/uploads/2015/07/%D1%87%D0%B0%D1%80%D1%82%D0%B5%D1%80%D0%BD%D1%8B%D0%B9-%D1%81%D0%B0%D0%BC%D0%BE%D0%BB%D0%B5%D1%82.jpg"/>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ln>
            <a:noFill/>
          </a:ln>
        </p:spPr>
      </p:pic>
    </p:spTree>
    <p:extLst>
      <p:ext uri="{BB962C8B-B14F-4D97-AF65-F5344CB8AC3E}">
        <p14:creationId xmlns:p14="http://schemas.microsoft.com/office/powerpoint/2010/main" val="27657349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Группа 3"/>
          <p:cNvGrpSpPr/>
          <p:nvPr/>
        </p:nvGrpSpPr>
        <p:grpSpPr>
          <a:xfrm>
            <a:off x="606951" y="1052736"/>
            <a:ext cx="7869229" cy="2984696"/>
            <a:chOff x="606951" y="1052736"/>
            <a:chExt cx="7869229" cy="2984696"/>
          </a:xfrm>
        </p:grpSpPr>
        <p:sp>
          <p:nvSpPr>
            <p:cNvPr id="2" name="TextBox 1"/>
            <p:cNvSpPr txBox="1"/>
            <p:nvPr/>
          </p:nvSpPr>
          <p:spPr>
            <a:xfrm>
              <a:off x="606951" y="1052736"/>
              <a:ext cx="4700878" cy="1192778"/>
            </a:xfrm>
            <a:prstGeom prst="rect">
              <a:avLst/>
            </a:prstGeom>
            <a:noFill/>
          </p:spPr>
          <p:txBody>
            <a:bodyPr wrap="none" rtlCol="0">
              <a:prstTxWarp prst="textCurveDown">
                <a:avLst/>
              </a:prstTxWarp>
              <a:spAutoFit/>
            </a:bodyPr>
            <a:lstStyle/>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КОСМОС</a:t>
              </a:r>
              <a:endParaRPr lang="ru-RU"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endParaRPr>
            </a:p>
          </p:txBody>
        </p:sp>
        <p:sp>
          <p:nvSpPr>
            <p:cNvPr id="3" name="TextBox 2"/>
            <p:cNvSpPr txBox="1"/>
            <p:nvPr/>
          </p:nvSpPr>
          <p:spPr>
            <a:xfrm>
              <a:off x="606951" y="2560104"/>
              <a:ext cx="7869229" cy="1477328"/>
            </a:xfrm>
            <a:prstGeom prst="rect">
              <a:avLst/>
            </a:prstGeom>
            <a:noFill/>
            <a:ln w="28575">
              <a:solidFill>
                <a:srgbClr val="0066FF"/>
              </a:solidFill>
              <a:prstDash val="sysDot"/>
            </a:ln>
          </p:spPr>
          <p:txBody>
            <a:bodyPr wrap="square" rtlCol="0">
              <a:spAutoFit/>
            </a:bodyPr>
            <a:lstStyle/>
            <a:p>
              <a:pPr algn="just"/>
              <a:r>
                <a:rPr lang="ru-RU" b="1" dirty="0" smtClean="0">
                  <a:solidFill>
                    <a:srgbClr val="002060"/>
                  </a:solidFill>
                  <a:latin typeface="Times New Roman" pitchFamily="18" charset="0"/>
                  <a:cs typeface="Times New Roman" pitchFamily="18" charset="0"/>
                </a:rPr>
                <a:t>С древнейших времён люди хотели узнать побольше о небе. Они придумывали истории, поясняющие происхождение звёзд, Луны и Солнца. Сегодня развитые технологии позволяют нам путешествовать в космосе и расширять знания о том</a:t>
              </a:r>
              <a:r>
                <a:rPr lang="ru-RU" b="1" dirty="0" smtClean="0">
                  <a:solidFill>
                    <a:srgbClr val="002060"/>
                  </a:solidFill>
                  <a:latin typeface="Times New Roman" pitchFamily="18" charset="0"/>
                  <a:cs typeface="Times New Roman" pitchFamily="18" charset="0"/>
                </a:rPr>
                <a:t>, что </a:t>
              </a:r>
              <a:r>
                <a:rPr lang="ru-RU" b="1" dirty="0" smtClean="0">
                  <a:solidFill>
                    <a:srgbClr val="002060"/>
                  </a:solidFill>
                  <a:latin typeface="Times New Roman" pitchFamily="18" charset="0"/>
                  <a:cs typeface="Times New Roman" pitchFamily="18" charset="0"/>
                </a:rPr>
                <a:t>находится за пределами нашей планеты. </a:t>
              </a:r>
              <a:endParaRPr lang="ru-RU" b="1" dirty="0">
                <a:solidFill>
                  <a:srgbClr val="002060"/>
                </a:solidFill>
                <a:latin typeface="Times New Roman" pitchFamily="18" charset="0"/>
                <a:cs typeface="Times New Roman" pitchFamily="18" charset="0"/>
              </a:endParaRPr>
            </a:p>
          </p:txBody>
        </p:sp>
      </p:grpSp>
    </p:spTree>
    <p:extLst>
      <p:ext uri="{BB962C8B-B14F-4D97-AF65-F5344CB8AC3E}">
        <p14:creationId xmlns:p14="http://schemas.microsoft.com/office/powerpoint/2010/main" val="21512346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www.mobileremedies.com/info/wp-content/uploads/2014/04/Sputnik-1.jpg"/>
          <p:cNvPicPr/>
          <p:nvPr/>
        </p:nvPicPr>
        <p:blipFill rotWithShape="1">
          <a:blip r:embed="rId2">
            <a:extLst>
              <a:ext uri="{28A0092B-C50C-407E-A947-70E740481C1C}">
                <a14:useLocalDpi xmlns:a14="http://schemas.microsoft.com/office/drawing/2010/main" val="0"/>
              </a:ext>
            </a:extLst>
          </a:blip>
          <a:srcRect b="14140"/>
          <a:stretch/>
        </p:blipFill>
        <p:spPr bwMode="auto">
          <a:xfrm>
            <a:off x="0" y="0"/>
            <a:ext cx="9144000" cy="6858000"/>
          </a:xfrm>
          <a:prstGeom prst="rect">
            <a:avLst/>
          </a:prstGeom>
          <a:noFill/>
          <a:ln>
            <a:noFill/>
          </a:ln>
        </p:spPr>
      </p:pic>
      <p:sp>
        <p:nvSpPr>
          <p:cNvPr id="3" name="TextBox 2"/>
          <p:cNvSpPr txBox="1"/>
          <p:nvPr/>
        </p:nvSpPr>
        <p:spPr>
          <a:xfrm>
            <a:off x="179512" y="44624"/>
            <a:ext cx="3096344" cy="648072"/>
          </a:xfrm>
          <a:prstGeom prst="rect">
            <a:avLst/>
          </a:prstGeom>
          <a:noFill/>
        </p:spPr>
        <p:txBody>
          <a:bodyPr wrap="none" rtlCol="0">
            <a:prstTxWarp prst="textCurveDown">
              <a:avLst/>
            </a:prstTxWarp>
            <a:spAutoFit/>
          </a:bodyPr>
          <a:lstStyle/>
          <a:p>
            <a:r>
              <a:rPr lang="ru-RU" b="1" dirty="0" smtClean="0">
                <a:ln w="10541" cmpd="sng">
                  <a:solidFill>
                    <a:schemeClr val="accent1">
                      <a:shade val="88000"/>
                      <a:satMod val="110000"/>
                    </a:schemeClr>
                  </a:solidFill>
                  <a:prstDash val="solid"/>
                </a:ln>
                <a:solidFill>
                  <a:srgbClr val="FFC000"/>
                </a:solidFill>
              </a:rPr>
              <a:t>КОСМИЧЕСКИЙ СПУТНИК</a:t>
            </a:r>
            <a:endParaRPr lang="ru-RU" b="1" dirty="0">
              <a:ln w="10541" cmpd="sng">
                <a:solidFill>
                  <a:schemeClr val="accent1">
                    <a:shade val="88000"/>
                    <a:satMod val="110000"/>
                  </a:schemeClr>
                </a:solidFill>
                <a:prstDash val="solid"/>
              </a:ln>
              <a:solidFill>
                <a:srgbClr val="FFC000"/>
              </a:solidFill>
            </a:endParaRPr>
          </a:p>
        </p:txBody>
      </p:sp>
    </p:spTree>
    <p:extLst>
      <p:ext uri="{BB962C8B-B14F-4D97-AF65-F5344CB8AC3E}">
        <p14:creationId xmlns:p14="http://schemas.microsoft.com/office/powerpoint/2010/main" val="6869003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fs00.infourok.ru/images/doc/161/185588/img12.jpg"/>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ln>
            <a:noFill/>
          </a:ln>
        </p:spPr>
      </p:pic>
    </p:spTree>
    <p:extLst>
      <p:ext uri="{BB962C8B-B14F-4D97-AF65-F5344CB8AC3E}">
        <p14:creationId xmlns:p14="http://schemas.microsoft.com/office/powerpoint/2010/main" val="32237029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Группа 2"/>
          <p:cNvGrpSpPr/>
          <p:nvPr/>
        </p:nvGrpSpPr>
        <p:grpSpPr>
          <a:xfrm>
            <a:off x="0" y="0"/>
            <a:ext cx="8846175" cy="6858000"/>
            <a:chOff x="0" y="0"/>
            <a:chExt cx="8846175" cy="6858000"/>
          </a:xfrm>
        </p:grpSpPr>
        <p:pic>
          <p:nvPicPr>
            <p:cNvPr id="2" name="Рисунок 1" descr="http://vdvsp.ru/pic/news/1439985559.jpg"/>
            <p:cNvPicPr/>
            <p:nvPr/>
          </p:nvPicPr>
          <p:blipFill rotWithShape="1">
            <a:blip r:embed="rId2">
              <a:extLst>
                <a:ext uri="{28A0092B-C50C-407E-A947-70E740481C1C}">
                  <a14:useLocalDpi xmlns:a14="http://schemas.microsoft.com/office/drawing/2010/main" val="0"/>
                </a:ext>
              </a:extLst>
            </a:blip>
            <a:srcRect b="4469"/>
            <a:stretch/>
          </p:blipFill>
          <p:spPr bwMode="auto">
            <a:xfrm>
              <a:off x="467544" y="0"/>
              <a:ext cx="8208912" cy="6858000"/>
            </a:xfrm>
            <a:prstGeom prst="rect">
              <a:avLst/>
            </a:prstGeom>
            <a:noFill/>
            <a:ln>
              <a:noFill/>
            </a:ln>
          </p:spPr>
        </p:pic>
        <p:sp>
          <p:nvSpPr>
            <p:cNvPr id="4" name="TextBox 3"/>
            <p:cNvSpPr txBox="1"/>
            <p:nvPr/>
          </p:nvSpPr>
          <p:spPr>
            <a:xfrm>
              <a:off x="0" y="1988840"/>
              <a:ext cx="288032" cy="3477875"/>
            </a:xfrm>
            <a:prstGeom prst="rect">
              <a:avLst/>
            </a:prstGeom>
            <a:noFill/>
          </p:spPr>
          <p:txBody>
            <a:bodyPr wrap="square" rtlCol="0">
              <a:spAutoFit/>
            </a:bodyPr>
            <a:lstStyle/>
            <a:p>
              <a:r>
                <a:rPr lang="ru-RU"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БЕЛКА</a:t>
              </a:r>
              <a:endParaRPr lang="ru-RU" sz="4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5" name="TextBox 4"/>
            <p:cNvSpPr txBox="1"/>
            <p:nvPr/>
          </p:nvSpPr>
          <p:spPr>
            <a:xfrm>
              <a:off x="8630152" y="1007985"/>
              <a:ext cx="216023" cy="4832092"/>
            </a:xfrm>
            <a:prstGeom prst="rect">
              <a:avLst/>
            </a:prstGeom>
            <a:noFill/>
          </p:spPr>
          <p:txBody>
            <a:bodyPr wrap="square" rtlCol="0">
              <a:spAutoFit/>
            </a:bodyPr>
            <a:lstStyle/>
            <a:p>
              <a:r>
                <a:rPr lang="ru-RU"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СТРЕЛКА</a:t>
              </a:r>
              <a:endParaRPr lang="ru-RU" sz="4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endParaRPr>
            </a:p>
          </p:txBody>
        </p:sp>
      </p:grpSp>
    </p:spTree>
    <p:extLst>
      <p:ext uri="{BB962C8B-B14F-4D97-AF65-F5344CB8AC3E}">
        <p14:creationId xmlns:p14="http://schemas.microsoft.com/office/powerpoint/2010/main" val="13296578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Группа 5"/>
          <p:cNvGrpSpPr/>
          <p:nvPr/>
        </p:nvGrpSpPr>
        <p:grpSpPr>
          <a:xfrm>
            <a:off x="159154" y="67272"/>
            <a:ext cx="8805334" cy="6545180"/>
            <a:chOff x="159154" y="67272"/>
            <a:chExt cx="8805334" cy="6545180"/>
          </a:xfrm>
        </p:grpSpPr>
        <p:sp>
          <p:nvSpPr>
            <p:cNvPr id="2" name="TextBox 1"/>
            <p:cNvSpPr txBox="1"/>
            <p:nvPr/>
          </p:nvSpPr>
          <p:spPr>
            <a:xfrm>
              <a:off x="251520" y="67272"/>
              <a:ext cx="2736304" cy="481408"/>
            </a:xfrm>
            <a:prstGeom prst="rect">
              <a:avLst/>
            </a:prstGeom>
            <a:noFill/>
          </p:spPr>
          <p:txBody>
            <a:bodyPr wrap="none" rtlCol="0">
              <a:prstTxWarp prst="textCurveDown">
                <a:avLst/>
              </a:prstTxWarp>
              <a:spAutoFit/>
            </a:bodyPr>
            <a:lstStyle/>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АКТУАЛЬНОСТЬ:</a:t>
              </a:r>
              <a:endParaRPr lang="ru-RU"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endParaRPr>
            </a:p>
          </p:txBody>
        </p:sp>
        <p:sp>
          <p:nvSpPr>
            <p:cNvPr id="3" name="TextBox 2"/>
            <p:cNvSpPr txBox="1"/>
            <p:nvPr/>
          </p:nvSpPr>
          <p:spPr>
            <a:xfrm>
              <a:off x="179512" y="608298"/>
              <a:ext cx="8784976" cy="3416320"/>
            </a:xfrm>
            <a:prstGeom prst="rect">
              <a:avLst/>
            </a:prstGeom>
            <a:noFill/>
            <a:ln w="28575">
              <a:solidFill>
                <a:srgbClr val="0066FF"/>
              </a:solidFill>
              <a:prstDash val="sysDot"/>
            </a:ln>
          </p:spPr>
          <p:txBody>
            <a:bodyPr wrap="square" rtlCol="0">
              <a:spAutoFit/>
            </a:bodyPr>
            <a:lstStyle/>
            <a:p>
              <a:pPr algn="just"/>
              <a:r>
                <a:rPr lang="ru-RU" b="1" dirty="0" smtClean="0">
                  <a:solidFill>
                    <a:srgbClr val="002060"/>
                  </a:solidFill>
                  <a:latin typeface="Times New Roman" pitchFamily="18" charset="0"/>
                  <a:cs typeface="Times New Roman" pitchFamily="18" charset="0"/>
                </a:rPr>
                <a:t>Ещё в дошкольном возрасте происходит у детей развитие интересов, любознательности, воображения, творческой активности; формирование познавательных действий, становление сознания. У дошкольников формируются первичные представления о себе, других людях, объектах окружающего мира, об их свойствах и отношениях (форме, цвете, размере, материале, пространстве и времени, движении и покое, причинах и следствиях…); представления о Родине, о социокультурных ценностях нашего народа, о планете Земля.</a:t>
              </a:r>
            </a:p>
            <a:p>
              <a:pPr algn="just"/>
              <a:r>
                <a:rPr lang="ru-RU" b="1" dirty="0" smtClean="0">
                  <a:solidFill>
                    <a:srgbClr val="002060"/>
                  </a:solidFill>
                  <a:latin typeface="Times New Roman" pitchFamily="18" charset="0"/>
                  <a:cs typeface="Times New Roman" pitchFamily="18" charset="0"/>
                </a:rPr>
                <a:t>Дети с рождения стремятся к познанию нового. Взрослые в свою очередь не должны отмахиваться от детей своей вечной нехваткой времени, им нельзя пресекать любопытство детей. Наоборот надо научиться грамотно давать ответы на интересующие вопросы детей, используя литературу, наглядные пособия, видеоматериалы и т. д.</a:t>
              </a:r>
            </a:p>
          </p:txBody>
        </p:sp>
        <p:sp>
          <p:nvSpPr>
            <p:cNvPr id="4" name="TextBox 3"/>
            <p:cNvSpPr txBox="1"/>
            <p:nvPr/>
          </p:nvSpPr>
          <p:spPr>
            <a:xfrm>
              <a:off x="159154" y="4118014"/>
              <a:ext cx="1388510" cy="463113"/>
            </a:xfrm>
            <a:prstGeom prst="rect">
              <a:avLst/>
            </a:prstGeom>
            <a:noFill/>
          </p:spPr>
          <p:txBody>
            <a:bodyPr wrap="none" rtlCol="0">
              <a:prstTxWarp prst="textCurveDown">
                <a:avLst/>
              </a:prstTxWarp>
              <a:spAutoFit/>
            </a:bodyPr>
            <a:lstStyle/>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ЗАДАЧИ:</a:t>
              </a:r>
              <a:endParaRPr lang="ru-RU"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endParaRPr>
            </a:p>
          </p:txBody>
        </p:sp>
        <p:sp>
          <p:nvSpPr>
            <p:cNvPr id="5" name="TextBox 4"/>
            <p:cNvSpPr txBox="1"/>
            <p:nvPr/>
          </p:nvSpPr>
          <p:spPr>
            <a:xfrm>
              <a:off x="159154" y="4581127"/>
              <a:ext cx="8784976" cy="2031325"/>
            </a:xfrm>
            <a:prstGeom prst="rect">
              <a:avLst/>
            </a:prstGeom>
            <a:noFill/>
            <a:ln w="28575">
              <a:solidFill>
                <a:srgbClr val="0066FF"/>
              </a:solidFill>
              <a:prstDash val="sysDot"/>
            </a:ln>
          </p:spPr>
          <p:txBody>
            <a:bodyPr wrap="square" rtlCol="0">
              <a:spAutoFit/>
            </a:bodyPr>
            <a:lstStyle/>
            <a:p>
              <a:pPr marL="285750" indent="-285750" algn="just">
                <a:buFont typeface="Wingdings" pitchFamily="2" charset="2"/>
                <a:buChar char="Ø"/>
              </a:pPr>
              <a:r>
                <a:rPr lang="ru-RU" b="1" dirty="0" smtClean="0">
                  <a:solidFill>
                    <a:srgbClr val="002060"/>
                  </a:solidFill>
                </a:rPr>
                <a:t>Создавать условия для расширения представлений детей об объектах окружающего мира.</a:t>
              </a:r>
            </a:p>
            <a:p>
              <a:pPr marL="285750" indent="-285750" algn="just">
                <a:buFont typeface="Wingdings" pitchFamily="2" charset="2"/>
                <a:buChar char="Ø"/>
              </a:pPr>
              <a:r>
                <a:rPr lang="ru-RU" b="1" dirty="0" smtClean="0">
                  <a:solidFill>
                    <a:srgbClr val="002060"/>
                  </a:solidFill>
                </a:rPr>
                <a:t>Расширять знания детей о воздушном транспорте.</a:t>
              </a:r>
            </a:p>
            <a:p>
              <a:pPr marL="285750" indent="-285750" algn="just">
                <a:buFont typeface="Wingdings" pitchFamily="2" charset="2"/>
                <a:buChar char="Ø"/>
              </a:pPr>
              <a:r>
                <a:rPr lang="ru-RU" b="1" dirty="0" smtClean="0">
                  <a:solidFill>
                    <a:srgbClr val="002060"/>
                  </a:solidFill>
                </a:rPr>
                <a:t>Формирование понимания того, что не дала человеку природа, он создал себе сам (нет крыльев, он создал самолёт).</a:t>
              </a:r>
            </a:p>
            <a:p>
              <a:pPr marL="285750" indent="-285750" algn="just">
                <a:buFont typeface="Wingdings" pitchFamily="2" charset="2"/>
                <a:buChar char="Ø"/>
              </a:pPr>
              <a:r>
                <a:rPr lang="ru-RU" b="1" dirty="0" smtClean="0">
                  <a:solidFill>
                    <a:srgbClr val="002060"/>
                  </a:solidFill>
                </a:rPr>
                <a:t>Расширять представления детей об истории создания летательных аппаратов.</a:t>
              </a:r>
            </a:p>
            <a:p>
              <a:pPr marL="285750" indent="-285750" algn="just">
                <a:buFont typeface="Wingdings" pitchFamily="2" charset="2"/>
                <a:buChar char="Ø"/>
              </a:pPr>
              <a:r>
                <a:rPr lang="ru-RU" b="1" dirty="0" smtClean="0">
                  <a:solidFill>
                    <a:srgbClr val="002060"/>
                  </a:solidFill>
                </a:rPr>
                <a:t>Рассказывать детям о Ю. А. Гагарине и других героях космоса.</a:t>
              </a:r>
              <a:endParaRPr lang="ru-RU" b="1" dirty="0">
                <a:solidFill>
                  <a:srgbClr val="002060"/>
                </a:solidFill>
              </a:endParaRPr>
            </a:p>
          </p:txBody>
        </p:sp>
      </p:grpSp>
    </p:spTree>
    <p:extLst>
      <p:ext uri="{BB962C8B-B14F-4D97-AF65-F5344CB8AC3E}">
        <p14:creationId xmlns:p14="http://schemas.microsoft.com/office/powerpoint/2010/main" val="10348845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putnik-abkhazia.ru/images/101549/70/1015497074.jpg"/>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7999"/>
          </a:xfrm>
          <a:prstGeom prst="rect">
            <a:avLst/>
          </a:prstGeom>
          <a:noFill/>
          <a:ln>
            <a:noFill/>
          </a:ln>
        </p:spPr>
      </p:pic>
    </p:spTree>
    <p:extLst>
      <p:ext uri="{BB962C8B-B14F-4D97-AF65-F5344CB8AC3E}">
        <p14:creationId xmlns:p14="http://schemas.microsoft.com/office/powerpoint/2010/main" val="12705077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Группа 3"/>
          <p:cNvGrpSpPr/>
          <p:nvPr/>
        </p:nvGrpSpPr>
        <p:grpSpPr>
          <a:xfrm>
            <a:off x="0" y="0"/>
            <a:ext cx="9143999" cy="6858000"/>
            <a:chOff x="0" y="0"/>
            <a:chExt cx="9143999" cy="6858000"/>
          </a:xfrm>
        </p:grpSpPr>
        <p:pic>
          <p:nvPicPr>
            <p:cNvPr id="2" name="Рисунок 1" descr="http://golovinskiy.mos.ru/upload/medialibrary/b7f/yuriy-gagarin.jpg"/>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ln>
              <a:noFill/>
            </a:ln>
          </p:spPr>
        </p:pic>
        <p:sp>
          <p:nvSpPr>
            <p:cNvPr id="3" name="TextBox 2"/>
            <p:cNvSpPr txBox="1"/>
            <p:nvPr/>
          </p:nvSpPr>
          <p:spPr>
            <a:xfrm>
              <a:off x="5220071" y="116632"/>
              <a:ext cx="3923927" cy="1477328"/>
            </a:xfrm>
            <a:prstGeom prst="rect">
              <a:avLst/>
            </a:prstGeom>
            <a:noFill/>
          </p:spPr>
          <p:txBody>
            <a:bodyPr wrap="square" rtlCol="0">
              <a:spAutoFit/>
            </a:bodyPr>
            <a:lstStyle/>
            <a:p>
              <a:pPr algn="just"/>
              <a:r>
                <a:rPr lang="ru-RU" b="1" dirty="0" smtClean="0">
                  <a:solidFill>
                    <a:srgbClr val="C00000"/>
                  </a:solidFill>
                  <a:latin typeface="Times New Roman" pitchFamily="18" charset="0"/>
                  <a:cs typeface="Times New Roman" pitchFamily="18" charset="0"/>
                </a:rPr>
                <a:t>12 апреля 1961 г. советский космонавт Юрий Гагарин впервые поднялся на околоземную орбиту на борту космического корабля «Восток-1».</a:t>
              </a:r>
              <a:endParaRPr lang="ru-RU" b="1" dirty="0">
                <a:solidFill>
                  <a:srgbClr val="C00000"/>
                </a:solidFill>
                <a:latin typeface="Times New Roman" pitchFamily="18" charset="0"/>
                <a:cs typeface="Times New Roman" pitchFamily="18" charset="0"/>
              </a:endParaRPr>
            </a:p>
          </p:txBody>
        </p:sp>
      </p:grpSp>
    </p:spTree>
    <p:extLst>
      <p:ext uri="{BB962C8B-B14F-4D97-AF65-F5344CB8AC3E}">
        <p14:creationId xmlns:p14="http://schemas.microsoft.com/office/powerpoint/2010/main" val="95839460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Группа 4"/>
          <p:cNvGrpSpPr/>
          <p:nvPr/>
        </p:nvGrpSpPr>
        <p:grpSpPr>
          <a:xfrm>
            <a:off x="107504" y="0"/>
            <a:ext cx="9036496" cy="6858000"/>
            <a:chOff x="107504" y="0"/>
            <a:chExt cx="9036496" cy="6858000"/>
          </a:xfrm>
        </p:grpSpPr>
        <p:pic>
          <p:nvPicPr>
            <p:cNvPr id="2" name="Рисунок 1" descr="http://v.900igr.net:10/datai/astronomija/Issledovanija-v-kosmose/0004-009-Valentina-Tereshkova-pervaja-zhenschina-kosmonavt.jpg"/>
            <p:cNvPicPr/>
            <p:nvPr/>
          </p:nvPicPr>
          <p:blipFill>
            <a:blip r:embed="rId2">
              <a:extLst>
                <a:ext uri="{28A0092B-C50C-407E-A947-70E740481C1C}">
                  <a14:useLocalDpi xmlns:a14="http://schemas.microsoft.com/office/drawing/2010/main" val="0"/>
                </a:ext>
              </a:extLst>
            </a:blip>
            <a:srcRect/>
            <a:stretch>
              <a:fillRect/>
            </a:stretch>
          </p:blipFill>
          <p:spPr bwMode="auto">
            <a:xfrm>
              <a:off x="3599384" y="0"/>
              <a:ext cx="5544616" cy="6858000"/>
            </a:xfrm>
            <a:prstGeom prst="rect">
              <a:avLst/>
            </a:prstGeom>
            <a:noFill/>
            <a:ln>
              <a:noFill/>
            </a:ln>
          </p:spPr>
        </p:pic>
        <p:sp>
          <p:nvSpPr>
            <p:cNvPr id="3" name="TextBox 2"/>
            <p:cNvSpPr txBox="1"/>
            <p:nvPr/>
          </p:nvSpPr>
          <p:spPr>
            <a:xfrm>
              <a:off x="107504" y="247532"/>
              <a:ext cx="3419873" cy="733196"/>
            </a:xfrm>
            <a:prstGeom prst="rect">
              <a:avLst/>
            </a:prstGeom>
            <a:noFill/>
          </p:spPr>
          <p:txBody>
            <a:bodyPr wrap="none" rtlCol="0">
              <a:prstTxWarp prst="textCurveDown">
                <a:avLst/>
              </a:prstTxWarp>
              <a:spAutoFit/>
            </a:bodyPr>
            <a:lstStyle/>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ПЕРВАЯ ЖЕНЩИНА В КОСМОСЕ</a:t>
              </a:r>
              <a:endParaRPr lang="ru-RU"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endParaRPr>
            </a:p>
          </p:txBody>
        </p:sp>
        <p:sp>
          <p:nvSpPr>
            <p:cNvPr id="4" name="TextBox 3"/>
            <p:cNvSpPr txBox="1"/>
            <p:nvPr/>
          </p:nvSpPr>
          <p:spPr>
            <a:xfrm>
              <a:off x="341275" y="980728"/>
              <a:ext cx="2952329" cy="1754326"/>
            </a:xfrm>
            <a:prstGeom prst="rect">
              <a:avLst/>
            </a:prstGeom>
            <a:noFill/>
          </p:spPr>
          <p:txBody>
            <a:bodyPr wrap="square" rtlCol="0">
              <a:spAutoFit/>
            </a:bodyPr>
            <a:lstStyle/>
            <a:p>
              <a:pPr algn="just"/>
              <a:r>
                <a:rPr lang="ru-RU" b="1" dirty="0" smtClean="0">
                  <a:solidFill>
                    <a:srgbClr val="002060"/>
                  </a:solidFill>
                  <a:latin typeface="Times New Roman" pitchFamily="18" charset="0"/>
                  <a:cs typeface="Times New Roman" pitchFamily="18" charset="0"/>
                </a:rPr>
                <a:t>Валентина Терешкова стала первой женщиной-космонавтом.</a:t>
              </a:r>
            </a:p>
            <a:p>
              <a:pPr algn="just"/>
              <a:r>
                <a:rPr lang="ru-RU" b="1" dirty="0" smtClean="0">
                  <a:solidFill>
                    <a:srgbClr val="002060"/>
                  </a:solidFill>
                  <a:latin typeface="Times New Roman" pitchFamily="18" charset="0"/>
                  <a:cs typeface="Times New Roman" pitchFamily="18" charset="0"/>
                </a:rPr>
                <a:t>Она поднялась на орбиту на борту «Востока-6» 16 июня 1963г.</a:t>
              </a:r>
              <a:endParaRPr lang="ru-RU" b="1" dirty="0">
                <a:solidFill>
                  <a:srgbClr val="002060"/>
                </a:solidFill>
                <a:latin typeface="Times New Roman" pitchFamily="18" charset="0"/>
                <a:cs typeface="Times New Roman" pitchFamily="18" charset="0"/>
              </a:endParaRPr>
            </a:p>
          </p:txBody>
        </p:sp>
      </p:grpSp>
    </p:spTree>
    <p:extLst>
      <p:ext uri="{BB962C8B-B14F-4D97-AF65-F5344CB8AC3E}">
        <p14:creationId xmlns:p14="http://schemas.microsoft.com/office/powerpoint/2010/main" val="29112607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Группа 2"/>
          <p:cNvGrpSpPr/>
          <p:nvPr/>
        </p:nvGrpSpPr>
        <p:grpSpPr>
          <a:xfrm>
            <a:off x="231162" y="54610"/>
            <a:ext cx="8733326" cy="6385982"/>
            <a:chOff x="231162" y="54610"/>
            <a:chExt cx="8733326" cy="6385982"/>
          </a:xfrm>
        </p:grpSpPr>
        <p:sp>
          <p:nvSpPr>
            <p:cNvPr id="2" name="TextBox 1"/>
            <p:cNvSpPr txBox="1"/>
            <p:nvPr/>
          </p:nvSpPr>
          <p:spPr>
            <a:xfrm>
              <a:off x="258279" y="54610"/>
              <a:ext cx="5040560" cy="476672"/>
            </a:xfrm>
            <a:prstGeom prst="rect">
              <a:avLst/>
            </a:prstGeom>
            <a:noFill/>
          </p:spPr>
          <p:txBody>
            <a:bodyPr wrap="none" rtlCol="0">
              <a:prstTxWarp prst="textCurveDown">
                <a:avLst/>
              </a:prstTxWarp>
              <a:spAutoFit/>
            </a:bodyPr>
            <a:lstStyle/>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ВОЗДУШНЫЙ ТРАНСПОРТ</a:t>
              </a:r>
              <a:endParaRPr lang="ru-RU"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endParaRPr>
            </a:p>
          </p:txBody>
        </p:sp>
        <p:sp>
          <p:nvSpPr>
            <p:cNvPr id="4" name="TextBox 3"/>
            <p:cNvSpPr txBox="1"/>
            <p:nvPr/>
          </p:nvSpPr>
          <p:spPr>
            <a:xfrm>
              <a:off x="231162" y="531282"/>
              <a:ext cx="8733326" cy="5909310"/>
            </a:xfrm>
            <a:prstGeom prst="rect">
              <a:avLst/>
            </a:prstGeom>
            <a:noFill/>
            <a:ln w="28575">
              <a:solidFill>
                <a:srgbClr val="0066FF"/>
              </a:solidFill>
              <a:prstDash val="sysDot"/>
            </a:ln>
          </p:spPr>
          <p:txBody>
            <a:bodyPr wrap="square" rtlCol="0">
              <a:spAutoFit/>
            </a:bodyPr>
            <a:lstStyle/>
            <a:p>
              <a:pPr algn="just"/>
              <a:r>
                <a:rPr lang="ru-RU" b="1" dirty="0" smtClean="0">
                  <a:solidFill>
                    <a:srgbClr val="002060"/>
                  </a:solidFill>
                  <a:latin typeface="Times New Roman" pitchFamily="18" charset="0"/>
                  <a:cs typeface="Times New Roman" pitchFamily="18" charset="0"/>
                </a:rPr>
                <a:t>Люди всегда мечтали летать. Первые эксперименты с полётами включали в себя постройку необычных воздушных змеев, планеров и даже искусственных крыльев. Для путешествий по воздуху можно использовать два типа воздушного транспорта. К первому типу относятся летательные аппараты, которые легче воздуха, такие как воздушные шары. Ко второму – самолёты и вертолёты, которые тяжелее воздуха.</a:t>
              </a:r>
            </a:p>
            <a:p>
              <a:pPr algn="just"/>
              <a:r>
                <a:rPr lang="ru-RU" b="1" dirty="0" smtClean="0">
                  <a:solidFill>
                    <a:srgbClr val="002060"/>
                  </a:solidFill>
                  <a:latin typeface="Times New Roman" pitchFamily="18" charset="0"/>
                  <a:cs typeface="Times New Roman" pitchFamily="18" charset="0"/>
                </a:rPr>
                <a:t>Многие учёные изучали возможность полётов.</a:t>
              </a:r>
            </a:p>
            <a:p>
              <a:pPr algn="just"/>
              <a:r>
                <a:rPr lang="ru-RU" b="1" dirty="0" smtClean="0">
                  <a:solidFill>
                    <a:srgbClr val="002060"/>
                  </a:solidFill>
                  <a:latin typeface="Times New Roman" pitchFamily="18" charset="0"/>
                  <a:cs typeface="Times New Roman" pitchFamily="18" charset="0"/>
                </a:rPr>
                <a:t>Роджер Бэкон заявил о том, что летательный аппарат может держаться в воздухе.</a:t>
              </a:r>
            </a:p>
            <a:p>
              <a:pPr algn="just"/>
              <a:r>
                <a:rPr lang="ru-RU" b="1" dirty="0" smtClean="0">
                  <a:solidFill>
                    <a:srgbClr val="002060"/>
                  </a:solidFill>
                  <a:latin typeface="Times New Roman" pitchFamily="18" charset="0"/>
                  <a:cs typeface="Times New Roman" pitchFamily="18" charset="0"/>
                </a:rPr>
                <a:t>Леонардо да Винчи изучал механизм полёта птиц и изобрёл пропеллер и парашют. Он сделал разработки трёх летательных аппаратов, которые были тяжелее воздуха. В том числе вертолёт с несущим винтом, который должен был обеспечивать вертикальный взлёт, и планер с прикреплённым к каркасу крылом.</a:t>
              </a:r>
            </a:p>
            <a:p>
              <a:pPr algn="just"/>
              <a:r>
                <a:rPr lang="ru-RU" b="1" dirty="0" smtClean="0">
                  <a:solidFill>
                    <a:srgbClr val="002060"/>
                  </a:solidFill>
                  <a:latin typeface="Times New Roman" pitchFamily="18" charset="0"/>
                  <a:cs typeface="Times New Roman" pitchFamily="18" charset="0"/>
                </a:rPr>
                <a:t>Первыми летательными аппаратами стали воздушные шары. Во Франции братья Жозеф – Мишель Монгольфье глядя, как щепки взлетают над костром, поняли, что взлететь можно за счёт горячего воздуха. Они удачно произвели запуск воздушного шара без пассажира. Шар представлял собой большой полотняный мешок, наполненный горячим воздухом. Полёт длился всего десять минут на расстоянии больше двух километров.</a:t>
              </a:r>
            </a:p>
            <a:p>
              <a:pPr algn="just"/>
              <a:r>
                <a:rPr lang="ru-RU" b="1" dirty="0" smtClean="0">
                  <a:solidFill>
                    <a:srgbClr val="002060"/>
                  </a:solidFill>
                  <a:latin typeface="Times New Roman" pitchFamily="18" charset="0"/>
                  <a:cs typeface="Times New Roman" pitchFamily="18" charset="0"/>
                </a:rPr>
                <a:t>Наполненные водородом воздушные шары стали усовершенствованной версией воздушного шара. Водород мог с лёгкостью поднимать воздушный шар, потому что он легче воздуха.</a:t>
              </a:r>
              <a:endParaRPr lang="ru-RU" b="1" dirty="0">
                <a:solidFill>
                  <a:srgbClr val="002060"/>
                </a:solidFill>
                <a:latin typeface="Times New Roman" pitchFamily="18" charset="0"/>
                <a:cs typeface="Times New Roman" pitchFamily="18" charset="0"/>
              </a:endParaRPr>
            </a:p>
          </p:txBody>
        </p:sp>
      </p:grpSp>
    </p:spTree>
    <p:extLst>
      <p:ext uri="{BB962C8B-B14F-4D97-AF65-F5344CB8AC3E}">
        <p14:creationId xmlns:p14="http://schemas.microsoft.com/office/powerpoint/2010/main" val="8965820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v.900igr.net:10/datas/stikhi/Ot-karety-do-rakety.files/0011-011-Lish-odnim-vetram-poslushnyj-Podnimalsja-shar-vozdushnyj.jpg"/>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ln>
            <a:noFill/>
          </a:ln>
        </p:spPr>
      </p:pic>
    </p:spTree>
    <p:extLst>
      <p:ext uri="{BB962C8B-B14F-4D97-AF65-F5344CB8AC3E}">
        <p14:creationId xmlns:p14="http://schemas.microsoft.com/office/powerpoint/2010/main" val="148447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russianplanes.net/images/to107000/106251.jpg"/>
          <p:cNvPicPr/>
          <p:nvPr/>
        </p:nvPicPr>
        <p:blipFill rotWithShape="1">
          <a:blip r:embed="rId2">
            <a:extLst>
              <a:ext uri="{28A0092B-C50C-407E-A947-70E740481C1C}">
                <a14:useLocalDpi xmlns:a14="http://schemas.microsoft.com/office/drawing/2010/main" val="0"/>
              </a:ext>
            </a:extLst>
          </a:blip>
          <a:srcRect b="2599"/>
          <a:stretch/>
        </p:blipFill>
        <p:spPr bwMode="auto">
          <a:xfrm>
            <a:off x="1" y="0"/>
            <a:ext cx="9144000" cy="685800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3969109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Группа 3"/>
          <p:cNvGrpSpPr/>
          <p:nvPr/>
        </p:nvGrpSpPr>
        <p:grpSpPr>
          <a:xfrm>
            <a:off x="749147" y="548680"/>
            <a:ext cx="7632848" cy="4303221"/>
            <a:chOff x="749147" y="548680"/>
            <a:chExt cx="7632848" cy="4303221"/>
          </a:xfrm>
        </p:grpSpPr>
        <p:sp>
          <p:nvSpPr>
            <p:cNvPr id="2" name="TextBox 1"/>
            <p:cNvSpPr txBox="1"/>
            <p:nvPr/>
          </p:nvSpPr>
          <p:spPr>
            <a:xfrm>
              <a:off x="749147" y="548680"/>
              <a:ext cx="5046989" cy="2160240"/>
            </a:xfrm>
            <a:prstGeom prst="rect">
              <a:avLst/>
            </a:prstGeom>
            <a:noFill/>
          </p:spPr>
          <p:txBody>
            <a:bodyPr wrap="none" rtlCol="0">
              <a:prstTxWarp prst="textCurveDown">
                <a:avLst/>
              </a:prstTxWarp>
              <a:spAutoFit/>
            </a:bodyPr>
            <a:lstStyle/>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Что такое дирижабли?</a:t>
              </a:r>
              <a:endParaRPr lang="ru-RU"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endParaRPr>
            </a:p>
          </p:txBody>
        </p:sp>
        <p:sp>
          <p:nvSpPr>
            <p:cNvPr id="3" name="TextBox 2"/>
            <p:cNvSpPr txBox="1"/>
            <p:nvPr/>
          </p:nvSpPr>
          <p:spPr>
            <a:xfrm>
              <a:off x="749147" y="3097575"/>
              <a:ext cx="7632848" cy="1754326"/>
            </a:xfrm>
            <a:prstGeom prst="rect">
              <a:avLst/>
            </a:prstGeom>
            <a:noFill/>
            <a:ln w="28575">
              <a:solidFill>
                <a:srgbClr val="0066FF"/>
              </a:solidFill>
              <a:prstDash val="sysDot"/>
            </a:ln>
          </p:spPr>
          <p:txBody>
            <a:bodyPr wrap="square" rtlCol="0">
              <a:spAutoFit/>
            </a:bodyPr>
            <a:lstStyle/>
            <a:p>
              <a:pPr algn="just"/>
              <a:r>
                <a:rPr lang="ru-RU" b="1" dirty="0" smtClean="0">
                  <a:solidFill>
                    <a:srgbClr val="002060"/>
                  </a:solidFill>
                  <a:latin typeface="Times New Roman" pitchFamily="18" charset="0"/>
                  <a:cs typeface="Times New Roman" pitchFamily="18" charset="0"/>
                </a:rPr>
                <a:t>Дирижабли были одним из первых видов воздушного транспорта. Их наполняли водородом или гелием, благодаря которому они поднимались в воздух. Оснащённые двигателями дирижабли широко использовались во время Второй мировой войны Германией для совершения бомбардировок на вражеской территории. </a:t>
              </a:r>
            </a:p>
            <a:p>
              <a:pPr algn="just"/>
              <a:r>
                <a:rPr lang="ru-RU" b="1" dirty="0" smtClean="0">
                  <a:solidFill>
                    <a:srgbClr val="002060"/>
                  </a:solidFill>
                  <a:latin typeface="Times New Roman" pitchFamily="18" charset="0"/>
                  <a:cs typeface="Times New Roman" pitchFamily="18" charset="0"/>
                </a:rPr>
                <a:t>В наши дни дирижабли мягкой системы используют в сфере рекламы.</a:t>
              </a:r>
              <a:endParaRPr lang="ru-RU" b="1" dirty="0">
                <a:solidFill>
                  <a:srgbClr val="002060"/>
                </a:solidFill>
                <a:latin typeface="Times New Roman" pitchFamily="18" charset="0"/>
                <a:cs typeface="Times New Roman" pitchFamily="18" charset="0"/>
              </a:endParaRPr>
            </a:p>
          </p:txBody>
        </p:sp>
      </p:grpSp>
    </p:spTree>
    <p:extLst>
      <p:ext uri="{BB962C8B-B14F-4D97-AF65-F5344CB8AC3E}">
        <p14:creationId xmlns:p14="http://schemas.microsoft.com/office/powerpoint/2010/main" val="3008866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otvetin.ru/uploads/posts/2010-09/1285842468_dirizhabl.jpg"/>
          <p:cNvPicPr/>
          <p:nvPr/>
        </p:nvPicPr>
        <p:blipFill rotWithShape="1">
          <a:blip r:embed="rId2">
            <a:extLst>
              <a:ext uri="{28A0092B-C50C-407E-A947-70E740481C1C}">
                <a14:useLocalDpi xmlns:a14="http://schemas.microsoft.com/office/drawing/2010/main" val="0"/>
              </a:ext>
            </a:extLst>
          </a:blip>
          <a:srcRect b="5657"/>
          <a:stretch/>
        </p:blipFill>
        <p:spPr bwMode="auto">
          <a:xfrm>
            <a:off x="1" y="0"/>
            <a:ext cx="9144000" cy="685800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5631440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Группа 3"/>
          <p:cNvGrpSpPr/>
          <p:nvPr/>
        </p:nvGrpSpPr>
        <p:grpSpPr>
          <a:xfrm>
            <a:off x="611560" y="257582"/>
            <a:ext cx="7920880" cy="4755594"/>
            <a:chOff x="611560" y="257582"/>
            <a:chExt cx="7920880" cy="4755594"/>
          </a:xfrm>
        </p:grpSpPr>
        <p:sp>
          <p:nvSpPr>
            <p:cNvPr id="2" name="TextBox 1"/>
            <p:cNvSpPr txBox="1"/>
            <p:nvPr/>
          </p:nvSpPr>
          <p:spPr>
            <a:xfrm>
              <a:off x="611560" y="257582"/>
              <a:ext cx="4896544" cy="1515234"/>
            </a:xfrm>
            <a:prstGeom prst="rect">
              <a:avLst/>
            </a:prstGeom>
            <a:noFill/>
          </p:spPr>
          <p:txBody>
            <a:bodyPr wrap="none" rtlCol="0">
              <a:prstTxWarp prst="textCurveDown">
                <a:avLst/>
              </a:prstTxWarp>
              <a:spAutoFit/>
            </a:bodyPr>
            <a:lstStyle/>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СТРАННАЯ ПТИЦА</a:t>
              </a:r>
              <a:endParaRPr lang="ru-RU"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endParaRPr>
            </a:p>
          </p:txBody>
        </p:sp>
        <p:sp>
          <p:nvSpPr>
            <p:cNvPr id="3" name="TextBox 2"/>
            <p:cNvSpPr txBox="1"/>
            <p:nvPr/>
          </p:nvSpPr>
          <p:spPr>
            <a:xfrm>
              <a:off x="611560" y="2060848"/>
              <a:ext cx="7920880" cy="2952328"/>
            </a:xfrm>
            <a:prstGeom prst="rect">
              <a:avLst/>
            </a:prstGeom>
            <a:noFill/>
            <a:ln w="28575">
              <a:solidFill>
                <a:srgbClr val="0066FF"/>
              </a:solidFill>
              <a:prstDash val="sysDot"/>
            </a:ln>
          </p:spPr>
          <p:txBody>
            <a:bodyPr wrap="square" rtlCol="0">
              <a:spAutoFit/>
            </a:bodyPr>
            <a:lstStyle/>
            <a:p>
              <a:pPr algn="just"/>
              <a:r>
                <a:rPr lang="ru-RU" b="1" dirty="0" smtClean="0">
                  <a:solidFill>
                    <a:srgbClr val="002060"/>
                  </a:solidFill>
                  <a:latin typeface="Times New Roman" pitchFamily="18" charset="0"/>
                  <a:cs typeface="Times New Roman" pitchFamily="18" charset="0"/>
                </a:rPr>
                <a:t>Вертолёты разных конструкций разрабатывали различные естествоиспытатели.</a:t>
              </a:r>
            </a:p>
            <a:p>
              <a:pPr algn="just"/>
              <a:r>
                <a:rPr lang="ru-RU" b="1" dirty="0" smtClean="0">
                  <a:solidFill>
                    <a:srgbClr val="002060"/>
                  </a:solidFill>
                  <a:latin typeface="Times New Roman" pitchFamily="18" charset="0"/>
                  <a:cs typeface="Times New Roman" pitchFamily="18" charset="0"/>
                </a:rPr>
                <a:t>Профессор Георгий </a:t>
              </a:r>
              <a:r>
                <a:rPr lang="ru-RU" b="1" dirty="0" err="1" smtClean="0">
                  <a:solidFill>
                    <a:srgbClr val="002060"/>
                  </a:solidFill>
                  <a:latin typeface="Times New Roman" pitchFamily="18" charset="0"/>
                  <a:cs typeface="Times New Roman" pitchFamily="18" charset="0"/>
                </a:rPr>
                <a:t>Ботезат</a:t>
              </a:r>
              <a:r>
                <a:rPr lang="ru-RU" b="1" dirty="0" smtClean="0">
                  <a:solidFill>
                    <a:srgbClr val="002060"/>
                  </a:solidFill>
                  <a:latin typeface="Times New Roman" pitchFamily="18" charset="0"/>
                  <a:cs typeface="Times New Roman" pitchFamily="18" charset="0"/>
                </a:rPr>
                <a:t> построил по заказу армии США первый устойчиво управляемый вертолёт, который смог подняться в воздух с грузом на высоту пять метров и находиться в полёте несколько минут.</a:t>
              </a:r>
            </a:p>
            <a:p>
              <a:pPr algn="just"/>
              <a:r>
                <a:rPr lang="ru-RU" b="1" dirty="0" smtClean="0">
                  <a:solidFill>
                    <a:srgbClr val="002060"/>
                  </a:solidFill>
                  <a:latin typeface="Times New Roman" pitchFamily="18" charset="0"/>
                  <a:cs typeface="Times New Roman" pitchFamily="18" charset="0"/>
                </a:rPr>
                <a:t>Конструкция первого серийного вертолёта принадлежит И. И. Сикорскому. Вертолёты имеют преимущество в местах с ограниченным пространством, потому что взлетают и садятся вертикально. Их широко используют в военных целях и в спасательных операциях, для воздушной съёмки и тушения пожаров.</a:t>
              </a:r>
              <a:endParaRPr lang="ru-RU" b="1" dirty="0">
                <a:solidFill>
                  <a:srgbClr val="002060"/>
                </a:solidFill>
                <a:latin typeface="Times New Roman" pitchFamily="18" charset="0"/>
                <a:cs typeface="Times New Roman" pitchFamily="18" charset="0"/>
              </a:endParaRPr>
            </a:p>
          </p:txBody>
        </p:sp>
      </p:grpSp>
    </p:spTree>
    <p:extLst>
      <p:ext uri="{BB962C8B-B14F-4D97-AF65-F5344CB8AC3E}">
        <p14:creationId xmlns:p14="http://schemas.microsoft.com/office/powerpoint/2010/main" val="9911235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img1.liveinternet.ru/images/attach/b/2/24/650/24650707_Ka25copy.gif"/>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ln>
            <a:noFill/>
          </a:ln>
        </p:spPr>
      </p:pic>
    </p:spTree>
    <p:extLst>
      <p:ext uri="{BB962C8B-B14F-4D97-AF65-F5344CB8AC3E}">
        <p14:creationId xmlns:p14="http://schemas.microsoft.com/office/powerpoint/2010/main" val="2357006614"/>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239</TotalTime>
  <Words>865</Words>
  <Application>Microsoft Office PowerPoint</Application>
  <PresentationFormat>Экран (4:3)</PresentationFormat>
  <Paragraphs>45</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1</dc:creator>
  <cp:lastModifiedBy>Admin</cp:lastModifiedBy>
  <cp:revision>28</cp:revision>
  <dcterms:created xsi:type="dcterms:W3CDTF">2016-04-17T16:20:08Z</dcterms:created>
  <dcterms:modified xsi:type="dcterms:W3CDTF">2017-09-20T14:48:57Z</dcterms:modified>
</cp:coreProperties>
</file>