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</p:sld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53770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73990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7682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08428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0090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7316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7213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1044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94390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1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54148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31864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59381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86428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6916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25193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67504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62779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86396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694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4B937-3095-416D-9E41-421081540D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48112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06508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95588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4102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9123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20019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38120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05924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15183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741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471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8605D-0022-4087-896A-5067AB8FEA6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46646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7227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76922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61219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41632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0870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4695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14536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3243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3151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744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5657A-9805-41B5-8637-904E9812D9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22666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78182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0512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59181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08729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2813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94996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20633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1855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8474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754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5E68F-F6B7-49F3-88A3-D405134B330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62307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0828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71596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99533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65740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61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1815D-6BC5-4F5D-8515-D0355C61F9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78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0DE04-E062-443D-BBC8-1B531787AA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255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AD229-88D9-4D7B-ABAB-B2FA74270E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188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EA470-9489-4D97-8FD1-5D75435EC2E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61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1F413-CE1C-438F-A97C-4BA41EED8E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85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8E9A5-9CF3-4BE8-B865-9A75F7F946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8562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C7225-E79A-4C00-B500-1A3D5CE15A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86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456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158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57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950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7119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995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924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03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9748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1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556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612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7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0571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2011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9336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29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6032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4733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1764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763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039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6940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939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810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458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8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1660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4278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1575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503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8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5246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120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170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6741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1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8114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14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5337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37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69841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7516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366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7610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6299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495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1726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258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26748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9878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807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859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972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833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90195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20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97534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7790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1742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11244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951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86335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7212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887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99064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1826B-79B9-4F94-ADC4-D527C9E0C9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034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6FB9-5475-4AC9-B16E-AFA1E1E663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7254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52A4B-0F7E-497F-9F78-BFD8F9B67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5865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D0BB-5D6A-42B3-B2F6-C4DA8534D1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3623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F751-AEBF-47A1-B142-8610A58B9C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2989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4567-2B3E-4B35-96A2-72F1CC8925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51664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163F-6CF9-4075-9F19-EE4A074039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7550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3F2B-E434-413F-A26C-FA052E58F6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59790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E922-460A-4289-8E84-F49711B41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8817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4E0F-C104-4E40-8D7D-788C879D5D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80727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A589-6361-42F6-8423-0ED365D566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77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9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33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6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14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63B43C-87F1-4532-8E00-87BDC2B5EAF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9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73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46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8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0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24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30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EA571-D78A-43E7-8031-7582AF37AE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18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128.xml"/><Relationship Id="rId4" Type="http://schemas.openxmlformats.org/officeDocument/2006/relationships/image" Target="../media/image2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524000" y="58738"/>
            <a:ext cx="7467600" cy="6640512"/>
            <a:chOff x="1524000" y="58738"/>
            <a:chExt cx="7467600" cy="6640512"/>
          </a:xfrm>
        </p:grpSpPr>
        <p:pic>
          <p:nvPicPr>
            <p:cNvPr id="2050" name="Picture 3" descr="хровод земля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1179513"/>
              <a:ext cx="5562600" cy="533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752600" y="58738"/>
              <a:ext cx="5867400" cy="6762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 i="1" kern="10" smtClean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</a:rPr>
                <a:t>хороводные игры</a:t>
              </a:r>
            </a:p>
          </p:txBody>
        </p:sp>
        <p:sp>
          <p:nvSpPr>
            <p:cNvPr id="2052" name="TextBox 1"/>
            <p:cNvSpPr txBox="1">
              <a:spLocks noChangeArrowheads="1"/>
            </p:cNvSpPr>
            <p:nvPr/>
          </p:nvSpPr>
          <p:spPr bwMode="auto">
            <a:xfrm>
              <a:off x="6477000" y="5562600"/>
              <a:ext cx="2514600" cy="738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400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Подготовила 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400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музыкальный руководитель Горохова Е.Г.</a:t>
              </a:r>
            </a:p>
          </p:txBody>
        </p:sp>
        <p:sp>
          <p:nvSpPr>
            <p:cNvPr id="2053" name="TextBox 2"/>
            <p:cNvSpPr txBox="1">
              <a:spLocks noChangeArrowheads="1"/>
            </p:cNvSpPr>
            <p:nvPr/>
          </p:nvSpPr>
          <p:spPr bwMode="auto">
            <a:xfrm>
              <a:off x="4171950" y="6329363"/>
              <a:ext cx="8572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mtClean="0">
                  <a:solidFill>
                    <a:srgbClr val="000000"/>
                  </a:solidFill>
                </a:rPr>
                <a:t>2017</a:t>
              </a:r>
            </a:p>
          </p:txBody>
        </p:sp>
        <p:sp>
          <p:nvSpPr>
            <p:cNvPr id="2054" name="TextBox 5"/>
            <p:cNvSpPr txBox="1">
              <a:spLocks noChangeArrowheads="1"/>
            </p:cNvSpPr>
            <p:nvPr/>
          </p:nvSpPr>
          <p:spPr bwMode="auto">
            <a:xfrm>
              <a:off x="1682924" y="838200"/>
              <a:ext cx="60513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Для детей старших и подготовительных к школе групп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46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600" y="457200"/>
            <a:ext cx="8915400" cy="6184900"/>
            <a:chOff x="228600" y="457200"/>
            <a:chExt cx="8915400" cy="6184900"/>
          </a:xfrm>
        </p:grpSpPr>
        <p:sp>
          <p:nvSpPr>
            <p:cNvPr id="87042" name="Rectangle 2"/>
            <p:cNvSpPr>
              <a:spLocks noChangeArrowheads="1"/>
            </p:cNvSpPr>
            <p:nvPr/>
          </p:nvSpPr>
          <p:spPr bwMode="auto">
            <a:xfrm>
              <a:off x="228600" y="554038"/>
              <a:ext cx="5105400" cy="5757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33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Пчёлы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Играющие по считалке выбирают Цветок, а затем делятся на две группы: Сторожей и Пчёл. Сторожа, взявшись за руки, ходят вокруг Цветка.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Пчёлки яровые, </a:t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Крылья золотые, Что вы сидите,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В поле не летите? </a:t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Аль вас дождичком сечёт, </a:t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Аль вас солнышком печёт? </a:t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Летите за горы высокие, </a:t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За леса зелёные</a:t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На кругленький лужок, </a:t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На лазоревый цветок.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Пчёлы стараются забежать в круг, а Сторожа, то подымая, то опуская руки, мешают им. Как только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одной из Пчёл удастся проникнуть в круг и коснуться Цветка, Сторожа, не сумевшие уберечь Цветок, разбегаются. Пчёлы бегут за ними, стараясь «ужалить» и «пожужжать» в уши. </a:t>
              </a:r>
            </a:p>
          </p:txBody>
        </p:sp>
        <p:pic>
          <p:nvPicPr>
            <p:cNvPr id="28675" name="Picture 5" descr="MC900353875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0" y="3048000"/>
              <a:ext cx="1828800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046" name="Rectangle 6"/>
            <p:cNvSpPr>
              <a:spLocks noChangeArrowheads="1"/>
            </p:cNvSpPr>
            <p:nvPr/>
          </p:nvSpPr>
          <p:spPr bwMode="auto">
            <a:xfrm>
              <a:off x="5105400" y="457200"/>
              <a:ext cx="4038600" cy="6184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i="1">
                  <a:solidFill>
                    <a:srgbClr val="33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Золотые ворота</a:t>
              </a:r>
              <a:r>
                <a:rPr lang="ru-RU" sz="2000" b="1" i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b="1" i="1">
                  <a:solidFill>
                    <a:srgbClr val="000000"/>
                  </a:solidFill>
                </a:rPr>
                <a:t>(при игре в слове "ворота" ударение на последний слог) 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>
                  <a:solidFill>
                    <a:srgbClr val="000000"/>
                  </a:solidFill>
                </a:rPr>
                <a:t>Два игрока договариваются кто из них кем будет: "Солнцем" или "Луной"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>
                  <a:solidFill>
                    <a:srgbClr val="000000"/>
                  </a:solidFill>
                </a:rPr>
                <a:t>Они становятся лицом друг к другу, берутся за руки и поднимают их, образуя "ворота". Остальные играющие берутся за руки и вереницей идут через "ворота". Изображающие ворота, говорят: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Золотые ворота,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Пропускают не всегда,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Первый раз - прощается,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Второй раз - запрещается,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Ну, а в третий раз –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Не пропустим вас"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«Ворота» закрываются при последних словах и ловят того, кто оказался в них, когда руки водящих опустились. Задержанного спрашивают, на чью сторону он хочет встать "луны" или "солнца". Он выбирает и встает позади соответствующего игрока. Когда все распределены, группы устраивают перетягивание, взявшись за руки пары напротив. Игра будет веселой и подвижной, если менять темп - ускорять шаг, переходить на бег, менять скорость речитатива. Идущим нельзя расцеплять руки. Кто расцепил руки - считается пойманным.</a:t>
              </a:r>
              <a:endParaRPr lang="ru-RU" sz="1200">
                <a:solidFill>
                  <a:srgbClr val="0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>
                <a:solidFill>
                  <a:srgbClr val="000000"/>
                </a:solidFill>
              </a:endParaRPr>
            </a:p>
          </p:txBody>
        </p:sp>
        <p:pic>
          <p:nvPicPr>
            <p:cNvPr id="28677" name="Picture 7" descr="MC900408102[2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3800" y="2362200"/>
              <a:ext cx="14478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8814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52400" y="123825"/>
            <a:ext cx="8861425" cy="6615113"/>
            <a:chOff x="152400" y="123825"/>
            <a:chExt cx="8861425" cy="6615113"/>
          </a:xfrm>
        </p:grpSpPr>
        <p:sp>
          <p:nvSpPr>
            <p:cNvPr id="110595" name="Rectangle 3"/>
            <p:cNvSpPr>
              <a:spLocks noChangeArrowheads="1"/>
            </p:cNvSpPr>
            <p:nvPr/>
          </p:nvSpPr>
          <p:spPr bwMode="auto">
            <a:xfrm>
              <a:off x="152400" y="123825"/>
              <a:ext cx="4800600" cy="6615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Звездочёт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стоят в кругу, в центре – Звездочёт.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В небе звездочки мигают. </a:t>
              </a:r>
              <a:r>
                <a:rPr lang="ru-RU" sz="1400" i="1">
                  <a:solidFill>
                    <a:srgbClr val="000000"/>
                  </a:solidFill>
                </a:rPr>
                <a:t>(дети идут вправо по кругу)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Звездам хочется играть.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Звездочёт считает звезды: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«Раз, два, три, четыре, пять!»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Мы позвали Звездочёта, </a:t>
              </a:r>
              <a:r>
                <a:rPr lang="ru-RU" sz="1400" i="1">
                  <a:solidFill>
                    <a:srgbClr val="000000"/>
                  </a:solidFill>
                </a:rPr>
                <a:t>(идут влево по кругу)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Пусть считает нас подряд,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В нашем садике, как в небе,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Много звездочек-ребят!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Звездочёт, Звездочёт, </a:t>
              </a:r>
              <a:r>
                <a:rPr lang="ru-RU" sz="1400" i="1">
                  <a:solidFill>
                    <a:srgbClr val="000000"/>
                  </a:solidFill>
                </a:rPr>
                <a:t>(идут в центр)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Поиграй-ка с нами!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Что покажешь ты нам! </a:t>
              </a:r>
              <a:r>
                <a:rPr lang="ru-RU" sz="1400" i="1">
                  <a:solidFill>
                    <a:srgbClr val="000000"/>
                  </a:solidFill>
                </a:rPr>
                <a:t>(отходят назад)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Отгадаем сами.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Звездочёт: Отгадает кто из вас,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                    Что я делаю сейчас?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Звездочёт выполняет какое-нибудь движение-имитацию. Кто отгадает, тот становится Звездочётом. 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</p:txBody>
        </p:sp>
        <p:pic>
          <p:nvPicPr>
            <p:cNvPr id="29699" name="Picture 4" descr="MC900389142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990600"/>
              <a:ext cx="1219200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0598" name="Rectangle 6"/>
            <p:cNvSpPr>
              <a:spLocks noChangeArrowheads="1"/>
            </p:cNvSpPr>
            <p:nvPr/>
          </p:nvSpPr>
          <p:spPr bwMode="auto">
            <a:xfrm>
              <a:off x="4800600" y="155575"/>
              <a:ext cx="4114800" cy="5818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Аист и лягушки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стоят в кругу, взявшись за руки. В центре круга – Аист.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идут по кругу. Аист ходит, высоко поднимая ноги и взмахивая руками-«крыльями».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0000"/>
                  </a:solidFill>
                </a:rPr>
                <a:t>Дети:</a:t>
              </a:r>
              <a:r>
                <a:rPr lang="ru-RU">
                  <a:solidFill>
                    <a:srgbClr val="000000"/>
                  </a:solidFill>
                </a:rPr>
                <a:t> Аист вышел на охоту,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Ходит, ходит по болоту.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0000"/>
                  </a:solidFill>
                </a:rPr>
                <a:t>Аист: </a:t>
              </a:r>
              <a:r>
                <a:rPr lang="ru-RU">
                  <a:solidFill>
                    <a:srgbClr val="000000"/>
                  </a:solidFill>
                </a:rPr>
                <a:t>Очень хочется лягушкой закусить,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Очень хочется лягушку проглотить!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0000"/>
                  </a:solidFill>
                </a:rPr>
                <a:t>Дети:</a:t>
              </a:r>
              <a:r>
                <a:rPr lang="ru-RU">
                  <a:solidFill>
                    <a:srgbClr val="000000"/>
                  </a:solidFill>
                </a:rPr>
                <a:t> Кваки-кваки, ква-ква, ква-ква,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Кваки-кваки, ква-ква, ква! </a:t>
              </a:r>
              <a:r>
                <a:rPr lang="ru-RU" sz="1400" i="1">
                  <a:solidFill>
                    <a:srgbClr val="000000"/>
                  </a:solidFill>
                </a:rPr>
                <a:t>(прыгают)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Кваки-кваки, ква-ква, ква-ква,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Кваки-кваки, ква-ква, ква!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(лягушки) прыгают на корточках. Аист стоит на одной ноге, подняв согнутые в локтях руки-крылья в стороны или машет «крыльями». С последним «ква» Аист ловит лягушек.</a:t>
              </a:r>
            </a:p>
          </p:txBody>
        </p:sp>
        <p:pic>
          <p:nvPicPr>
            <p:cNvPr id="29701" name="Picture 8" descr="MC900411638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1066800"/>
              <a:ext cx="1165225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2" name="Picture 10" descr="MC900356163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9800" y="5715000"/>
              <a:ext cx="129222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7845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52400" y="306388"/>
            <a:ext cx="8991600" cy="6057900"/>
            <a:chOff x="152400" y="306388"/>
            <a:chExt cx="8991600" cy="6057900"/>
          </a:xfrm>
        </p:grpSpPr>
        <p:sp>
          <p:nvSpPr>
            <p:cNvPr id="112646" name="Rectangle 6"/>
            <p:cNvSpPr>
              <a:spLocks noChangeArrowheads="1"/>
            </p:cNvSpPr>
            <p:nvPr/>
          </p:nvSpPr>
          <p:spPr bwMode="auto">
            <a:xfrm>
              <a:off x="152400" y="306388"/>
              <a:ext cx="4267200" cy="6057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Колечко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3333CC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стоят в кругу, в центре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круга – водящий с колечком в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руках. У детей и у водящего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ладони сложены «лодочкой».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но отдает незаметно колечко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только одному. Водящий по очереди каждому ребенку как бы отдает колечко в, ладошки.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В «Колечко» мы играем и весело идем.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Колечко потерялось, но мы его найдём!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Колечко, колечко чудесной красоты. </a:t>
              </a:r>
              <a:r>
                <a:rPr lang="ru-RU" sz="1400" i="1">
                  <a:solidFill>
                    <a:srgbClr val="000000"/>
                  </a:solidFill>
                </a:rPr>
                <a:t>(водящий хлопает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в ладоши, а дети скачут поскоками друг за другом)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Колечко, колечко, ответь нам, где же ты?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С окончанием слов дети берутся за руки, а водящий ловит того, у кого колечко.</a:t>
              </a:r>
            </a:p>
          </p:txBody>
        </p:sp>
        <p:pic>
          <p:nvPicPr>
            <p:cNvPr id="30723" name="Picture 7" descr="MC900083741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381000"/>
              <a:ext cx="1524000" cy="16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48" name="Rectangle 8"/>
            <p:cNvSpPr>
              <a:spLocks noChangeArrowheads="1"/>
            </p:cNvSpPr>
            <p:nvPr/>
          </p:nvSpPr>
          <p:spPr bwMode="auto">
            <a:xfrm>
              <a:off x="4572000" y="636588"/>
              <a:ext cx="4343400" cy="490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Зимушка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стоят в кругу. «Зимушка» - в центре.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Весело, весело, </a:t>
              </a:r>
              <a:r>
                <a:rPr lang="ru-RU" sz="1400" i="1">
                  <a:solidFill>
                    <a:srgbClr val="000000"/>
                  </a:solidFill>
                </a:rPr>
                <a:t>(идут по кругу, держась за руки)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Холодно зимою.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Зимушка, зимушка, </a:t>
              </a:r>
              <a:r>
                <a:rPr lang="ru-RU" sz="1400" i="1">
                  <a:solidFill>
                    <a:srgbClr val="000000"/>
                  </a:solidFill>
                </a:rPr>
                <a:t>(«Зимушка» приплясывает)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Пляшем мы с тобою.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Поиграй-ка с нами, </a:t>
              </a:r>
              <a:r>
                <a:rPr lang="ru-RU" sz="1400" i="1">
                  <a:solidFill>
                    <a:srgbClr val="000000"/>
                  </a:solidFill>
                </a:rPr>
                <a:t>(дети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идут в центр круга)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Закидай снежками </a:t>
              </a:r>
              <a:r>
                <a:rPr lang="ru-RU" sz="1400" i="1">
                  <a:solidFill>
                    <a:srgbClr val="000000"/>
                  </a:solidFill>
                </a:rPr>
                <a:t>(отходят)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Догони-ка всех детей </a:t>
              </a:r>
              <a:r>
                <a:rPr lang="ru-RU" sz="1400" i="1">
                  <a:solidFill>
                    <a:srgbClr val="000000"/>
                  </a:solidFill>
                </a:rPr>
                <a:t>(хлопают)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Убегай скорей!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С окончанием текста убегают от «Зимушки».</a:t>
              </a:r>
            </a:p>
          </p:txBody>
        </p:sp>
        <p:pic>
          <p:nvPicPr>
            <p:cNvPr id="30725" name="Picture 9" descr="снегурочка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9000" y="2514600"/>
              <a:ext cx="1905000" cy="2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6341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01600" y="55563"/>
            <a:ext cx="9042400" cy="6778625"/>
            <a:chOff x="101600" y="55563"/>
            <a:chExt cx="9042400" cy="6778625"/>
          </a:xfrm>
        </p:grpSpPr>
        <p:sp>
          <p:nvSpPr>
            <p:cNvPr id="113666" name="Rectangle 2"/>
            <p:cNvSpPr>
              <a:spLocks noChangeArrowheads="1"/>
            </p:cNvSpPr>
            <p:nvPr/>
          </p:nvSpPr>
          <p:spPr bwMode="auto">
            <a:xfrm>
              <a:off x="101600" y="55563"/>
              <a:ext cx="9042400" cy="6778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i="1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Кострома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Ах, где ты моя, Кострома?.Ах, где государыня моя?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 Кострома?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-Дома!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-Что делаешь?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-Нитки пряду! </a:t>
              </a:r>
              <a:r>
                <a:rPr lang="ru-RU" sz="1200" i="1">
                  <a:solidFill>
                    <a:srgbClr val="000000"/>
                  </a:solidFill>
                </a:rPr>
                <a:t>(Дети ходят в хороводе и пальчиками показывают, как будто прядут)</a:t>
              </a: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Ах, где ты моя, Кострома? Ах, где государыня моя?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 Кострома?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-Дома!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-Что делаешь?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-Клубки мотаю! </a:t>
              </a:r>
              <a:r>
                <a:rPr lang="ru-RU" sz="1200" i="1">
                  <a:solidFill>
                    <a:srgbClr val="000000"/>
                  </a:solidFill>
                </a:rPr>
                <a:t>(Дети ходят в хороводе и показывают, как мотают клубки - как наши большие вьюшки)</a:t>
              </a: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Ах, где ты моя, Кострома? Ах, где государыня моя?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 Кострома?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-Дома!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-Что делаешь?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-Поработала - пообедаю! </a:t>
              </a:r>
              <a:r>
                <a:rPr lang="ru-RU" sz="1200" i="1">
                  <a:solidFill>
                    <a:srgbClr val="000000"/>
                  </a:solidFill>
                </a:rPr>
                <a:t>(Дети ходят в хороводе и показывают, как едят ложкой)</a:t>
              </a: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Ах, где ты моя, Кострома? Ах, где государыня моя?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 Кострома?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-Дома!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-Что делаешь?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-Легла, да уснула... </a:t>
              </a:r>
              <a:r>
                <a:rPr lang="ru-RU" sz="1200" i="1">
                  <a:solidFill>
                    <a:srgbClr val="000000"/>
                  </a:solidFill>
                </a:rPr>
                <a:t>(Дети ходят в хороводе, сложили ладошки и как будто спят)</a:t>
              </a: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(Тихо)</a:t>
              </a:r>
              <a:r>
                <a:rPr lang="ru-RU" sz="1400">
                  <a:solidFill>
                    <a:srgbClr val="000000"/>
                  </a:solidFill>
                </a:rPr>
                <a:t> Ах, где ты моя, Кострома? Ах, где государыня моя?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 Кострома?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-Дома!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-Что делаешь?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-Проснулась - попрыгаю! </a:t>
              </a:r>
              <a:r>
                <a:rPr lang="ru-RU" sz="1200" i="1">
                  <a:solidFill>
                    <a:srgbClr val="000000"/>
                  </a:solidFill>
                </a:rPr>
                <a:t>(Все дети прыгают)</a:t>
              </a: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Ах, где ты моя, Кострома? Ах, где государыня моя?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 Кострома?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-Дома!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-Что делаешь?</a:t>
              </a:r>
              <a:br>
                <a:rPr lang="ru-RU" sz="1400">
                  <a:solidFill>
                    <a:srgbClr val="000000"/>
                  </a:solidFill>
                </a:rPr>
              </a:br>
              <a:r>
                <a:rPr lang="ru-RU" sz="1400">
                  <a:solidFill>
                    <a:srgbClr val="000000"/>
                  </a:solidFill>
                </a:rPr>
                <a:t>-Сейчас догонять вас буду!</a:t>
              </a:r>
              <a:r>
                <a:rPr lang="ru-RU" sz="1200" i="1">
                  <a:solidFill>
                    <a:srgbClr val="000000"/>
                  </a:solidFill>
                </a:rPr>
                <a:t>(Все разбежались кто куда)</a:t>
              </a:r>
            </a:p>
          </p:txBody>
        </p:sp>
        <p:pic>
          <p:nvPicPr>
            <p:cNvPr id="31747" name="Picture 3" descr="русская крас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2819400"/>
              <a:ext cx="2133600" cy="350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7674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152400"/>
            <a:ext cx="9144000" cy="6705600"/>
            <a:chOff x="0" y="152400"/>
            <a:chExt cx="9144000" cy="6705600"/>
          </a:xfrm>
        </p:grpSpPr>
        <p:pic>
          <p:nvPicPr>
            <p:cNvPr id="19458" name="Picture 3" descr="MC900391406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200" y="1752600"/>
              <a:ext cx="1143000" cy="16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324" name="Rectangle 4"/>
            <p:cNvSpPr>
              <a:spLocks noChangeArrowheads="1"/>
            </p:cNvSpPr>
            <p:nvPr/>
          </p:nvSpPr>
          <p:spPr bwMode="auto">
            <a:xfrm>
              <a:off x="0" y="152400"/>
              <a:ext cx="4572000" cy="670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i="1">
                  <a:solidFill>
                    <a:srgbClr val="99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Яблонька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Участники игры образуют круг, в середину его выходит девочка - яблонька. Она изображает движениями то, о чем рассказывается в тексте.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Все, взявшись за руки, ведут хоровод.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1. Мы посадим яблоньку на горе,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на горе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Наша яблонька расцветет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на заре, на заре.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2. Вырастай, яблонька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вот такой вышины,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Распускайся, яблонька,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вот такой ширины.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3. Расти, расти, яблонька, в добрый час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Потанцуй-ка, Машенька, ты для нас</a:t>
              </a:r>
              <a:r>
                <a:rPr lang="ru-RU" b="1" i="1">
                  <a:solidFill>
                    <a:srgbClr val="000000"/>
                  </a:solidFill>
                </a:rPr>
                <a:t> </a:t>
              </a: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4. Ой, как наша Машенька закружилась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Ой, как наша яблонька распустилась.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5. А мы нашу яблоньку все трясти будем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А мы сладки яблочки собирать будем.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6. А мы нашу яблоньку все пощиплем.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Да от нашей Машеньки убежим вихрем.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На последних словах дети приближаются и щиплют девочку и тут же убегают. Яблонька ловит детей. Тот, кого поймали первым, становится на место ведущей и игра продолжается.</a:t>
              </a:r>
            </a:p>
          </p:txBody>
        </p:sp>
        <p:sp>
          <p:nvSpPr>
            <p:cNvPr id="56325" name="Rectangle 5"/>
            <p:cNvSpPr>
              <a:spLocks noChangeArrowheads="1"/>
            </p:cNvSpPr>
            <p:nvPr/>
          </p:nvSpPr>
          <p:spPr bwMode="auto">
            <a:xfrm>
              <a:off x="4648200" y="228600"/>
              <a:ext cx="4495800" cy="6443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i="1">
                  <a:solidFill>
                    <a:srgbClr val="99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Васька – кот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стоят в кругу. Выбирается «кот» и 5-6 «мышей». «Мыши» идут за круг, а «кот» - в середину круга и выполняет движения по тексту. Дети берутся за руки и ходят вправо и влево по кругу</a:t>
              </a:r>
              <a:r>
                <a:rPr lang="ru-RU" sz="1400">
                  <a:solidFill>
                    <a:srgbClr val="000000"/>
                  </a:solidFill>
                </a:rPr>
                <a:t>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Ходит Васька серенький,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Хвост пушистый беленький.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Ходит Васька-кот.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Сядет, умывается,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Лапкой утирается, песенки поет.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Дом неслышно обойдет,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Притаится Васька-кот, серых мышек ждет…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Мышки, мышки, вам беда,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Не бегите никуда! Всех поймает кот!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поднимают руки, образуя «ворота». «Кот» начинает ловить «мышей», пробегая в  «ворота». Игра заканчивается, когда все «мыши» будут пойманы.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>
                <a:solidFill>
                  <a:srgbClr val="000000"/>
                </a:solidFill>
              </a:endParaRP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lang="ru-RU" sz="1400">
                <a:solidFill>
                  <a:srgbClr val="000000"/>
                </a:solidFill>
              </a:endParaRPr>
            </a:p>
          </p:txBody>
        </p:sp>
        <p:pic>
          <p:nvPicPr>
            <p:cNvPr id="19461" name="Picture 6" descr="MC900434607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2400" y="1828800"/>
              <a:ext cx="12192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2" name="Picture 7" descr="MC900345794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8274">
              <a:off x="6553200" y="5943600"/>
              <a:ext cx="969963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209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04800" y="660400"/>
            <a:ext cx="8610600" cy="5816600"/>
            <a:chOff x="304800" y="660400"/>
            <a:chExt cx="8610600" cy="5816600"/>
          </a:xfrm>
        </p:grpSpPr>
        <p:sp>
          <p:nvSpPr>
            <p:cNvPr id="96258" name="Rectangle 2"/>
            <p:cNvSpPr>
              <a:spLocks noChangeArrowheads="1"/>
            </p:cNvSpPr>
            <p:nvPr/>
          </p:nvSpPr>
          <p:spPr bwMode="auto">
            <a:xfrm>
              <a:off x="304800" y="660400"/>
              <a:ext cx="3581400" cy="5145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indent="36513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FF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Займи место</a:t>
              </a:r>
              <a:endParaRPr lang="ru-RU" i="1">
                <a:solidFill>
                  <a:srgbClr val="FF3399"/>
                </a:solidFill>
              </a:endParaRP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i="1">
                  <a:solidFill>
                    <a:srgbClr val="000000"/>
                  </a:solidFill>
                </a:rPr>
                <a:t> </a:t>
              </a: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Один из участников - водящий - становится за круг. </a:t>
              </a: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Дети, взявшись за руки, идут по кругу. Водящий говорит:</a:t>
              </a: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Как сорока стрекочу</a:t>
              </a: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Никого в дом не пущу.</a:t>
              </a: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Как гусыня гогочу</a:t>
              </a: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Тебя хлопну по плечу - беги!</a:t>
              </a: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i="1">
                <a:solidFill>
                  <a:srgbClr val="000000"/>
                </a:solidFill>
              </a:endParaRPr>
            </a:p>
            <a:p>
              <a:pPr indent="3651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Сказав «беги!» водящий слегка ударяет по плечу одного из игроков. Круг останавливается, а тот, кого ударили, убегает со своего места и бежит навстречу водящему. Обежавший круг раньше занимает свободное место, оставшийся становится водящим.</a:t>
              </a:r>
            </a:p>
          </p:txBody>
        </p:sp>
        <p:pic>
          <p:nvPicPr>
            <p:cNvPr id="20483" name="Picture 7" descr="сорока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9F6D5"/>
                </a:clrFrom>
                <a:clrTo>
                  <a:srgbClr val="F9F6D5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89" t="9853" r="11111" b="4762"/>
            <a:stretch>
              <a:fillRect/>
            </a:stretch>
          </p:blipFill>
          <p:spPr bwMode="auto">
            <a:xfrm>
              <a:off x="3505200" y="1981200"/>
              <a:ext cx="1143000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264" name="Rectangle 8"/>
            <p:cNvSpPr>
              <a:spLocks noChangeArrowheads="1"/>
            </p:cNvSpPr>
            <p:nvPr/>
          </p:nvSpPr>
          <p:spPr bwMode="auto">
            <a:xfrm>
              <a:off x="4648200" y="685800"/>
              <a:ext cx="4267200" cy="496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66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Чурилки </a:t>
              </a:r>
              <a:r>
                <a:rPr lang="ru-RU" sz="2000">
                  <a:solidFill>
                    <a:srgbClr val="000000"/>
                  </a:solidFill>
                </a:rPr>
                <a:t> 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Играющие выбирают двоих. Одному завязывают глаза, другому дают колокольчик. Затем ведут хоровод вокруг них со словами: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Трынцы - брынцы. Бубенцы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Позолочены концы.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Кто на бубенцах играет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Того жмурка не поймает.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После этих слов игрок с колокольчиком и начинает в него звонить и ходить в кругу, а «жмурка» старается его поймать.  Как только «жмурка» его поймает, их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меняют другие игроки</a:t>
              </a:r>
              <a:r>
                <a:rPr lang="ru-RU" i="1">
                  <a:solidFill>
                    <a:srgbClr val="000000"/>
                  </a:solidFill>
                </a:rPr>
                <a:t>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i="1">
                  <a:solidFill>
                    <a:srgbClr val="000000"/>
                  </a:solidFill>
                </a:rPr>
                <a:t/>
              </a:r>
              <a:br>
                <a:rPr lang="ru-RU" i="1">
                  <a:solidFill>
                    <a:srgbClr val="000000"/>
                  </a:solidFill>
                </a:rPr>
              </a:br>
              <a:endParaRPr lang="ru-RU" i="1">
                <a:solidFill>
                  <a:srgbClr val="000000"/>
                </a:solidFill>
              </a:endParaRPr>
            </a:p>
          </p:txBody>
        </p:sp>
        <p:pic>
          <p:nvPicPr>
            <p:cNvPr id="20485" name="Picture 9" descr="MC900387174[1]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0" y="4495800"/>
              <a:ext cx="2057400" cy="198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2663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600" y="668338"/>
            <a:ext cx="8763000" cy="5818187"/>
            <a:chOff x="228600" y="668338"/>
            <a:chExt cx="8763000" cy="5818187"/>
          </a:xfrm>
        </p:grpSpPr>
        <p:sp>
          <p:nvSpPr>
            <p:cNvPr id="62466" name="Rectangle 2"/>
            <p:cNvSpPr>
              <a:spLocks noChangeArrowheads="1"/>
            </p:cNvSpPr>
            <p:nvPr/>
          </p:nvSpPr>
          <p:spPr bwMode="auto">
            <a:xfrm>
              <a:off x="228600" y="668338"/>
              <a:ext cx="4267200" cy="55165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      </a:t>
              </a:r>
              <a:r>
                <a:rPr lang="ru-RU" sz="2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Солнышко, ярче грей!</a:t>
              </a:r>
              <a:r>
                <a:rPr lang="ru-RU" sz="1400" i="1">
                  <a:solidFill>
                    <a:srgbClr val="000000"/>
                  </a:solidFill>
                </a:rPr>
                <a:t>.</a:t>
              </a:r>
              <a:br>
                <a:rPr lang="ru-RU" sz="1400" i="1">
                  <a:solidFill>
                    <a:srgbClr val="000000"/>
                  </a:solidFill>
                </a:rPr>
              </a:br>
              <a:r>
                <a:rPr lang="ru-RU" sz="1400" i="1">
                  <a:solidFill>
                    <a:srgbClr val="000000"/>
                  </a:solidFill>
                </a:rPr>
                <a:t>Сначала выбирается Солнышко и Скворушка.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Скворушка, скворушка.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Прилетай! </a:t>
              </a:r>
              <a:r>
                <a:rPr lang="ru-RU" sz="1400" i="1">
                  <a:solidFill>
                    <a:srgbClr val="000000"/>
                  </a:solidFill>
                </a:rPr>
                <a:t>/в кругу летает скворушка/</a:t>
              </a:r>
              <a:r>
                <a:rPr lang="ru-RU">
                  <a:solidFill>
                    <a:srgbClr val="000000"/>
                  </a:solidFill>
                </a:rPr>
                <a:t/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Зимушку холодную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Прогоняй!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Скворушка, скворушка,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Песню спой </a:t>
              </a:r>
              <a:r>
                <a:rPr lang="ru-RU" sz="1400" i="1">
                  <a:solidFill>
                    <a:srgbClr val="000000"/>
                  </a:solidFill>
                </a:rPr>
                <a:t>/играет на свистульке/</a:t>
              </a:r>
              <a:br>
                <a:rPr lang="ru-RU" sz="1400" i="1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И Весне-красавице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Дверь открой! </a:t>
              </a:r>
              <a:r>
                <a:rPr lang="ru-RU" sz="1400" i="1">
                  <a:solidFill>
                    <a:srgbClr val="000000"/>
                  </a:solidFill>
                </a:rPr>
                <a:t>/приподнимают ручки, заходит солнышко в круг/</a:t>
              </a:r>
              <a:br>
                <a:rPr lang="ru-RU" sz="1400" i="1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Солнышко, солнышко.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Ярче грей! </a:t>
              </a:r>
              <a:r>
                <a:rPr lang="ru-RU" sz="1400" i="1">
                  <a:solidFill>
                    <a:srgbClr val="000000"/>
                  </a:solidFill>
                </a:rPr>
                <a:t>/идёт по кругу/</a:t>
              </a:r>
              <a:r>
                <a:rPr lang="ru-RU">
                  <a:solidFill>
                    <a:srgbClr val="000000"/>
                  </a:solidFill>
                </a:rPr>
                <a:t/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Нас лучами тёплыми</a:t>
              </a:r>
              <a:br>
                <a:rPr lang="ru-RU">
                  <a:solidFill>
                    <a:srgbClr val="000000"/>
                  </a:solidFill>
                </a:rPr>
              </a:br>
              <a:r>
                <a:rPr lang="ru-RU">
                  <a:solidFill>
                    <a:srgbClr val="000000"/>
                  </a:solidFill>
                </a:rPr>
                <a:t>Обогрей! </a:t>
              </a:r>
              <a:r>
                <a:rPr lang="ru-RU" sz="1400" i="1">
                  <a:solidFill>
                    <a:srgbClr val="000000"/>
                  </a:solidFill>
                </a:rPr>
                <a:t>/размахивает ручками/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идут по кругу, держась за руки. Скворушка и солнышко выполняют движения по тексту.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</p:txBody>
        </p:sp>
        <p:pic>
          <p:nvPicPr>
            <p:cNvPr id="21507" name="Picture 3" descr="MC900438205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1752600"/>
              <a:ext cx="167640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74" name="Rectangle 10"/>
            <p:cNvSpPr>
              <a:spLocks noChangeArrowheads="1"/>
            </p:cNvSpPr>
            <p:nvPr/>
          </p:nvSpPr>
          <p:spPr bwMode="auto">
            <a:xfrm>
              <a:off x="5257800" y="685800"/>
              <a:ext cx="3657600" cy="5800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Аленький цветочек</a:t>
              </a:r>
              <a:endParaRPr lang="ru-RU" sz="24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Дети идут хороводным шагом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Аленький цветочек, словно огонечек.</a:t>
              </a:r>
              <a:endParaRPr lang="ru-RU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Раз, Два, три - повернись, Алена ты! </a:t>
              </a:r>
              <a:r>
                <a:rPr lang="ru-RU" sz="1400" i="1">
                  <a:solidFill>
                    <a:srgbClr val="000000"/>
                  </a:solidFill>
                </a:rPr>
                <a:t>(названный ребенок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поворачивается спиной в круг)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Игра продолжается до тех пор,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пока не повернется последний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ребенок. Дальше дети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идут спиной в круг и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говорят так: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Аленький цветочек, словно огонечек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Раз, два, три, четыре. пять - повернулись все опять! </a:t>
              </a:r>
              <a:r>
                <a:rPr lang="ru-RU" sz="1400" i="1">
                  <a:solidFill>
                    <a:srgbClr val="000000"/>
                  </a:solidFill>
                </a:rPr>
                <a:t>(все дети поворачиваются лицом в круг)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</p:txBody>
        </p:sp>
        <p:pic>
          <p:nvPicPr>
            <p:cNvPr id="21509" name="Picture 11" descr="цветы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7126">
              <a:off x="7772400" y="3276600"/>
              <a:ext cx="1219200" cy="170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0336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57200" y="152400"/>
            <a:ext cx="8686800" cy="6605588"/>
            <a:chOff x="457200" y="152400"/>
            <a:chExt cx="8686800" cy="6605588"/>
          </a:xfrm>
        </p:grpSpPr>
        <p:sp>
          <p:nvSpPr>
            <p:cNvPr id="89090" name="Rectangle 2"/>
            <p:cNvSpPr>
              <a:spLocks noChangeArrowheads="1"/>
            </p:cNvSpPr>
            <p:nvPr/>
          </p:nvSpPr>
          <p:spPr bwMode="auto">
            <a:xfrm>
              <a:off x="457200" y="250825"/>
              <a:ext cx="3886200" cy="6507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i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Коло-коло-колесо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b="1" i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Хороводная игра без размыкания рук.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Коло-коло-колесо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Укатилось на песок. </a:t>
              </a:r>
              <a:r>
                <a:rPr lang="ru-RU" sz="1400" i="1">
                  <a:solidFill>
                    <a:srgbClr val="000000"/>
                  </a:solidFill>
                </a:rPr>
                <a:t>(хоровод идет медленно)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След в песке оставило -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Скорости прибавило. </a:t>
              </a:r>
              <a:r>
                <a:rPr lang="ru-RU" sz="1400" i="1">
                  <a:solidFill>
                    <a:srgbClr val="000000"/>
                  </a:solidFill>
                </a:rPr>
                <a:t>(ускоряемся)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Покатилось по камням -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По болотам и пенькам. </a:t>
              </a:r>
              <a:r>
                <a:rPr lang="ru-RU" sz="1400" i="1">
                  <a:solidFill>
                    <a:srgbClr val="000000"/>
                  </a:solidFill>
                </a:rPr>
                <a:t>(подпрыгиваем и раскачиваемся произвольно)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От забора отскочило -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Прямо в небо угодило. </a:t>
              </a:r>
              <a:r>
                <a:rPr lang="ru-RU" sz="1400" i="1">
                  <a:solidFill>
                    <a:srgbClr val="000000"/>
                  </a:solidFill>
                </a:rPr>
                <a:t>(высокий прыжок)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По небу катилось -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В облако свалилось. </a:t>
              </a:r>
              <a:r>
                <a:rPr lang="ru-RU" sz="1400" i="1">
                  <a:solidFill>
                    <a:srgbClr val="000000"/>
                  </a:solidFill>
                </a:rPr>
                <a:t>(приседаем)</a:t>
              </a: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Облако большое,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Темно-голубое. </a:t>
              </a:r>
              <a:r>
                <a:rPr lang="ru-RU" sz="1400" i="1">
                  <a:solidFill>
                    <a:srgbClr val="000000"/>
                  </a:solidFill>
                </a:rPr>
                <a:t>(поднимаем руки)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Дождиком пролилось -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Колесо скатилось. </a:t>
              </a:r>
              <a:r>
                <a:rPr lang="ru-RU" sz="1400" i="1">
                  <a:solidFill>
                    <a:srgbClr val="000000"/>
                  </a:solidFill>
                </a:rPr>
                <a:t>(трясем кистями рук)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В травке отряхнулось, </a:t>
              </a:r>
              <a:r>
                <a:rPr lang="ru-RU" sz="1400" i="1">
                  <a:solidFill>
                    <a:srgbClr val="000000"/>
                  </a:solidFill>
                </a:rPr>
                <a:t>(отряхиваем ноги)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От елки оттолкнулось</a:t>
              </a:r>
              <a:r>
                <a:rPr lang="ru-RU" sz="1400" i="1">
                  <a:solidFill>
                    <a:srgbClr val="000000"/>
                  </a:solidFill>
                </a:rPr>
                <a:t>…(можно оттолкнуться ногой от земли, как при езде на самокате</a:t>
              </a:r>
              <a:r>
                <a:rPr lang="ru-RU" sz="1400">
                  <a:solidFill>
                    <a:srgbClr val="000000"/>
                  </a:solidFill>
                </a:rPr>
                <a:t>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Можно начинать сначала: коло-коло-колесо.</a:t>
              </a:r>
            </a:p>
          </p:txBody>
        </p:sp>
        <p:pic>
          <p:nvPicPr>
            <p:cNvPr id="22531" name="Picture 3" descr="MC900279446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64259">
              <a:off x="3581400" y="1066800"/>
              <a:ext cx="1404938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093" name="Rectangle 5"/>
            <p:cNvSpPr>
              <a:spLocks noChangeArrowheads="1"/>
            </p:cNvSpPr>
            <p:nvPr/>
          </p:nvSpPr>
          <p:spPr bwMode="auto">
            <a:xfrm>
              <a:off x="5029200" y="152400"/>
              <a:ext cx="4114800" cy="6507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i="1">
                  <a:solidFill>
                    <a:srgbClr val="33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Это что же за народ?</a:t>
              </a:r>
              <a:r>
                <a:rPr lang="ru-RU" b="1" i="1">
                  <a:solidFill>
                    <a:srgbClr val="33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Участники игры образуют круг и выполняют движения по тексту: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Это что же за народ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Так смешно себя ведет?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Уши, словно паруса!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Вот такие чудеса!  </a:t>
              </a:r>
              <a:r>
                <a:rPr lang="ru-RU" sz="1200" i="1">
                  <a:solidFill>
                    <a:srgbClr val="000000"/>
                  </a:solidFill>
                </a:rPr>
                <a:t>(приставляют руки к ушам и бегут вприпрыжку по кругу</a:t>
              </a:r>
              <a:r>
                <a:rPr lang="ru-RU" sz="1200">
                  <a:solidFill>
                    <a:srgbClr val="000000"/>
                  </a:solidFill>
                </a:rPr>
                <a:t>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Это что же за народ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Так смешно себя ведет?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Мчится весело вприпрыжку,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Только задом наперед! </a:t>
              </a:r>
              <a:r>
                <a:rPr lang="ru-RU" sz="1200" i="1">
                  <a:solidFill>
                    <a:srgbClr val="000000"/>
                  </a:solidFill>
                </a:rPr>
                <a:t>(продолжают движение по кругу ,повернувшись спинами)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Это что же за народ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Так смешно себя ведет?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Головою он кивает, </a:t>
              </a:r>
              <a:r>
                <a:rPr lang="ru-RU" sz="1200" i="1">
                  <a:solidFill>
                    <a:srgbClr val="000000"/>
                  </a:solidFill>
                </a:rPr>
                <a:t>(кивают)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По коленям себя бьет! </a:t>
              </a:r>
              <a:r>
                <a:rPr lang="ru-RU" sz="1200" i="1">
                  <a:solidFill>
                    <a:srgbClr val="000000"/>
                  </a:solidFill>
                </a:rPr>
                <a:t>(бьют)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Это что же за народ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Так смешно себя ведет?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Взял рукой себя за носик </a:t>
              </a:r>
              <a:r>
                <a:rPr lang="ru-RU" sz="1200" i="1">
                  <a:solidFill>
                    <a:srgbClr val="000000"/>
                  </a:solidFill>
                </a:rPr>
                <a:t>(продолжают движение по кругу, держа себя за нос)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И вперед себя ведет!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Это что же за народ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Так смешно себя ведет?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Он одной рукою пилит, </a:t>
              </a:r>
              <a:r>
                <a:rPr lang="ru-RU" sz="1200" i="1">
                  <a:solidFill>
                    <a:srgbClr val="000000"/>
                  </a:solidFill>
                </a:rPr>
                <a:t>(останавливаются, одновременно имитируя движение пилы и молотка)</a:t>
              </a:r>
              <a:r>
                <a:rPr lang="ru-RU" sz="1200">
                  <a:solidFill>
                    <a:srgbClr val="000000"/>
                  </a:solidFill>
                </a:rPr>
                <a:t>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 другою гвозди бьет!    </a:t>
              </a:r>
            </a:p>
          </p:txBody>
        </p:sp>
        <p:pic>
          <p:nvPicPr>
            <p:cNvPr id="22533" name="Picture 6" descr="смешные дети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EBFA"/>
                </a:clrFrom>
                <a:clrTo>
                  <a:srgbClr val="FFEB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00" t="67334" r="38800"/>
            <a:stretch>
              <a:fillRect/>
            </a:stretch>
          </p:blipFill>
          <p:spPr bwMode="auto">
            <a:xfrm>
              <a:off x="7467600" y="4953000"/>
              <a:ext cx="1066800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4" name="Picture 7" descr="смешные дети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CF0FC"/>
                </a:clrFrom>
                <a:clrTo>
                  <a:srgbClr val="FCF0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00" t="31654" r="3600" b="35252"/>
            <a:stretch>
              <a:fillRect/>
            </a:stretch>
          </p:blipFill>
          <p:spPr bwMode="auto">
            <a:xfrm>
              <a:off x="4191000" y="5410200"/>
              <a:ext cx="685800" cy="124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5" name="Picture 8" descr="смешные дети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DECFE"/>
                </a:clrFrom>
                <a:clrTo>
                  <a:srgbClr val="FDE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0" r="3600" b="68001"/>
            <a:stretch>
              <a:fillRect/>
            </a:stretch>
          </p:blipFill>
          <p:spPr bwMode="auto">
            <a:xfrm rot="-169146">
              <a:off x="8001000" y="1676400"/>
              <a:ext cx="920750" cy="1139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869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762" name="Group 2"/>
          <p:cNvGraphicFramePr>
            <a:graphicFrameLocks noGrp="1"/>
          </p:cNvGraphicFramePr>
          <p:nvPr/>
        </p:nvGraphicFramePr>
        <p:xfrm>
          <a:off x="0" y="1665288"/>
          <a:ext cx="9144000" cy="26035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0" y="192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graphicFrame>
        <p:nvGraphicFramePr>
          <p:cNvPr id="117769" name="Group 9"/>
          <p:cNvGraphicFramePr>
            <a:graphicFrameLocks noGrp="1"/>
          </p:cNvGraphicFramePr>
          <p:nvPr/>
        </p:nvGraphicFramePr>
        <p:xfrm>
          <a:off x="0" y="0"/>
          <a:ext cx="4648200" cy="6705600"/>
        </p:xfrm>
        <a:graphic>
          <a:graphicData uri="http://schemas.openxmlformats.org/drawingml/2006/table">
            <a:tbl>
              <a:tblPr/>
              <a:tblGrid>
                <a:gridCol w="4648200"/>
              </a:tblGrid>
              <a:tr h="670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Огородник и воробей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Выбираются Огородник и Воробей. Остальные участники игры, взявшись за руки, образуют круг. На середину круга кладут орехи (яблоки, сливы и т. д.) — это «огород». В стороне, шагах в десяти, чертят кружок — «гнездо». Хоровод медленно движется по кругу</a:t>
                      </a: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Воробей маленький.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Серенький, удаленький,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 двору шныряет,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Крошки собирает;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огороде ночует,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Ягоды ворует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Воробей бежит в круг (ребята, подымая и опуская руки, впускают и выпускают его), берёт один орех и старается унести его в «гнездо». Огородник сторожит за кругом и, как только Воробей выбегает из круга, начинает его ловить. Если Воробью удастся положить орех в «гнездо», он снова играет. Пойманный же Воробей меняется ролью с одним из участников. Но перед этим он должен откупиться от Огородника и выполнить желания хоровода, например спеть, сплясать и т. д.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При этом ему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говорят: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Уж век воробышку не лётывать,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огороде ягод не клёвывать,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 дубовой тычинке не сиживать.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 ты, воробышек, садись на лужочек,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 ты, серенький, садись во кружочек.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 пора ли тебе встать и полетать, 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хороводе нашем поплясать!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конце игры подсчитывают, какой воробей принёс больше всех орехов в «гнездо». Его объявляют победителем и в награду отдают все орехи.</a:t>
                      </a: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3559" name="Picture 15" descr="воробь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55" b="68051"/>
          <a:stretch>
            <a:fillRect/>
          </a:stretch>
        </p:blipFill>
        <p:spPr bwMode="auto">
          <a:xfrm>
            <a:off x="2209800" y="990600"/>
            <a:ext cx="19907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76" name="Rectangle 16"/>
          <p:cNvSpPr>
            <a:spLocks noChangeArrowheads="1"/>
          </p:cNvSpPr>
          <p:nvPr/>
        </p:nvSpPr>
        <p:spPr bwMode="auto">
          <a:xfrm>
            <a:off x="4876800" y="-30163"/>
            <a:ext cx="4267200" cy="664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Времена года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i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Дети, взявшись за руки, идут по кругу.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Придумала мать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Дочерям имена:                                                    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Вот Лето и Осень,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Зима и Весна!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Приходит Весна - зеленеют леса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,                                         </a:t>
            </a: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Идут в круг, поднимая руки.</a:t>
            </a:r>
            <a:endParaRPr lang="ru-RU" sz="1400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И птичьи повсюду звенят голоса.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Отходят назад, взмахивая руками,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как крыльями.</a:t>
            </a:r>
            <a:endParaRPr lang="ru-RU" sz="1400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А Лето пришло - все под солнцем цветет,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Поднимают руки и вращают кистями.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И спелые ягоды просятся в рот.</a:t>
            </a:r>
            <a:r>
              <a:rPr lang="ru-RU" sz="16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«Кладут в рот ягоды» с ладошки.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Нам щедрая Осень приносит плоды,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«собирают овощи в корзину».</a:t>
            </a:r>
            <a:endParaRPr lang="ru-RU" sz="1400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Дают урожай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И поля, и сады.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Зима засыпает снегами поля.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 Плавно опускают руки,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делая кистями мягкие движения.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</a:rPr>
              <a:t>Зимой отдыхает и дремлет земля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</a:rPr>
              <a:t>Приседают и кладут руки под щеку, закрывают глаза.</a:t>
            </a:r>
            <a:endParaRPr lang="ru-RU" sz="1400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3561" name="Picture 17" descr="MC90003639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4196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18" descr="MC900331453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343400"/>
            <a:ext cx="9699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19" descr="MC900212691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838200"/>
            <a:ext cx="15017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92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600" y="87313"/>
            <a:ext cx="8778875" cy="6677025"/>
            <a:chOff x="228600" y="87313"/>
            <a:chExt cx="8778875" cy="6677025"/>
          </a:xfrm>
        </p:grpSpPr>
        <p:sp>
          <p:nvSpPr>
            <p:cNvPr id="65538" name="Rectangle 2"/>
            <p:cNvSpPr>
              <a:spLocks noChangeArrowheads="1"/>
            </p:cNvSpPr>
            <p:nvPr/>
          </p:nvSpPr>
          <p:spPr bwMode="auto">
            <a:xfrm>
              <a:off x="228600" y="87313"/>
              <a:ext cx="4343400" cy="6677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i="1">
                  <a:solidFill>
                    <a:srgbClr val="99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Подарки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В центре круга стоит ребенок. Дети идут вокруг него хороводом, произнося слова: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Принесли мы вам подарки.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Кто захочет, тот возьмет.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Вот вам кукла с лентой яркой,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Конь, волчок и самолет.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Ребенок выбирает одну из названных игрушек.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>
                  <a:solidFill>
                    <a:srgbClr val="000000"/>
                  </a:solidFill>
                </a:rPr>
                <a:t> </a:t>
              </a:r>
              <a:r>
                <a:rPr lang="ru-RU" sz="1200" i="1">
                  <a:solidFill>
                    <a:srgbClr val="000000"/>
                  </a:solidFill>
                </a:rPr>
                <a:t>(Кукла) Дети выставляют ногу на пятку и машут лентой, произнося слова: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Кукла, кукла попляши,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Яркой лентой помаши</a:t>
              </a:r>
              <a:r>
                <a:rPr lang="ru-RU" sz="1400" i="1">
                  <a:solidFill>
                    <a:srgbClr val="000000"/>
                  </a:solidFill>
                </a:rPr>
                <a:t>.(2 раза)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Потом замирают на месте в позе куклы и ребенок выбирает понравившуюся куклу.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(Конь) Дети скачут по кругу прямым галопом, произнося слова: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Скачет конь наш - цок да цок.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Слышен цокот быстрых ног.</a:t>
              </a:r>
              <a:r>
                <a:rPr lang="ru-RU">
                  <a:solidFill>
                    <a:srgbClr val="000000"/>
                  </a:solidFill>
                </a:rPr>
                <a:t> </a:t>
              </a:r>
              <a:r>
                <a:rPr lang="ru-RU" sz="1400" i="1">
                  <a:solidFill>
                    <a:srgbClr val="000000"/>
                  </a:solidFill>
                </a:rPr>
                <a:t>(2 раза)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Дети замирают в позе коня. Ребенок выбирает себе коня.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(Волчок)Дети кружатся на месте, произнося слова: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Вот как кружится волчок,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Прожужжал и на пол лег</a:t>
              </a:r>
              <a:r>
                <a:rPr lang="ru-RU" sz="1600" i="1">
                  <a:solidFill>
                    <a:srgbClr val="000000"/>
                  </a:solidFill>
                </a:rPr>
                <a:t>.(</a:t>
              </a:r>
              <a:r>
                <a:rPr lang="ru-RU" sz="1400" i="1">
                  <a:solidFill>
                    <a:srgbClr val="000000"/>
                  </a:solidFill>
                </a:rPr>
                <a:t>2 раза)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(в конце слов присаживаются на корточки)</a:t>
              </a:r>
              <a:r>
                <a:rPr lang="ru-RU" sz="1200">
                  <a:solidFill>
                    <a:srgbClr val="000000"/>
                  </a:solidFill>
                </a:rPr>
                <a:t> </a:t>
              </a:r>
              <a:r>
                <a:rPr lang="ru-RU" sz="1200" i="1">
                  <a:solidFill>
                    <a:srgbClr val="000000"/>
                  </a:solidFill>
                </a:rPr>
                <a:t>Ребенок выбирает себе волчок.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(Самолет)Дети расставляют руки в стороны, бегут по кругу, произнося слова: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Самолет летит, летит,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Смелый летчик в нем сидит.</a:t>
              </a:r>
              <a:r>
                <a:rPr lang="ru-RU">
                  <a:solidFill>
                    <a:srgbClr val="000000"/>
                  </a:solidFill>
                </a:rPr>
                <a:t> </a:t>
              </a:r>
              <a:r>
                <a:rPr lang="ru-RU" sz="1400" i="1">
                  <a:solidFill>
                    <a:srgbClr val="000000"/>
                  </a:solidFill>
                </a:rPr>
                <a:t>(2раза)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Дети останавливаются в позе самолета и ребенок выбирает себе самолет.</a:t>
              </a:r>
            </a:p>
          </p:txBody>
        </p:sp>
        <p:pic>
          <p:nvPicPr>
            <p:cNvPr id="25603" name="Picture 3" descr="MC900391458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0" y="609600"/>
              <a:ext cx="14478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4572000" y="152400"/>
              <a:ext cx="4343400" cy="6535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i="1">
                  <a:solidFill>
                    <a:srgbClr val="8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Вышел мишка на лужок</a:t>
              </a:r>
              <a:r>
                <a:rPr lang="ru-RU" b="1" i="1">
                  <a:solidFill>
                    <a:srgbClr val="800000"/>
                  </a:solidFill>
                </a:rPr>
                <a:t>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Вышел мишка на лужок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Собрались мы все в кружок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Мишка хлопает в ладоши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Он у нас такой хороший,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с Мишей хлопайте, ребята.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Ну-ка, вместе: раз, два, три..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 теперь -  замри!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Вышел Мишка на лужок,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Собирается в кружок.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Мишка бегает, как ветер,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Он быстрее всех на свете.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Эй, ребята, догоняйте!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Ну-ка,  вместе: раз, два, три…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 теперь – замри!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Вышел Мишка на лужок,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Собрались мы все в кружок.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Мишка ползает проворно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Кто  из вас его догонит?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Ну-ка, дети не робейте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Ну-ка, вместе : раз, два, три…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 теперь – замри!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Вышел Мишка на лужок,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Собрались мы все в кружок.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Мишка весело хохочет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Он у нас такой хороший.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Смейтесь с Мишею,  ребята,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Ну-ка, вместе: раз два, три…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>
                  <a:solidFill>
                    <a:srgbClr val="000000"/>
                  </a:solidFill>
                </a:rPr>
                <a:t>А теперь  замри!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Стоя в кругу, дети выполняют движения по тексту.</a:t>
              </a:r>
            </a:p>
          </p:txBody>
        </p:sp>
        <p:pic>
          <p:nvPicPr>
            <p:cNvPr id="25605" name="Picture 10" descr="MC900398691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88831">
              <a:off x="7010400" y="2590800"/>
              <a:ext cx="1997075" cy="187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704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600" y="609600"/>
            <a:ext cx="8686800" cy="5667375"/>
            <a:chOff x="228600" y="609600"/>
            <a:chExt cx="8686800" cy="5667375"/>
          </a:xfrm>
        </p:grpSpPr>
        <p:sp>
          <p:nvSpPr>
            <p:cNvPr id="76802" name="Rectangle 2"/>
            <p:cNvSpPr>
              <a:spLocks noChangeArrowheads="1"/>
            </p:cNvSpPr>
            <p:nvPr/>
          </p:nvSpPr>
          <p:spPr bwMode="auto">
            <a:xfrm>
              <a:off x="228600" y="649288"/>
              <a:ext cx="4114800" cy="5578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Бабка Ежка</a:t>
              </a:r>
              <a:endParaRPr lang="ru-RU" sz="2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В середине круга встает водящий – Бабка Ежка. В руках у нее «помело».</a:t>
              </a:r>
              <a:r>
                <a:rPr lang="ru-RU">
                  <a:solidFill>
                    <a:srgbClr val="000000"/>
                  </a:solidFill>
                </a:rPr>
                <a:t> </a:t>
              </a:r>
              <a:r>
                <a:rPr lang="ru-RU" sz="1400" i="1">
                  <a:solidFill>
                    <a:srgbClr val="000000"/>
                  </a:solidFill>
                </a:rPr>
                <a:t>Вокруг ходят играющие и дразнят ее:</a:t>
              </a:r>
              <a:r>
                <a:rPr lang="ru-RU">
                  <a:solidFill>
                    <a:srgbClr val="000000"/>
                  </a:solidFill>
                </a:rPr>
                <a:t>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Бабка Ежка,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Костяная ножка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С печки упала,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Ногу сломала,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А потом и говорит: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– У меня нога болит.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Пошла она на улицу –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Раздавила курицу.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Пошла на базар –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Раздавила самовар.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Бабка Ежка скачет на одной ноге и старается кого-нибудь коснуться «помелом». К кому прикоснется – тот замирает.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pic>
          <p:nvPicPr>
            <p:cNvPr id="26627" name="Picture 3" descr="бабушка яга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191">
              <a:off x="2133600" y="1981200"/>
              <a:ext cx="2133600" cy="1820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804" name="Rectangle 4"/>
            <p:cNvSpPr>
              <a:spLocks noChangeArrowheads="1"/>
            </p:cNvSpPr>
            <p:nvPr/>
          </p:nvSpPr>
          <p:spPr bwMode="auto">
            <a:xfrm>
              <a:off x="4267200" y="609600"/>
              <a:ext cx="4572000" cy="5667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Заря – зарница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Один из детей держит шест с прикрепленными на конце лентами. Все играющие берут по одной ленте. Один из участников - водящий - стоит вне круга. Дети идут по кругу с лентами в руках со словами: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 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Заря - зарница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Красная девица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По полю ходила,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Ключи обронила.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Ключи золотые,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Ленты голубые.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Раз - два, не воронь,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А беги как огонь.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i="1">
                  <a:solidFill>
                    <a:srgbClr val="000000"/>
                  </a:solidFill>
                </a:rPr>
                <a:t>С последними словами водящий дотрагивается до одного игрока. Они вдвоем бегут в разные стороны и обегают круг. Кто первым схватит оставленную ленту, победитель, а неудачник становится водящим</a:t>
              </a:r>
              <a:r>
                <a:rPr lang="ru-RU" i="1">
                  <a:solidFill>
                    <a:srgbClr val="000000"/>
                  </a:solidFill>
                </a:rPr>
                <a:t>.</a:t>
              </a:r>
            </a:p>
          </p:txBody>
        </p:sp>
        <p:pic>
          <p:nvPicPr>
            <p:cNvPr id="26629" name="Picture 5" descr="MC900338174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3200400"/>
              <a:ext cx="2362200" cy="16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9396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600" y="152400"/>
            <a:ext cx="8737600" cy="6375400"/>
            <a:chOff x="228600" y="152400"/>
            <a:chExt cx="8737600" cy="6375400"/>
          </a:xfrm>
        </p:grpSpPr>
        <p:pic>
          <p:nvPicPr>
            <p:cNvPr id="27650" name="Picture 3" descr="MC900356487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3657600"/>
              <a:ext cx="114300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49" name="Rectangle 5"/>
            <p:cNvSpPr>
              <a:spLocks noChangeArrowheads="1"/>
            </p:cNvSpPr>
            <p:nvPr/>
          </p:nvSpPr>
          <p:spPr bwMode="auto">
            <a:xfrm>
              <a:off x="228600" y="152400"/>
              <a:ext cx="4419600" cy="6375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i="1">
                  <a:solidFill>
                    <a:srgbClr val="FF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Клубок</a:t>
              </a:r>
              <a:endParaRPr lang="ru-RU" sz="20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Дети выстраиваются в ряд и берутся за руки. Впереди всех становится самый высокий из игроков. Ему отводится роль столба. До слов «нитка тянется» все дети вместе с ведущим идут по залу в разных направлениях – по диагонали, змейкой, по кругу. Затем ведущий должен стоять неподвижно. Остальные цепочкой, словно нитка вокруг клубка, обвиваются вокруг столба.</a:t>
              </a: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Я по горенке шла, клубок ниток нашла.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Клубок маленький, нитки аленькие.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Клубок катится, нитка тянется.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Клубок доле, доле, доле.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Нитка боле, боле, боле.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Нитка дольше всех, перевертев шесть!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Когда стоящего столбом все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обовьют, последний игрок </a:t>
              </a: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начинает двигаться в обратном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направлении, и клубок </a:t>
              </a: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разматывается.</a:t>
              </a: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Я по горенке шла, клубок ниток нашла.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Клубок маленький, нитки аленьки,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Клубок катится, Нитка тянется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Клубок доле, доле, доле.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Нитка боле, боле, боле.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</a:rPr>
                <a:t>Нитка дольше всех, перевертев шесть!</a:t>
              </a:r>
            </a:p>
          </p:txBody>
        </p:sp>
        <p:sp>
          <p:nvSpPr>
            <p:cNvPr id="57350" name="Rectangle 6"/>
            <p:cNvSpPr>
              <a:spLocks noChangeArrowheads="1"/>
            </p:cNvSpPr>
            <p:nvPr/>
          </p:nvSpPr>
          <p:spPr bwMode="auto">
            <a:xfrm>
              <a:off x="4419600" y="152400"/>
              <a:ext cx="4495800" cy="6337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i="1">
                  <a:solidFill>
                    <a:srgbClr val="FF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Капуста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Дети стоят в кругу (это кочаны капусты,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считалкой выбираются «дедушка»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и «зайчик». Все вместе, и «капуста»,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и «дедушка», и «зайчик» идут по кругу.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Разрослась на грядке в огороде густо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Белая, большая, сочная капуста.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(Дети присаживаются на корточки, а «дедушка» идет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по кругу, поглаживая каждого ребенка по голове.)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Дедушка капусту часто поливает,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Каждую головку хорошо знает.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В-ль: «Устал дедушка, ушел, уснул.»</a:t>
              </a:r>
              <a:r>
                <a:rPr lang="ru-RU" i="1">
                  <a:solidFill>
                    <a:srgbClr val="000000"/>
                  </a:solidFill>
                </a:rPr>
                <a:t>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(«Дедушка отходит в сторону, садится на стульчик спиной к детям, закрывает глаза)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Зайка – побегайка в огороде был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И кочан капусты с грядки утащил.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(«Зайка» прячет один «кочанчик» за ширму или в другое укромное место.)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000000"/>
                  </a:solidFill>
                </a:rPr>
                <a:t>Кого нет? Угадай!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i="1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200" i="1">
                  <a:solidFill>
                    <a:srgbClr val="000000"/>
                  </a:solidFill>
                </a:rPr>
                <a:t>Бывает, что водящему не удается припомнить, кого же спрятал «зайчик». Спрашиваю у него, нужна ли ему помощь? Если согласен на помощь, прошу ребят: «Подскажите «дедушке», какой был «кочанчик»: девочка или мальчик? » Если и это не помогает, то спрашиваю у ребят: «Какая первая буква в имени «кочанчика»?» После такой подсказки «дедушка», как правило, уже угадывает наверняка. «Дедушку» можно заменить «бабушкой».</a:t>
              </a:r>
            </a:p>
          </p:txBody>
        </p:sp>
        <p:pic>
          <p:nvPicPr>
            <p:cNvPr id="27653" name="Picture 7" descr="MC90033127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34855">
              <a:off x="7696200" y="228600"/>
              <a:ext cx="1270000" cy="111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4715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2436</Words>
  <Application>Microsoft Office PowerPoint</Application>
  <PresentationFormat>Экран (4:3)</PresentationFormat>
  <Paragraphs>395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14</vt:i4>
      </vt:variant>
      <vt:variant>
        <vt:lpstr>Заголовки слайдов</vt:lpstr>
      </vt:variant>
      <vt:variant>
        <vt:i4>13</vt:i4>
      </vt:variant>
    </vt:vector>
  </HeadingPairs>
  <TitlesOfParts>
    <vt:vector size="27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12_Оформление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2</cp:revision>
  <dcterms:created xsi:type="dcterms:W3CDTF">2017-05-10T06:11:47Z</dcterms:created>
  <dcterms:modified xsi:type="dcterms:W3CDTF">2017-06-20T14:48:08Z</dcterms:modified>
</cp:coreProperties>
</file>