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438" y="-2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0" y="0"/>
            <a:ext cx="6858000" cy="9144000"/>
            <a:chOff x="0" y="0"/>
            <a:chExt cx="6858000" cy="91440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4343" t="3076" r="3007" b="2958"/>
            <a:stretch/>
          </p:blipFill>
          <p:spPr bwMode="auto">
            <a:xfrm>
              <a:off x="0" y="0"/>
              <a:ext cx="6858000" cy="914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2696" y="611560"/>
              <a:ext cx="1116013" cy="14747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4088" y="1691680"/>
              <a:ext cx="4949825" cy="2365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6336" y="2874367"/>
              <a:ext cx="4505325" cy="1231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43896" y="1655502"/>
              <a:ext cx="1816100" cy="7445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5576" y="472814"/>
              <a:ext cx="1938337" cy="1927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Прямоугольник 2"/>
            <p:cNvSpPr/>
            <p:nvPr/>
          </p:nvSpPr>
          <p:spPr>
            <a:xfrm>
              <a:off x="2252661" y="4249125"/>
              <a:ext cx="3429000" cy="4001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 algn="r">
                <a:defRPr/>
              </a:pPr>
              <a:r>
                <a:rPr lang="ru-RU" sz="2000" b="1" i="1" dirty="0" smtClean="0">
                  <a:solidFill>
                    <a:srgbClr val="4F81BD">
                      <a:lumMod val="50000"/>
                    </a:srgbClr>
                  </a:solidFill>
                  <a:latin typeface="Times New Roman" pitchFamily="18" charset="0"/>
                  <a:cs typeface="Times New Roman" pitchFamily="18" charset="0"/>
                </a:rPr>
                <a:t>Декабрь 2018</a:t>
              </a:r>
              <a:endParaRPr lang="ru-RU" sz="2000" b="1" i="1" dirty="0">
                <a:solidFill>
                  <a:srgbClr val="4F81B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928670" y="4932040"/>
              <a:ext cx="5170979" cy="34624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ru-RU" sz="2000" b="1" dirty="0">
                  <a:solidFill>
                    <a:srgbClr val="6600FF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b="1" u="sng" dirty="0">
                  <a:solidFill>
                    <a:srgbClr val="660066"/>
                  </a:solidFill>
                  <a:latin typeface="Times New Roman" pitchFamily="18" charset="0"/>
                  <a:cs typeface="Times New Roman" pitchFamily="18" charset="0"/>
                </a:rPr>
                <a:t>В нашем номере</a:t>
              </a:r>
              <a:r>
                <a:rPr lang="ru-RU" sz="2000" b="1" u="sng" dirty="0" smtClean="0">
                  <a:solidFill>
                    <a:srgbClr val="660066"/>
                  </a:solidFill>
                  <a:latin typeface="Times New Roman" pitchFamily="18" charset="0"/>
                  <a:cs typeface="Times New Roman" pitchFamily="18" charset="0"/>
                </a:rPr>
                <a:t>:</a:t>
              </a:r>
            </a:p>
            <a:p>
              <a:pPr lvl="0">
                <a:lnSpc>
                  <a:spcPct val="150000"/>
                </a:lnSpc>
                <a:defRPr/>
              </a:pPr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- Декабрь в поэзии</a:t>
              </a:r>
              <a:endPara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lvl="0">
                <a:lnSpc>
                  <a:spcPct val="150000"/>
                </a:lnSpc>
                <a:defRPr/>
              </a:pPr>
              <a:r>
                <a:rPr lang="ru-RU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ru-RU" b="1" dirty="0">
                  <a:solidFill>
                    <a:srgbClr val="6600FF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Методическое объединение воспитателей средних групп</a:t>
              </a:r>
              <a:endPara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lvl="0">
                <a:lnSpc>
                  <a:spcPct val="150000"/>
                </a:lnSpc>
                <a:buFontTx/>
                <a:buChar char="-"/>
                <a:defRPr/>
              </a:pPr>
              <a:r>
                <a:rPr lang="ru-RU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Предновогодняя ярмарка</a:t>
              </a:r>
            </a:p>
            <a:p>
              <a:pPr lvl="0">
                <a:lnSpc>
                  <a:spcPct val="150000"/>
                </a:lnSpc>
                <a:defRPr/>
              </a:pPr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- Новогодние утренники в нашем саду</a:t>
              </a:r>
              <a:endPara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lvl="0">
                <a:lnSpc>
                  <a:spcPct val="150000"/>
                </a:lnSpc>
                <a:buFontTx/>
                <a:buChar char="-"/>
                <a:defRPr/>
              </a:pPr>
              <a:r>
                <a:rPr lang="ru-RU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Родителям на заметку: «Как одевать ребёнка зимой»</a:t>
              </a:r>
              <a:endParaRPr lang="ru-RU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62035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0" y="0"/>
            <a:ext cx="6858000" cy="9144000"/>
            <a:chOff x="0" y="0"/>
            <a:chExt cx="6858000" cy="91440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4343" t="3076" r="3007" b="2958"/>
            <a:stretch/>
          </p:blipFill>
          <p:spPr bwMode="auto">
            <a:xfrm>
              <a:off x="0" y="0"/>
              <a:ext cx="6858000" cy="914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2786058" y="1000100"/>
              <a:ext cx="3714776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latin typeface="Georgia" panose="02040502050405020303" pitchFamily="18" charset="0"/>
                </a:rPr>
                <a:t>Утром  рано в декабре,</a:t>
              </a:r>
            </a:p>
            <a:p>
              <a:r>
                <a:rPr lang="ru-RU" sz="1600" b="1" dirty="0" smtClean="0">
                  <a:latin typeface="Georgia" panose="02040502050405020303" pitchFamily="18" charset="0"/>
                </a:rPr>
                <a:t>Первый снег уж на дворе.</a:t>
              </a:r>
            </a:p>
            <a:p>
              <a:r>
                <a:rPr lang="ru-RU" sz="1600" b="1" dirty="0" smtClean="0">
                  <a:latin typeface="Georgia" panose="02040502050405020303" pitchFamily="18" charset="0"/>
                </a:rPr>
                <a:t>Расчищаем мы дорожки, </a:t>
              </a:r>
            </a:p>
            <a:p>
              <a:r>
                <a:rPr lang="ru-RU" sz="1600" b="1" dirty="0" smtClean="0">
                  <a:latin typeface="Georgia" panose="02040502050405020303" pitchFamily="18" charset="0"/>
                </a:rPr>
                <a:t>В теплой меховой одёжке.</a:t>
              </a:r>
            </a:p>
            <a:p>
              <a:endParaRPr lang="ru-RU" sz="1600" b="1" dirty="0">
                <a:latin typeface="Georgia" panose="02040502050405020303" pitchFamily="18" charset="0"/>
              </a:endParaRPr>
            </a:p>
            <a:p>
              <a:pPr algn="r"/>
              <a:r>
                <a:rPr lang="ru-RU" sz="1600" b="1" dirty="0" smtClean="0">
                  <a:latin typeface="Georgia" panose="02040502050405020303" pitchFamily="18" charset="0"/>
                </a:rPr>
                <a:t>Л. </a:t>
              </a:r>
              <a:r>
                <a:rPr lang="ru-RU" sz="1600" b="1" dirty="0" err="1" smtClean="0">
                  <a:latin typeface="Georgia" panose="02040502050405020303" pitchFamily="18" charset="0"/>
                </a:rPr>
                <a:t>Луканова</a:t>
              </a:r>
              <a:endParaRPr lang="ru-RU" sz="1600" b="1" dirty="0">
                <a:latin typeface="Georgia" panose="02040502050405020303" pitchFamily="18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428736" y="2714612"/>
              <a:ext cx="403244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latin typeface="Georgia" panose="02040502050405020303" pitchFamily="18" charset="0"/>
                </a:rPr>
                <a:t>Декабрь  – и пришла зима,</a:t>
              </a:r>
            </a:p>
            <a:p>
              <a:r>
                <a:rPr lang="ru-RU" sz="1600" b="1" dirty="0" smtClean="0">
                  <a:latin typeface="Georgia" panose="02040502050405020303" pitchFamily="18" charset="0"/>
                </a:rPr>
                <a:t>Украсив снежным блеском ёлку.</a:t>
              </a:r>
            </a:p>
            <a:p>
              <a:r>
                <a:rPr lang="ru-RU" sz="1600" b="1" dirty="0" smtClean="0">
                  <a:latin typeface="Georgia" panose="02040502050405020303" pitchFamily="18" charset="0"/>
                </a:rPr>
                <a:t>В округе шум и кутерьма,</a:t>
              </a:r>
            </a:p>
            <a:p>
              <a:r>
                <a:rPr lang="ru-RU" sz="1600" b="1" dirty="0" smtClean="0">
                  <a:latin typeface="Georgia" panose="02040502050405020303" pitchFamily="18" charset="0"/>
                </a:rPr>
                <a:t>Как хорошо играть на горке.</a:t>
              </a:r>
            </a:p>
            <a:p>
              <a:endParaRPr lang="ru-RU" sz="1600" b="1" dirty="0">
                <a:latin typeface="Georgia" panose="02040502050405020303" pitchFamily="18" charset="0"/>
              </a:endParaRPr>
            </a:p>
            <a:p>
              <a:pPr algn="r"/>
              <a:r>
                <a:rPr lang="ru-RU" sz="1600" b="1" dirty="0" err="1" smtClean="0">
                  <a:latin typeface="Georgia" panose="02040502050405020303" pitchFamily="18" charset="0"/>
                </a:rPr>
                <a:t>А.Мецгер</a:t>
              </a:r>
              <a:endParaRPr lang="ru-RU" sz="1600" b="1" dirty="0">
                <a:latin typeface="Georgia" panose="02040502050405020303" pitchFamily="18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357430" y="4643438"/>
              <a:ext cx="3816424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>
                  <a:latin typeface="Georgia" panose="02040502050405020303" pitchFamily="18" charset="0"/>
                </a:rPr>
                <a:t>Декабрь – он год ведёт к концу</a:t>
              </a:r>
            </a:p>
            <a:p>
              <a:r>
                <a:rPr lang="ru-RU" sz="1600" b="1" dirty="0" smtClean="0">
                  <a:latin typeface="Georgia" panose="02040502050405020303" pitchFamily="18" charset="0"/>
                </a:rPr>
                <a:t>Зима снежок метет к крыльцу,</a:t>
              </a:r>
            </a:p>
            <a:p>
              <a:r>
                <a:rPr lang="ru-RU" sz="1600" b="1" dirty="0" smtClean="0">
                  <a:latin typeface="Georgia" panose="02040502050405020303" pitchFamily="18" charset="0"/>
                </a:rPr>
                <a:t>Морозом студит колким.</a:t>
              </a:r>
            </a:p>
            <a:p>
              <a:r>
                <a:rPr lang="ru-RU" sz="1600" b="1" dirty="0" smtClean="0">
                  <a:latin typeface="Georgia" panose="02040502050405020303" pitchFamily="18" charset="0"/>
                </a:rPr>
                <a:t>Не за горами Новый Год,</a:t>
              </a:r>
            </a:p>
            <a:p>
              <a:r>
                <a:rPr lang="ru-RU" sz="1600" b="1" dirty="0" smtClean="0">
                  <a:latin typeface="Georgia" panose="02040502050405020303" pitchFamily="18" charset="0"/>
                </a:rPr>
                <a:t>И праздник в гости к нам придёт</a:t>
              </a:r>
            </a:p>
            <a:p>
              <a:r>
                <a:rPr lang="ru-RU" sz="1600" b="1" dirty="0" smtClean="0">
                  <a:latin typeface="Georgia" panose="02040502050405020303" pitchFamily="18" charset="0"/>
                </a:rPr>
                <a:t>С подарками и с ёлкой!</a:t>
              </a:r>
            </a:p>
            <a:p>
              <a:endParaRPr lang="ru-RU" sz="1600" b="1" dirty="0">
                <a:latin typeface="Georgia" panose="02040502050405020303" pitchFamily="18" charset="0"/>
              </a:endParaRPr>
            </a:p>
            <a:p>
              <a:pPr algn="r"/>
              <a:r>
                <a:rPr lang="ru-RU" sz="1600" b="1" dirty="0" err="1" smtClean="0">
                  <a:latin typeface="Georgia" panose="02040502050405020303" pitchFamily="18" charset="0"/>
                </a:rPr>
                <a:t>Ю.Чичев</a:t>
              </a:r>
              <a:endParaRPr lang="ru-RU" sz="1600" b="1" dirty="0">
                <a:latin typeface="Georgia" panose="02040502050405020303" pitchFamily="18" charset="0"/>
              </a:endParaRPr>
            </a:p>
          </p:txBody>
        </p:sp>
        <p:pic>
          <p:nvPicPr>
            <p:cNvPr id="5122" name="Picture 2" descr="http://www.playcast.ru/uploads/2017/01/15/21278304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14356" y="1000100"/>
              <a:ext cx="1917650" cy="1502658"/>
            </a:xfrm>
            <a:prstGeom prst="rect">
              <a:avLst/>
            </a:prstGeom>
            <a:noFill/>
          </p:spPr>
        </p:pic>
        <p:pic>
          <p:nvPicPr>
            <p:cNvPr id="5124" name="Picture 4" descr="https://gruppa4-ds75sp.edumsko.ru/uploads/6000/22693/persona/folders/355036896.png?146060539872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28670" y="6357950"/>
              <a:ext cx="3885224" cy="2214578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="" xmlns:p14="http://schemas.microsoft.com/office/powerpoint/2010/main" val="381182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343" t="3076" r="3007" b="2958"/>
          <a:stretch/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764704" y="755576"/>
            <a:ext cx="5616624" cy="7992888"/>
            <a:chOff x="764704" y="755576"/>
            <a:chExt cx="5616624" cy="7992888"/>
          </a:xfrm>
        </p:grpSpPr>
        <p:sp>
          <p:nvSpPr>
            <p:cNvPr id="2" name="TextBox 1"/>
            <p:cNvSpPr txBox="1"/>
            <p:nvPr/>
          </p:nvSpPr>
          <p:spPr>
            <a:xfrm>
              <a:off x="764704" y="755576"/>
              <a:ext cx="5616624" cy="4247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 декабря наш детский сад был рад приветствовать гостей.  В нашем учреждении состоялось очередное методическое объединение для воспитателей средних групп, на котором педагог нашего сада – воспитатель средней группы №2 Торопова Н.А. вместе со своими воспитанниками показала открытое занятие по развитию речи в интеграции  с познавательным развитием   «По страницам любимых сказок».  В процессе сказочного путешествия, ребята  закрепили умения и навыки образовывать слова  с уменьшительно-ласкательным значением при помощи суффиксов, отвечать связно на вопросы педагога, пересказывать короткую сказку с опорой на </a:t>
              </a:r>
              <a:r>
                <a:rPr lang="ru-RU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мнемо</a:t>
              </a:r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-таблицу, взаимодействовать </a:t>
              </a:r>
              <a:r>
                <a: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друг с </a:t>
              </a:r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другом.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17892" y="5076056"/>
              <a:ext cx="5259724" cy="3672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  <p:extLst>
      <p:ext uri="{BB962C8B-B14F-4D97-AF65-F5344CB8AC3E}">
        <p14:creationId xmlns="" xmlns:p14="http://schemas.microsoft.com/office/powerpoint/2010/main" val="394898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0" y="0"/>
            <a:ext cx="6858000" cy="9144000"/>
            <a:chOff x="0" y="0"/>
            <a:chExt cx="6858000" cy="91440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4343" t="3076" r="3007" b="2958"/>
            <a:stretch/>
          </p:blipFill>
          <p:spPr bwMode="auto">
            <a:xfrm>
              <a:off x="0" y="0"/>
              <a:ext cx="6858000" cy="914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1285860" y="0"/>
              <a:ext cx="460851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Вы игрушки разбирайте – детям радость доставляйте!</a:t>
              </a:r>
            </a:p>
          </p:txBody>
        </p:sp>
        <p:grpSp>
          <p:nvGrpSpPr>
            <p:cNvPr id="10" name="Группа 9"/>
            <p:cNvGrpSpPr/>
            <p:nvPr/>
          </p:nvGrpSpPr>
          <p:grpSpPr>
            <a:xfrm>
              <a:off x="285728" y="642910"/>
              <a:ext cx="6357982" cy="8286808"/>
              <a:chOff x="285728" y="642910"/>
              <a:chExt cx="6357982" cy="8286808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642918" y="2857488"/>
                <a:ext cx="6000792" cy="3416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b="1" dirty="0" smtClean="0"/>
                  <a:t>20 декабря в нашем саду прошла предновогодняя ярмарка. На ярмарке были представлены новогодние игрушки и поделки, изготовленные руками  детей совместно с воспитателями. Приятно отметить, что практически все родители приняли участие в таком прекрасном мероприятии, которое состоялась на центральной площадке нашего учреждения. Так же на ярмарку пожаловала  немного вредная и вздорная Баба Яга, однако поиграв с детьми, она повеселела и осталась на нашем празднике. Ребята, танцевали, играли в народные игры и даже создали импровизированный детский шумовой оркестр.</a:t>
                </a:r>
                <a:endParaRPr lang="ru-RU" b="1" dirty="0"/>
              </a:p>
            </p:txBody>
          </p:sp>
          <p:pic>
            <p:nvPicPr>
              <p:cNvPr id="3074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14931" b="6944"/>
              <a:stretch>
                <a:fillRect/>
              </a:stretch>
            </p:blipFill>
            <p:spPr bwMode="auto">
              <a:xfrm>
                <a:off x="285728" y="6357950"/>
                <a:ext cx="2400331" cy="25003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075" name="Picture 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786058" y="6786578"/>
                <a:ext cx="2857520" cy="2143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076" name="Picture 4"/>
              <p:cNvPicPr>
                <a:picLocks noChangeAspect="1" noChangeArrowheads="1"/>
              </p:cNvPicPr>
              <p:nvPr/>
            </p:nvPicPr>
            <p:blipFill>
              <a:blip r:embed="rId5" cstate="print">
                <a:lum bright="10000"/>
              </a:blip>
              <a:srcRect/>
              <a:stretch>
                <a:fillRect/>
              </a:stretch>
            </p:blipFill>
            <p:spPr bwMode="auto">
              <a:xfrm>
                <a:off x="857232" y="762056"/>
                <a:ext cx="2357454" cy="18096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077" name="Picture 5"/>
              <p:cNvPicPr>
                <a:picLocks noChangeAspect="1" noChangeArrowheads="1"/>
              </p:cNvPicPr>
              <p:nvPr/>
            </p:nvPicPr>
            <p:blipFill>
              <a:blip r:embed="rId6" cstate="print">
                <a:lum bright="10000" contrast="10000"/>
              </a:blip>
              <a:srcRect l="5739" t="-619" r="5335" b="3805"/>
              <a:stretch>
                <a:fillRect/>
              </a:stretch>
            </p:blipFill>
            <p:spPr bwMode="auto">
              <a:xfrm>
                <a:off x="3429000" y="642910"/>
                <a:ext cx="2712162" cy="22145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073" name="Picture 1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357694" y="6000760"/>
                <a:ext cx="2206827" cy="13573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</p:grpSp>
    </p:spTree>
    <p:extLst>
      <p:ext uri="{BB962C8B-B14F-4D97-AF65-F5344CB8AC3E}">
        <p14:creationId xmlns="" xmlns:p14="http://schemas.microsoft.com/office/powerpoint/2010/main" val="313495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0" y="0"/>
            <a:ext cx="6858000" cy="9144000"/>
            <a:chOff x="0" y="0"/>
            <a:chExt cx="6858000" cy="91440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4343" t="3076" r="3007" b="2958"/>
            <a:stretch/>
          </p:blipFill>
          <p:spPr bwMode="auto">
            <a:xfrm>
              <a:off x="0" y="0"/>
              <a:ext cx="6858000" cy="914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642918" y="2214546"/>
              <a:ext cx="5760640" cy="341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Новый год – это праздник, которого дети долго ждут, веря в сказку и чудо. </a:t>
              </a:r>
            </a:p>
            <a:p>
              <a:r>
                <a: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В последнюю неделю декабря в нашем детском саду во всех возрастных группах состоялись новогодние утренники. Все праздники проходили в сказочной атмосфере.  Ребята были в маскарадных костюмах, они с удовольствием рассказывали стихи, пели новогодние песни, участвовали в разнообразных конкурсах. Ну и, конечно, появление  Деда  Мороза и Снегурочки вызвало огромную радость и восторг в душе каждого ребёнка, а сказочные герои повеселили не только детей, но и их родителей.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2049" name="Picture 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28802" y="0"/>
              <a:ext cx="3308078" cy="21635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4" cstate="print">
              <a:lum bright="10000"/>
            </a:blip>
            <a:srcRect l="6304" r="11532"/>
            <a:stretch>
              <a:fillRect/>
            </a:stretch>
          </p:blipFill>
          <p:spPr bwMode="auto">
            <a:xfrm>
              <a:off x="4500546" y="5357818"/>
              <a:ext cx="2357454" cy="1912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714752" y="7072330"/>
              <a:ext cx="2673321" cy="1782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00042" y="5786446"/>
              <a:ext cx="3331298" cy="2701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  <p:extLst>
      <p:ext uri="{BB962C8B-B14F-4D97-AF65-F5344CB8AC3E}">
        <p14:creationId xmlns="" xmlns:p14="http://schemas.microsoft.com/office/powerpoint/2010/main" val="264860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343" t="3076" r="3007" b="2958"/>
          <a:stretch/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 descr="http://detsad20.ucoz.ru/Kartinki/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858000" cy="91439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23192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407</Words>
  <Application>Microsoft Office PowerPoint</Application>
  <PresentationFormat>Экран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сад 8</cp:lastModifiedBy>
  <cp:revision>26</cp:revision>
  <dcterms:created xsi:type="dcterms:W3CDTF">2019-01-13T13:44:23Z</dcterms:created>
  <dcterms:modified xsi:type="dcterms:W3CDTF">2019-01-18T07:56:28Z</dcterms:modified>
</cp:coreProperties>
</file>