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6858000" cy="9144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0" d="100"/>
          <a:sy n="50" d="100"/>
        </p:scale>
        <p:origin x="-2304" y="-13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10.07.2018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10.07.2018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10.07.2018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10.07.2018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7" Type="http://schemas.openxmlformats.org/officeDocument/2006/relationships/image" Target="../media/image1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jpeg"/><Relationship Id="rId3" Type="http://schemas.openxmlformats.org/officeDocument/2006/relationships/image" Target="../media/image21.jpeg"/><Relationship Id="rId7" Type="http://schemas.openxmlformats.org/officeDocument/2006/relationships/image" Target="../media/image2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7" Type="http://schemas.openxmlformats.org/officeDocument/2006/relationships/image" Target="../media/image3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9.jpeg"/><Relationship Id="rId5" Type="http://schemas.microsoft.com/office/2007/relationships/hdphoto" Target="../media/hdphoto1.wdp"/><Relationship Id="rId4" Type="http://schemas.openxmlformats.org/officeDocument/2006/relationships/image" Target="../media/image2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>
            <a:off x="0" y="0"/>
            <a:ext cx="6902592" cy="9144000"/>
            <a:chOff x="0" y="0"/>
            <a:chExt cx="6902592" cy="9144000"/>
          </a:xfrm>
        </p:grpSpPr>
        <p:pic>
          <p:nvPicPr>
            <p:cNvPr id="7170" name="Picture 2" descr="https://i.pinimg.com/736x/ae/a0/6d/aea06dae464fcbc7f73e469e1cd74974--borders-free-page-borders.jpg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0" y="0"/>
              <a:ext cx="6902592" cy="9144000"/>
            </a:xfrm>
            <a:prstGeom prst="rect">
              <a:avLst/>
            </a:prstGeom>
            <a:noFill/>
          </p:spPr>
        </p:pic>
        <p:pic>
          <p:nvPicPr>
            <p:cNvPr id="3" name="Picture 10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142984" y="2143108"/>
              <a:ext cx="4498534" cy="12255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" name="Picture 7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071546" y="1071538"/>
              <a:ext cx="4952515" cy="23653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" name="Picture 13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714356" y="785786"/>
              <a:ext cx="1042369" cy="13795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6" name="Picture 8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1714488" y="1000100"/>
              <a:ext cx="1815922" cy="7445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" name="Picture 15" descr="http://million-otkrytok.ru/upload/iblock/170/1701e3f7541029dcaa2153050f3716e4.jpg"/>
            <p:cNvPicPr>
              <a:picLocks noChangeAspect="1" noChangeArrowheads="1"/>
            </p:cNvPicPr>
            <p:nvPr/>
          </p:nvPicPr>
          <p:blipFill>
            <a:blip r:embed="rId7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4429132" y="571472"/>
              <a:ext cx="1600200" cy="1600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8" name="Прямоугольник 7"/>
            <p:cNvSpPr/>
            <p:nvPr/>
          </p:nvSpPr>
          <p:spPr>
            <a:xfrm>
              <a:off x="4214818" y="3428992"/>
              <a:ext cx="1500732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b="1" i="1" dirty="0" smtClean="0">
                  <a:solidFill>
                    <a:srgbClr val="19194D"/>
                  </a:solidFill>
                </a:rPr>
                <a:t>ИЮНЬ 2018г.</a:t>
              </a:r>
              <a:endParaRPr lang="ru-RU" b="1" i="1" dirty="0">
                <a:solidFill>
                  <a:srgbClr val="19194D"/>
                </a:solidFill>
              </a:endParaRPr>
            </a:p>
          </p:txBody>
        </p:sp>
        <p:sp>
          <p:nvSpPr>
            <p:cNvPr id="9" name="Прямоугольник 8"/>
            <p:cNvSpPr/>
            <p:nvPr/>
          </p:nvSpPr>
          <p:spPr>
            <a:xfrm>
              <a:off x="786325" y="3923928"/>
              <a:ext cx="5522955" cy="43858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ru-RU" altLang="ru-RU" sz="2400" b="1" i="1" u="sng" dirty="0" smtClean="0">
                  <a:solidFill>
                    <a:srgbClr val="FF3300"/>
                  </a:solidFill>
                  <a:latin typeface="Times New Roman" pitchFamily="18" charset="0"/>
                  <a:cs typeface="Times New Roman" pitchFamily="18" charset="0"/>
                </a:rPr>
                <a:t>В нашем номере:</a:t>
              </a:r>
            </a:p>
            <a:p>
              <a:pPr>
                <a:lnSpc>
                  <a:spcPct val="150000"/>
                </a:lnSpc>
                <a:buFontTx/>
                <a:buChar char="-"/>
              </a:pPr>
              <a:r>
                <a:rPr lang="ru-RU" altLang="ru-RU" b="1" dirty="0" smtClean="0">
                  <a:latin typeface="Times New Roman" pitchFamily="18" charset="0"/>
                  <a:cs typeface="Times New Roman" pitchFamily="18" charset="0"/>
                </a:rPr>
                <a:t> ДЕНЬ ЗАЩИТЫ ДЕТЕЙ</a:t>
              </a:r>
            </a:p>
            <a:p>
              <a:pPr>
                <a:lnSpc>
                  <a:spcPct val="150000"/>
                </a:lnSpc>
                <a:buFontTx/>
                <a:buChar char="-"/>
              </a:pPr>
              <a:r>
                <a:rPr lang="ru-RU" altLang="ru-RU" b="1" dirty="0" smtClean="0">
                  <a:latin typeface="Times New Roman" pitchFamily="18" charset="0"/>
                  <a:cs typeface="Times New Roman" pitchFamily="18" charset="0"/>
                </a:rPr>
                <a:t> Фестиваль: «ДЕТИ ЗЕМЛИ КУБАНСКОЙ»</a:t>
              </a:r>
            </a:p>
            <a:p>
              <a:pPr>
                <a:lnSpc>
                  <a:spcPct val="150000"/>
                </a:lnSpc>
                <a:buFontTx/>
                <a:buChar char="-"/>
              </a:pPr>
              <a:r>
                <a:rPr lang="ru-RU" altLang="ru-RU" b="1" dirty="0" smtClean="0">
                  <a:latin typeface="Times New Roman" pitchFamily="18" charset="0"/>
                  <a:cs typeface="Times New Roman" pitchFamily="18" charset="0"/>
                </a:rPr>
                <a:t> День России</a:t>
              </a:r>
            </a:p>
            <a:p>
              <a:pPr>
                <a:lnSpc>
                  <a:spcPct val="150000"/>
                </a:lnSpc>
                <a:buFontTx/>
                <a:buChar char="-"/>
              </a:pPr>
              <a:r>
                <a:rPr lang="ru-RU" altLang="ru-RU" b="1" dirty="0" smtClean="0">
                  <a:latin typeface="Times New Roman" pitchFamily="18" charset="0"/>
                  <a:cs typeface="Times New Roman" pitchFamily="18" charset="0"/>
                </a:rPr>
                <a:t> Туристический поход ребят группы №10</a:t>
              </a:r>
            </a:p>
            <a:p>
              <a:pPr>
                <a:lnSpc>
                  <a:spcPct val="150000"/>
                </a:lnSpc>
                <a:buFontTx/>
                <a:buChar char="-"/>
              </a:pPr>
              <a:r>
                <a:rPr lang="ru-RU" altLang="ru-RU" b="1" dirty="0" smtClean="0">
                  <a:latin typeface="Times New Roman" pitchFamily="18" charset="0"/>
                  <a:cs typeface="Times New Roman" pitchFamily="18" charset="0"/>
                </a:rPr>
                <a:t> Семинар-практикум для родителей  «Логико</a:t>
              </a:r>
              <a:r>
                <a:rPr lang="ru-RU" altLang="ru-RU" b="1" dirty="0">
                  <a:latin typeface="Times New Roman" pitchFamily="18" charset="0"/>
                  <a:cs typeface="Times New Roman" pitchFamily="18" charset="0"/>
                </a:rPr>
                <a:t>-</a:t>
              </a:r>
              <a:r>
                <a:rPr lang="ru-RU" altLang="ru-RU" b="1" dirty="0" smtClean="0">
                  <a:latin typeface="Times New Roman" pitchFamily="18" charset="0"/>
                  <a:cs typeface="Times New Roman" pitchFamily="18" charset="0"/>
                </a:rPr>
                <a:t>математические игры с детьми старшего дошкольного возраста»</a:t>
              </a:r>
            </a:p>
            <a:p>
              <a:pPr>
                <a:lnSpc>
                  <a:spcPct val="150000"/>
                </a:lnSpc>
                <a:buFontTx/>
                <a:buChar char="-"/>
              </a:pPr>
              <a:r>
                <a:rPr lang="ru-RU" altLang="ru-RU" b="1" dirty="0" smtClean="0">
                  <a:latin typeface="Times New Roman" pitchFamily="18" charset="0"/>
                  <a:cs typeface="Times New Roman" pitchFamily="18" charset="0"/>
                </a:rPr>
                <a:t> Рубрика «Родителям на заметку»: Лето и безопасность ваших детей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s://i.pinimg.com/736x/ae/a0/6d/aea06dae464fcbc7f73e469e1cd74974--borders-free-page-border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6902592" cy="9144000"/>
          </a:xfrm>
          <a:prstGeom prst="rect">
            <a:avLst/>
          </a:prstGeom>
          <a:noFill/>
        </p:spPr>
      </p:pic>
      <p:grpSp>
        <p:nvGrpSpPr>
          <p:cNvPr id="3" name="Группа 2"/>
          <p:cNvGrpSpPr/>
          <p:nvPr/>
        </p:nvGrpSpPr>
        <p:grpSpPr>
          <a:xfrm>
            <a:off x="285728" y="179512"/>
            <a:ext cx="6286544" cy="8771448"/>
            <a:chOff x="285728" y="179512"/>
            <a:chExt cx="6286544" cy="8771448"/>
          </a:xfrm>
        </p:grpSpPr>
        <p:pic>
          <p:nvPicPr>
            <p:cNvPr id="22531" name="Picture 3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703043" y="6559772"/>
              <a:ext cx="1920234" cy="22928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22533" name="Picture 5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428736" y="179512"/>
              <a:ext cx="4142376" cy="22920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22534" name="Picture 6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4000504" y="6286742"/>
              <a:ext cx="2571768" cy="26642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22532" name="Picture 4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3420042" y="5056849"/>
              <a:ext cx="2831476" cy="171289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22530" name="Picture 2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285728" y="5500694"/>
              <a:ext cx="1948609" cy="21181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2" name="TextBox 1"/>
            <p:cNvSpPr txBox="1"/>
            <p:nvPr/>
          </p:nvSpPr>
          <p:spPr>
            <a:xfrm>
              <a:off x="692696" y="2471526"/>
              <a:ext cx="5760640" cy="258532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b="1" dirty="0" smtClean="0"/>
                <a:t>В первый июньский день, когда начинается лето, наш сад отметил Международный День защиты детей. В празднике принимали участие  дети всех возрастов. Они играли, танцевали, читали стихи. </a:t>
              </a:r>
              <a:r>
                <a:rPr lang="ru-RU" b="1" dirty="0"/>
                <a:t> </a:t>
              </a:r>
              <a:r>
                <a:rPr lang="ru-RU" b="1" dirty="0" smtClean="0"/>
                <a:t>Ну и какой же праздник без гостей? Со своими поздравлениями к нам пришло само Лето и подружки Ох и Ах, которые повеселили ребят и рассказали о всех прелестях летнего отдыха. Мероприятие закончилось рисованием на асфальте  разноцветными мелками!</a:t>
              </a:r>
              <a:endParaRPr lang="ru-RU" b="1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s://i.pinimg.com/736x/ae/a0/6d/aea06dae464fcbc7f73e469e1cd74974--borders-free-page-border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6902592" cy="9144000"/>
          </a:xfrm>
          <a:prstGeom prst="rect">
            <a:avLst/>
          </a:prstGeom>
          <a:noFill/>
        </p:spPr>
      </p:pic>
      <p:grpSp>
        <p:nvGrpSpPr>
          <p:cNvPr id="4" name="Группа 3"/>
          <p:cNvGrpSpPr/>
          <p:nvPr/>
        </p:nvGrpSpPr>
        <p:grpSpPr>
          <a:xfrm>
            <a:off x="315648" y="196478"/>
            <a:ext cx="6464957" cy="8662218"/>
            <a:chOff x="315648" y="196478"/>
            <a:chExt cx="6464957" cy="8662218"/>
          </a:xfrm>
        </p:grpSpPr>
        <p:pic>
          <p:nvPicPr>
            <p:cNvPr id="20485" name="Picture 5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925786" y="6686645"/>
              <a:ext cx="3132596" cy="20740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20483" name="Picture 3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25811" y="6588596"/>
              <a:ext cx="1542926" cy="22701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20484" name="Picture 4"/>
            <p:cNvPicPr>
              <a:picLocks noChangeAspect="1" noChangeArrowheads="1"/>
            </p:cNvPicPr>
            <p:nvPr/>
          </p:nvPicPr>
          <p:blipFill>
            <a:blip r:embed="rId5" cstate="print">
              <a:lum bright="10000"/>
            </a:blip>
            <a:srcRect/>
            <a:stretch>
              <a:fillRect/>
            </a:stretch>
          </p:blipFill>
          <p:spPr bwMode="auto">
            <a:xfrm>
              <a:off x="4411523" y="6444208"/>
              <a:ext cx="2291523" cy="18786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20487" name="Picture 7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315648" y="196478"/>
              <a:ext cx="3290638" cy="246797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2" name="TextBox 1"/>
            <p:cNvSpPr txBox="1"/>
            <p:nvPr/>
          </p:nvSpPr>
          <p:spPr>
            <a:xfrm>
              <a:off x="3639637" y="918642"/>
              <a:ext cx="3140968" cy="14773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b="1" dirty="0" smtClean="0">
                  <a:solidFill>
                    <a:schemeClr val="accent4">
                      <a:lumMod val="50000"/>
                    </a:schemeClr>
                  </a:solidFill>
                </a:rPr>
                <a:t>7 июня ребята нашего детского сада приняли участие в районном фестивале  «Дети земли Кубанской»</a:t>
              </a:r>
              <a:endParaRPr lang="ru-RU" b="1" dirty="0">
                <a:solidFill>
                  <a:schemeClr val="accent4">
                    <a:lumMod val="50000"/>
                  </a:schemeClr>
                </a:solidFill>
              </a:endParaRPr>
            </a:p>
          </p:txBody>
        </p:sp>
        <p:sp>
          <p:nvSpPr>
            <p:cNvPr id="3" name="TextBox 2"/>
            <p:cNvSpPr txBox="1"/>
            <p:nvPr/>
          </p:nvSpPr>
          <p:spPr>
            <a:xfrm>
              <a:off x="787407" y="2683551"/>
              <a:ext cx="5577918" cy="15696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1600" b="1" dirty="0" smtClean="0"/>
                <a:t>Это уже традиционное событие для нашего района, очень яркое и запоминающееся. Девчонки и мальчишки всех садов выступали с вокальными произведениями, хореографическими номерами и театрализованными сценками, представляя тем самым многообразие народов, проживающих в нашем Краснодарском крае.</a:t>
              </a:r>
              <a:endParaRPr lang="ru-RU" sz="1600" b="1" dirty="0"/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776369" y="4258272"/>
              <a:ext cx="3476266" cy="25545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1600" b="1" dirty="0" smtClean="0"/>
                <a:t>По итогам жеребьёвки, наши ребята представляли белорусов, продемонстрировав озорной танец «Бульба-хоп», который разучила  с ними музыкальный руководитель Горохова Елена </a:t>
              </a:r>
              <a:r>
                <a:rPr lang="ru-RU" sz="1600" b="1" dirty="0"/>
                <a:t>Г</a:t>
              </a:r>
              <a:r>
                <a:rPr lang="ru-RU" sz="1600" b="1" dirty="0" smtClean="0"/>
                <a:t>еннадьевна</a:t>
              </a:r>
              <a:r>
                <a:rPr lang="ru-RU" sz="1600" b="1" dirty="0"/>
                <a:t>. В завершении праздника жюри вручило ребятам почетные грамоты и сладкое угощение.</a:t>
              </a:r>
            </a:p>
            <a:p>
              <a:endParaRPr lang="ru-RU" sz="1600" b="1" dirty="0"/>
            </a:p>
          </p:txBody>
        </p:sp>
        <p:pic>
          <p:nvPicPr>
            <p:cNvPr id="20482" name="Picture 2"/>
            <p:cNvPicPr>
              <a:picLocks noChangeAspect="1" noChangeArrowheads="1"/>
            </p:cNvPicPr>
            <p:nvPr/>
          </p:nvPicPr>
          <p:blipFill rotWithShape="1">
            <a:blip r:embed="rId7" cstate="print"/>
            <a:srcRect l="19617" t="4311" r="15771" b="7324"/>
            <a:stretch/>
          </p:blipFill>
          <p:spPr bwMode="auto">
            <a:xfrm>
              <a:off x="4411523" y="4258272"/>
              <a:ext cx="1953802" cy="200409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s://i.pinimg.com/736x/ae/a0/6d/aea06dae464fcbc7f73e469e1cd74974--borders-free-page-border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6902592" cy="9144000"/>
          </a:xfrm>
          <a:prstGeom prst="rect">
            <a:avLst/>
          </a:prstGeom>
          <a:noFill/>
        </p:spPr>
      </p:pic>
      <p:grpSp>
        <p:nvGrpSpPr>
          <p:cNvPr id="4" name="Группа 3"/>
          <p:cNvGrpSpPr/>
          <p:nvPr/>
        </p:nvGrpSpPr>
        <p:grpSpPr>
          <a:xfrm>
            <a:off x="122243" y="390510"/>
            <a:ext cx="6379380" cy="8670659"/>
            <a:chOff x="122243" y="390510"/>
            <a:chExt cx="6379380" cy="8670659"/>
          </a:xfrm>
        </p:grpSpPr>
        <p:pic>
          <p:nvPicPr>
            <p:cNvPr id="21506" name="Picture 2"/>
            <p:cNvPicPr>
              <a:picLocks noChangeAspect="1" noChangeArrowheads="1"/>
            </p:cNvPicPr>
            <p:nvPr/>
          </p:nvPicPr>
          <p:blipFill>
            <a:blip r:embed="rId3" cstate="print">
              <a:lum bright="10000"/>
            </a:blip>
            <a:srcRect/>
            <a:stretch>
              <a:fillRect/>
            </a:stretch>
          </p:blipFill>
          <p:spPr bwMode="auto">
            <a:xfrm>
              <a:off x="122243" y="4972880"/>
              <a:ext cx="2835287" cy="21431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21509" name="Picture 5"/>
            <p:cNvPicPr>
              <a:picLocks noChangeAspect="1" noChangeArrowheads="1"/>
            </p:cNvPicPr>
            <p:nvPr/>
          </p:nvPicPr>
          <p:blipFill rotWithShape="1">
            <a:blip r:embed="rId4" cstate="print">
              <a:lum bright="10000"/>
            </a:blip>
            <a:srcRect t="8890"/>
            <a:stretch/>
          </p:blipFill>
          <p:spPr bwMode="auto">
            <a:xfrm>
              <a:off x="3652070" y="390510"/>
              <a:ext cx="2849553" cy="21478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2" name="TextBox 1"/>
            <p:cNvSpPr txBox="1"/>
            <p:nvPr/>
          </p:nvSpPr>
          <p:spPr>
            <a:xfrm>
              <a:off x="788719" y="725783"/>
              <a:ext cx="2863351" cy="14773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b="1" dirty="0" smtClean="0"/>
                <a:t>Накануне Дня России в нашем детском саду прошел праздник, посвященный этому событию. </a:t>
              </a:r>
              <a:endParaRPr lang="ru-RU" b="1" dirty="0"/>
            </a:p>
          </p:txBody>
        </p:sp>
        <p:sp>
          <p:nvSpPr>
            <p:cNvPr id="3" name="TextBox 2"/>
            <p:cNvSpPr txBox="1"/>
            <p:nvPr/>
          </p:nvSpPr>
          <p:spPr>
            <a:xfrm>
              <a:off x="715766" y="2664556"/>
              <a:ext cx="5449538" cy="23083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1600" b="1" dirty="0" smtClean="0"/>
                <a:t>Мероприятие прошло в интересной и необычной форме – в форме </a:t>
              </a:r>
              <a:r>
                <a:rPr lang="ru-RU" sz="1600" b="1" dirty="0" err="1" smtClean="0"/>
                <a:t>квеста</a:t>
              </a:r>
              <a:r>
                <a:rPr lang="ru-RU" sz="1600" b="1" dirty="0" smtClean="0"/>
                <a:t>. Собравшись на центральной площадке сада, ребята заметили, что главная стена не достаточно украшена к празднику. В это время в гости к детям пришла веселая и находчивая </a:t>
              </a:r>
              <a:r>
                <a:rPr lang="ru-RU" sz="1600" b="1" dirty="0" err="1" smtClean="0"/>
                <a:t>Пеппи</a:t>
              </a:r>
              <a:r>
                <a:rPr lang="ru-RU" sz="1600" b="1" dirty="0" smtClean="0"/>
                <a:t>, которая предложила ребятам отправиться в путешествие и отыскать необходимые атрибуты, конечно, предварительно пройдя все испытания. Наши воспитанники отлично справились со всеми заданиями, получив массу положительных эмоций.</a:t>
              </a:r>
              <a:endParaRPr lang="ru-RU" sz="1600" b="1" dirty="0"/>
            </a:p>
          </p:txBody>
        </p:sp>
        <p:pic>
          <p:nvPicPr>
            <p:cNvPr id="21507" name="Picture 3"/>
            <p:cNvPicPr>
              <a:picLocks noChangeAspect="1" noChangeArrowheads="1"/>
            </p:cNvPicPr>
            <p:nvPr/>
          </p:nvPicPr>
          <p:blipFill>
            <a:blip r:embed="rId5" cstate="print">
              <a:lum bright="10000"/>
            </a:blip>
            <a:srcRect/>
            <a:stretch>
              <a:fillRect/>
            </a:stretch>
          </p:blipFill>
          <p:spPr bwMode="auto">
            <a:xfrm>
              <a:off x="1916832" y="6905828"/>
              <a:ext cx="2842822" cy="215534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21508" name="Picture 4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3898119" y="5214093"/>
              <a:ext cx="2357454" cy="24402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Группа 2"/>
          <p:cNvGrpSpPr/>
          <p:nvPr/>
        </p:nvGrpSpPr>
        <p:grpSpPr>
          <a:xfrm>
            <a:off x="0" y="0"/>
            <a:ext cx="6902592" cy="9144000"/>
            <a:chOff x="0" y="0"/>
            <a:chExt cx="6902592" cy="9144000"/>
          </a:xfrm>
        </p:grpSpPr>
        <p:pic>
          <p:nvPicPr>
            <p:cNvPr id="7170" name="Picture 2" descr="https://i.pinimg.com/736x/ae/a0/6d/aea06dae464fcbc7f73e469e1cd74974--borders-free-page-borders.jpg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0" y="0"/>
              <a:ext cx="6902592" cy="9144000"/>
            </a:xfrm>
            <a:prstGeom prst="rect">
              <a:avLst/>
            </a:prstGeom>
            <a:noFill/>
          </p:spPr>
        </p:pic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75398" y="337858"/>
              <a:ext cx="2033227" cy="289452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27" name="Picture 3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8561" y="6797325"/>
              <a:ext cx="2902685" cy="167596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29" name="Picture 5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48303" y="3828769"/>
              <a:ext cx="1793074" cy="307064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30" name="Picture 6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45805" y="179512"/>
              <a:ext cx="2849465" cy="156513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31" name="Picture 7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73623" y="5860624"/>
              <a:ext cx="2374680" cy="196248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28" name="Picture 4"/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63755" y="7295758"/>
              <a:ext cx="2847408" cy="167695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" name="TextBox 1"/>
            <p:cNvSpPr txBox="1"/>
            <p:nvPr/>
          </p:nvSpPr>
          <p:spPr>
            <a:xfrm>
              <a:off x="691951" y="1785120"/>
              <a:ext cx="3888433" cy="42780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1600" b="1" dirty="0" smtClean="0"/>
                <a:t>    В душе каждого ребенка живет тяга к приключениям. А поход  - это самое настоящее приключение, которое состоялось у воспитанников группы №10  9 июня. Совместно с инструктором по физической культуре Серовой Ю.В., воспитателями и родителями ребята отправились к реке Белой, где узнали как собирается палатка, рассмотрели природу прибережья реки, провели эстафеты и подвижные игры. </a:t>
              </a:r>
            </a:p>
            <a:p>
              <a:r>
                <a:rPr lang="ru-RU" sz="1600" b="1" dirty="0"/>
                <a:t> </a:t>
              </a:r>
              <a:r>
                <a:rPr lang="ru-RU" sz="1600" b="1" dirty="0" smtClean="0"/>
                <a:t>     Ну и какой же поход без привала? Перед уходом ребята убрали за собой мусор.</a:t>
              </a:r>
            </a:p>
            <a:p>
              <a:r>
                <a:rPr lang="ru-RU" sz="1600" b="1" dirty="0" smtClean="0"/>
                <a:t>      В детский сад дети вернулись счастливые довольные и немного уставшие.</a:t>
              </a:r>
              <a:endParaRPr lang="ru-RU" sz="1600" b="1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Группа 2"/>
          <p:cNvGrpSpPr/>
          <p:nvPr/>
        </p:nvGrpSpPr>
        <p:grpSpPr>
          <a:xfrm>
            <a:off x="0" y="0"/>
            <a:ext cx="6902592" cy="9144000"/>
            <a:chOff x="0" y="0"/>
            <a:chExt cx="6902592" cy="9144000"/>
          </a:xfrm>
        </p:grpSpPr>
        <p:pic>
          <p:nvPicPr>
            <p:cNvPr id="7170" name="Picture 2" descr="https://i.pinimg.com/736x/ae/a0/6d/aea06dae464fcbc7f73e469e1cd74974--borders-free-page-borders.jpg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0" y="0"/>
              <a:ext cx="6902592" cy="9144000"/>
            </a:xfrm>
            <a:prstGeom prst="rect">
              <a:avLst/>
            </a:prstGeom>
            <a:noFill/>
          </p:spPr>
        </p:pic>
        <p:pic>
          <p:nvPicPr>
            <p:cNvPr id="2050" name="Picture 2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53136" y="3900449"/>
              <a:ext cx="2060848" cy="254600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052" name="Picture 4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rightnessContrast bright="-20000" contras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20688" y="4171896"/>
              <a:ext cx="3600400" cy="245133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" name="TextBox 1"/>
            <p:cNvSpPr txBox="1"/>
            <p:nvPr/>
          </p:nvSpPr>
          <p:spPr>
            <a:xfrm>
              <a:off x="764704" y="755576"/>
              <a:ext cx="5400600" cy="34163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b="1" dirty="0" smtClean="0"/>
                <a:t>  22 июня воспитатели  подготовительной к школе группы №10 </a:t>
              </a:r>
              <a:r>
                <a:rPr lang="ru-RU" b="1" dirty="0" err="1" smtClean="0"/>
                <a:t>Лисецкая</a:t>
              </a:r>
              <a:r>
                <a:rPr lang="ru-RU" b="1" dirty="0" smtClean="0"/>
                <a:t> Т.Н. и </a:t>
              </a:r>
              <a:r>
                <a:rPr lang="ru-RU" b="1" dirty="0" err="1" smtClean="0"/>
                <a:t>Черепенькина</a:t>
              </a:r>
              <a:r>
                <a:rPr lang="ru-RU" b="1" dirty="0" smtClean="0"/>
                <a:t> Е.И. провели интересный и познавательный семинар-практикум  с участием родителей и детей  на тему: «Логико-математические игры как средство интеллектуального развития детей старшего дошкольного возраста». </a:t>
              </a:r>
            </a:p>
            <a:p>
              <a:r>
                <a:rPr lang="ru-RU" b="1" dirty="0"/>
                <a:t> </a:t>
              </a:r>
              <a:r>
                <a:rPr lang="ru-RU" b="1" dirty="0" smtClean="0"/>
                <a:t> С </a:t>
              </a:r>
              <a:r>
                <a:rPr lang="ru-RU" b="1" dirty="0"/>
                <a:t>целью развития мышления </a:t>
              </a:r>
              <a:r>
                <a:rPr lang="ru-RU" b="1" dirty="0" smtClean="0"/>
                <a:t>дошкольников, педагоги подготовили консультацию для родителей, а также провели викторину «Знатоки математики» с различными математическими играми и  логическими заданиями.</a:t>
              </a:r>
            </a:p>
          </p:txBody>
        </p:sp>
        <p:pic>
          <p:nvPicPr>
            <p:cNvPr id="2051" name="Picture 3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17032" y="6144231"/>
              <a:ext cx="2653562" cy="271008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4704" y="6724176"/>
              <a:ext cx="2879869" cy="22107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s://i.pinimg.com/736x/ae/a0/6d/aea06dae464fcbc7f73e469e1cd74974--borders-free-page-border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6902592" cy="9144000"/>
          </a:xfrm>
          <a:prstGeom prst="rect">
            <a:avLst/>
          </a:prstGeom>
          <a:noFill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680" y="520525"/>
            <a:ext cx="5904656" cy="81029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206</TotalTime>
  <Words>473</Words>
  <Application>Microsoft Office PowerPoint</Application>
  <PresentationFormat>Экран (4:3)</PresentationFormat>
  <Paragraphs>19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25</cp:revision>
  <dcterms:created xsi:type="dcterms:W3CDTF">2018-07-05T14:20:08Z</dcterms:created>
  <dcterms:modified xsi:type="dcterms:W3CDTF">2018-07-10T05:19:55Z</dcterms:modified>
</cp:coreProperties>
</file>