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9" r:id="rId2"/>
    <p:sldId id="273" r:id="rId3"/>
    <p:sldId id="258" r:id="rId4"/>
    <p:sldId id="260" r:id="rId5"/>
    <p:sldId id="261" r:id="rId6"/>
    <p:sldId id="263" r:id="rId7"/>
    <p:sldId id="264" r:id="rId8"/>
    <p:sldId id="266" r:id="rId9"/>
    <p:sldId id="268" r:id="rId10"/>
    <p:sldId id="269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26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7E8ACE-37F3-49FB-8033-754F768EA2DC}" type="doc">
      <dgm:prSet loTypeId="urn:microsoft.com/office/officeart/2005/8/layout/vList6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A7486D0-3639-41C2-89DD-2E608ED1235E}" type="pres">
      <dgm:prSet presAssocID="{B07E8ACE-37F3-49FB-8033-754F768EA2D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EC8B3851-F8D6-4574-B27A-7255E94F97FB}" type="presOf" srcId="{B07E8ACE-37F3-49FB-8033-754F768EA2DC}" destId="{BA7486D0-3639-41C2-89DD-2E608ED1235E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89818-13C3-49FC-B5C5-B7EA6363C605}" type="datetimeFigureOut">
              <a:rPr lang="ru-RU" smtClean="0"/>
              <a:t>17.08.2017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A2A86A-4190-4DC6-B58E-30071932F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521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2A86A-4190-4DC6-B58E-30071932FD8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12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1" y="-1736"/>
            <a:ext cx="9286875" cy="6859736"/>
            <a:chOff x="-1" y="-1736"/>
            <a:chExt cx="9286875" cy="6859736"/>
          </a:xfrm>
        </p:grpSpPr>
        <p:pic>
          <p:nvPicPr>
            <p:cNvPr id="9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1" y="-1736"/>
              <a:ext cx="9286875" cy="6859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924113" y="1610797"/>
              <a:ext cx="7128792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cap="none" spc="0" dirty="0" smtClean="0">
                  <a:ln w="11430">
                    <a:solidFill>
                      <a:srgbClr val="C00000"/>
                    </a:solidFill>
                  </a:ln>
                  <a:solidFill>
                    <a:srgbClr val="7030A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«Пальчиковые игры в развитии  речи детей раннего  возраста»</a:t>
              </a:r>
              <a:endParaRPr lang="ru-RU" sz="2800" b="1" cap="none" spc="0" dirty="0">
                <a:ln w="11430">
                  <a:solidFill>
                    <a:srgbClr val="C00000"/>
                  </a:solidFill>
                </a:ln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7487816" y="5983543"/>
              <a:ext cx="1656184" cy="648072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380312" y="5949280"/>
              <a:ext cx="187220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b="1" i="1" cap="none" spc="0" dirty="0" smtClean="0">
                  <a:ln w="11430"/>
                  <a:solidFill>
                    <a:srgbClr val="7030A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Подготовила:</a:t>
              </a:r>
            </a:p>
            <a:p>
              <a:pPr algn="ctr"/>
              <a:r>
                <a:rPr lang="ru-RU" b="1" i="1" dirty="0" smtClean="0">
                  <a:ln w="11430"/>
                  <a:solidFill>
                    <a:srgbClr val="7030A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Н.А.Торопова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9712" y="2851482"/>
              <a:ext cx="4978511" cy="33138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Прямоугольник 1"/>
            <p:cNvSpPr/>
            <p:nvPr/>
          </p:nvSpPr>
          <p:spPr>
            <a:xfrm>
              <a:off x="827584" y="478413"/>
              <a:ext cx="79208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dirty="0">
                  <a:solidFill>
                    <a:srgbClr val="7030A0"/>
                  </a:solidFill>
                </a:rPr>
  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  </a: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-36512" y="-25446"/>
            <a:ext cx="9286875" cy="6885384"/>
            <a:chOff x="-36512" y="-25446"/>
            <a:chExt cx="9286875" cy="6885384"/>
          </a:xfrm>
        </p:grpSpPr>
        <p:pic>
          <p:nvPicPr>
            <p:cNvPr id="6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-25446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Рисунок 6" descr="C:\Users\1\Desktop\ОВОЩИ фрукты(3)\IMG_20161209_171035.jpg"/>
            <p:cNvPicPr/>
            <p:nvPr/>
          </p:nvPicPr>
          <p:blipFill>
            <a:blip r:embed="rId3" cstate="print"/>
            <a:srcRect l="8264" r="6818" b="11134"/>
            <a:stretch>
              <a:fillRect/>
            </a:stretch>
          </p:blipFill>
          <p:spPr bwMode="auto">
            <a:xfrm>
              <a:off x="5433939" y="44624"/>
              <a:ext cx="3710061" cy="22882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Рисунок 7" descr="C:\Users\1\Desktop\ОВОЩИ фрукты(3)\IMG_20161209_170737.jpg"/>
            <p:cNvPicPr/>
            <p:nvPr/>
          </p:nvPicPr>
          <p:blipFill>
            <a:blip r:embed="rId4" cstate="print"/>
            <a:srcRect l="4009" t="4278" r="5184"/>
            <a:stretch>
              <a:fillRect/>
            </a:stretch>
          </p:blipFill>
          <p:spPr bwMode="auto">
            <a:xfrm>
              <a:off x="34234" y="3773010"/>
              <a:ext cx="3745678" cy="28243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3995936" y="1052736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83568" y="107921"/>
              <a:ext cx="424847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ln w="11430">
                    <a:solidFill>
                      <a:srgbClr val="FF0000"/>
                    </a:solidFill>
                  </a:ln>
                  <a:solidFill>
                    <a:srgbClr val="7030A0"/>
                  </a:solidFill>
                </a:rPr>
                <a:t>Работа с родителями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3459" y="711496"/>
              <a:ext cx="3192477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charset="0"/>
                <a:buChar char="•"/>
              </a:pPr>
              <a:r>
                <a:rPr lang="ru-RU" dirty="0" smtClean="0">
                  <a:solidFill>
                    <a:srgbClr val="7030A0"/>
                  </a:solidFill>
                </a:rPr>
                <a:t>Консультации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ru-RU" dirty="0" smtClean="0">
                  <a:solidFill>
                    <a:srgbClr val="7030A0"/>
                  </a:solidFill>
                </a:rPr>
                <a:t>Мастер-класс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ru-RU" dirty="0" smtClean="0">
                  <a:solidFill>
                    <a:srgbClr val="7030A0"/>
                  </a:solidFill>
                </a:rPr>
                <a:t>Индивидуальные беседы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ru-RU" dirty="0" smtClean="0">
                  <a:solidFill>
                    <a:srgbClr val="7030A0"/>
                  </a:solidFill>
                </a:rPr>
                <a:t>Картотека Пальчиковых игр</a:t>
              </a:r>
            </a:p>
            <a:p>
              <a:pPr marL="285750" indent="-285750">
                <a:buFont typeface="Arial" charset="0"/>
                <a:buChar char="•"/>
              </a:pPr>
              <a:r>
                <a:rPr lang="ru-RU" dirty="0" smtClean="0">
                  <a:solidFill>
                    <a:srgbClr val="7030A0"/>
                  </a:solidFill>
                </a:rPr>
                <a:t>Памятки</a:t>
              </a:r>
              <a:endParaRPr lang="ru-RU" dirty="0">
                <a:solidFill>
                  <a:srgbClr val="7030A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69505" y="2276872"/>
              <a:ext cx="8712968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7030A0"/>
                  </a:solidFill>
                </a:rPr>
                <a:t>	Пальчиковые </a:t>
              </a:r>
              <a:r>
                <a:rPr lang="ru-RU" dirty="0">
                  <a:solidFill>
                    <a:srgbClr val="7030A0"/>
                  </a:solidFill>
                </a:rPr>
                <a:t>игры дают возможность родителям и воспитателям играть c малышами, радовать их и, вместе с тем развивать речь и мелкую моторику таким играм ребёнок получает разнообразные сенсорные впечатления, у него развивается внимательность и способность сосредотачиваться. Такие игры формируют добрые взаимоотношения между детьми, а также между взрослым и ребёнком.</a:t>
              </a:r>
            </a:p>
          </p:txBody>
        </p:sp>
        <p:pic>
          <p:nvPicPr>
            <p:cNvPr id="13" name="Рисунок 12" descr="H:\Н,Г,2015\DSC00462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18927">
              <a:off x="4376543" y="3988502"/>
              <a:ext cx="2911195" cy="24090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36512" y="-25446"/>
            <a:ext cx="9286875" cy="6885384"/>
            <a:chOff x="-36512" y="-25446"/>
            <a:chExt cx="9286875" cy="6885384"/>
          </a:xfrm>
        </p:grpSpPr>
        <p:pic>
          <p:nvPicPr>
            <p:cNvPr id="7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-25446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59632" y="1089901"/>
              <a:ext cx="6336704" cy="4536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" name="Группа 14"/>
            <p:cNvGrpSpPr/>
            <p:nvPr/>
          </p:nvGrpSpPr>
          <p:grpSpPr>
            <a:xfrm>
              <a:off x="3131840" y="2492896"/>
              <a:ext cx="2304256" cy="1728192"/>
              <a:chOff x="3563888" y="2780928"/>
              <a:chExt cx="2304256" cy="1728192"/>
            </a:xfrm>
          </p:grpSpPr>
          <p:sp>
            <p:nvSpPr>
              <p:cNvPr id="16" name="Овал 15"/>
              <p:cNvSpPr/>
              <p:nvPr/>
            </p:nvSpPr>
            <p:spPr>
              <a:xfrm>
                <a:off x="3563888" y="2780928"/>
                <a:ext cx="2304256" cy="1728192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3779912" y="2996952"/>
                <a:ext cx="1883849" cy="129266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ru-RU" sz="2600" b="1" cap="all" spc="0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</a:rPr>
                  <a:t>СПАСИБО</a:t>
                </a:r>
              </a:p>
              <a:p>
                <a:pPr algn="ctr"/>
                <a:r>
                  <a:rPr lang="ru-RU" sz="26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</a:rPr>
                  <a:t>ЗА </a:t>
                </a:r>
              </a:p>
              <a:p>
                <a:pPr algn="ctr"/>
                <a:r>
                  <a:rPr lang="ru-RU" sz="26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</a:rPr>
                  <a:t>ВНИМАНИЕ</a:t>
                </a:r>
                <a:endParaRPr lang="ru-RU" sz="2600" b="1" cap="all" spc="0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</p:grpSp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-387424"/>
            <a:ext cx="9286875" cy="7272808"/>
            <a:chOff x="0" y="-387424"/>
            <a:chExt cx="9286875" cy="7272808"/>
          </a:xfrm>
        </p:grpSpPr>
        <p:pic>
          <p:nvPicPr>
            <p:cNvPr id="4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0" y="0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755576" y="-387424"/>
              <a:ext cx="7416824" cy="5509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b="1" dirty="0" smtClean="0">
                  <a:solidFill>
                    <a:srgbClr val="7030A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Актуальность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4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абота </a:t>
              </a:r>
              <a:r>
                <a:rPr lang="ru-RU" sz="2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по развитию мелкой моторики детей раннего возраста обусловлена возрастными психологическими и физиологическими особенностями </a:t>
              </a:r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детей. </a:t>
              </a:r>
              <a:r>
                <a:rPr lang="ru-RU" sz="2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б </a:t>
              </a:r>
              <a:r>
                <a:rPr lang="ru-RU" sz="2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окружающем предметном мире у человека не может </a:t>
              </a:r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сложиться представление </a:t>
              </a:r>
              <a:r>
                <a:rPr lang="ru-RU" sz="2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без тактильно – двигательного восприятия, так как оно лежит в основе чувственного познания. С помощью тактильно – двигательного восприятия складываются первые впечатления о форме, величине предметов, их расположении в пространстве. Чтобы научить малыша говорить, необходимо не только тренировать его артикуляционный аппарат, но и развивать мелкую моторику рук.</a:t>
              </a:r>
              <a:endParaRPr lang="ru-RU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0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6512" y="0"/>
            <a:ext cx="9286875" cy="6885384"/>
            <a:chOff x="-36512" y="0"/>
            <a:chExt cx="9286875" cy="6885384"/>
          </a:xfrm>
        </p:grpSpPr>
        <p:pic>
          <p:nvPicPr>
            <p:cNvPr id="16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0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148064" y="458088"/>
              <a:ext cx="40324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1600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Движения руки всегда тесно связаны с речью и способствуют её развитию» </a:t>
              </a:r>
            </a:p>
            <a:p>
              <a:pPr algn="r"/>
              <a:r>
                <a:rPr lang="ru-RU" sz="1600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В. М. Бехтерев</a:t>
              </a:r>
              <a:r>
                <a:rPr lang="ru-RU" sz="1400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27584" y="1700808"/>
              <a:ext cx="72728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Развитие у детей основы речевой моторики на основе пальчиковых игр и упражнений</a:t>
              </a:r>
              <a:r>
                <a:rPr lang="ru-RU" sz="2000" b="1" dirty="0" smtClean="0">
                  <a:solidFill>
                    <a:srgbClr val="7030A0"/>
                  </a:solidFill>
                </a:rPr>
                <a:t>.</a:t>
              </a:r>
              <a:endParaRPr lang="ru-RU" sz="2000" b="1" dirty="0">
                <a:solidFill>
                  <a:srgbClr val="7030A0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 flipH="1">
              <a:off x="-36512" y="1107653"/>
              <a:ext cx="241176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Цель:</a:t>
              </a:r>
              <a:endPara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1897" y="2523093"/>
              <a:ext cx="2413879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8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Задачи:</a:t>
              </a:r>
              <a:endParaRPr lang="ru-RU" sz="28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5600" y="3212976"/>
              <a:ext cx="64807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1. Сочетать игры и упражнения для тренировки пальцев с речевой деятельностью детей</a:t>
              </a:r>
              <a:r>
                <a:rPr lang="ru-RU" dirty="0" smtClean="0">
                  <a:solidFill>
                    <a:srgbClr val="7030A0"/>
                  </a:solidFill>
                </a:rPr>
                <a:t>;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5600" y="4005064"/>
              <a:ext cx="6840760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2. Совершенствовать мелкую моторику через пальчиковые игры;</a:t>
              </a:r>
            </a:p>
            <a:p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797152"/>
              <a:ext cx="64597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ru-RU" sz="2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3. Повысить компетентность родителей в значимости пальчиковых игр детей раннего возраста. </a:t>
              </a: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36512" y="5445224"/>
              <a:ext cx="1368152" cy="1368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-36512" y="0"/>
            <a:ext cx="12097344" cy="6885384"/>
            <a:chOff x="-36512" y="0"/>
            <a:chExt cx="12097344" cy="6885384"/>
          </a:xfrm>
        </p:grpSpPr>
        <p:pic>
          <p:nvPicPr>
            <p:cNvPr id="12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0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7504" y="1196752"/>
              <a:ext cx="2952328" cy="378105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aphicFrame>
          <p:nvGraphicFramePr>
            <p:cNvPr id="4" name="Схема 3"/>
            <p:cNvGraphicFramePr/>
            <p:nvPr>
              <p:extLst>
                <p:ext uri="{D42A27DB-BD31-4B8C-83A1-F6EECF244321}">
                  <p14:modId xmlns:p14="http://schemas.microsoft.com/office/powerpoint/2010/main" val="26173861"/>
                </p:ext>
              </p:extLst>
            </p:nvPr>
          </p:nvGraphicFramePr>
          <p:xfrm>
            <a:off x="9468544" y="1052736"/>
            <a:ext cx="2592288" cy="124519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5" name="Прямоугольник 4"/>
            <p:cNvSpPr/>
            <p:nvPr/>
          </p:nvSpPr>
          <p:spPr>
            <a:xfrm>
              <a:off x="1829398" y="404664"/>
              <a:ext cx="32466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 dirty="0">
                  <a:ln w="11430">
                    <a:solidFill>
                      <a:srgbClr val="FF0000"/>
                    </a:solidFill>
                  </a:ln>
                  <a:solidFill>
                    <a:srgbClr val="7030A0"/>
                  </a:solidFill>
                </a:rPr>
                <a:t>Пальчиковые игры </a:t>
              </a: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131840" y="1124744"/>
              <a:ext cx="54006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3538" indent="-363538" algn="just">
                <a:buFont typeface="Wingdings" pitchFamily="2" charset="2"/>
                <a:buChar char="q"/>
              </a:pPr>
              <a:r>
                <a:rPr lang="ru-RU" dirty="0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воссоздают реальность окружающего мира - предметы, животных, людей, их деятельность, явления природы;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203848" y="2204864"/>
              <a:ext cx="5400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3538" indent="-363538" algn="just">
                <a:buFont typeface="Wingdings" pitchFamily="2" charset="2"/>
                <a:buChar char="q"/>
              </a:pPr>
              <a:r>
                <a:rPr lang="ru-RU" dirty="0">
                  <a:ln>
                    <a:solidFill>
                      <a:srgbClr val="00B050"/>
                    </a:solidFill>
                  </a:ln>
                  <a:solidFill>
                    <a:srgbClr val="00B050"/>
                  </a:solidFill>
                </a:rPr>
                <a:t>сопровождают подражательные действия стихами;</a:t>
              </a:r>
              <a:endParaRPr lang="ru-RU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419872" y="2996952"/>
              <a:ext cx="42922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63538" indent="-363538" algn="just">
                <a:buFont typeface="Wingdings" pitchFamily="2" charset="2"/>
                <a:buChar char="q"/>
              </a:pPr>
              <a:r>
                <a:rPr lang="ru-RU" dirty="0">
                  <a:ln>
                    <a:solidFill>
                      <a:srgbClr val="7030A0"/>
                    </a:solidFill>
                  </a:ln>
                  <a:solidFill>
                    <a:srgbClr val="7030A0"/>
                  </a:solidFill>
                </a:rPr>
                <a:t>активизируют мелкую моторику рук;</a:t>
              </a:r>
              <a:endParaRPr lang="ru-RU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059832" y="3585790"/>
              <a:ext cx="544132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3538" indent="-363538" algn="just">
                <a:buFont typeface="Wingdings" pitchFamily="2" charset="2"/>
                <a:buChar char="q"/>
              </a:pPr>
              <a:r>
                <a:rPr lang="ru-RU" dirty="0">
                  <a:ln>
                    <a:solidFill>
                      <a:srgbClr val="FFC000"/>
                    </a:solidFill>
                  </a:ln>
                  <a:solidFill>
                    <a:srgbClr val="FFC000"/>
                  </a:solidFill>
                </a:rPr>
                <a:t>вырабатывают ловкость, умение управлять своими движениями, концентрировать внимание на одном виде деятельности;</a:t>
              </a:r>
              <a:endParaRPr lang="ru-RU" dirty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915816" y="4809926"/>
              <a:ext cx="4572000" cy="9233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63538" indent="-363538" algn="just">
                <a:buFont typeface="Wingdings" pitchFamily="2" charset="2"/>
                <a:buChar char="q"/>
              </a:pPr>
              <a:r>
                <a:rPr lang="ru-RU" dirty="0">
                  <a:ln>
                    <a:solidFill>
                      <a:schemeClr val="accent2">
                        <a:lumMod val="75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формируют добрые взаимоотношения между детьми, а также между взрослым и ребёнком;</a:t>
              </a:r>
              <a:endParaRPr lang="ru-RU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70" y="-2012"/>
            <a:ext cx="9286875" cy="6885384"/>
            <a:chOff x="570" y="-2012"/>
            <a:chExt cx="9286875" cy="6885384"/>
          </a:xfrm>
        </p:grpSpPr>
        <p:pic>
          <p:nvPicPr>
            <p:cNvPr id="23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570" y="-2012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07604" y="404664"/>
              <a:ext cx="75608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Работа по развитию движений пальцев и всей кисти проводится во время:</a:t>
              </a:r>
              <a:endParaRPr lang="ru-RU" sz="2400" dirty="0" smtClean="0">
                <a:solidFill>
                  <a:srgbClr val="7030A0"/>
                </a:solidFill>
              </a:endParaRPr>
            </a:p>
          </p:txBody>
        </p:sp>
        <p:sp>
          <p:nvSpPr>
            <p:cNvPr id="13" name="Капля 12"/>
            <p:cNvSpPr/>
            <p:nvPr/>
          </p:nvSpPr>
          <p:spPr>
            <a:xfrm flipH="1" flipV="1">
              <a:off x="4716016" y="1340768"/>
              <a:ext cx="2448272" cy="2384648"/>
            </a:xfrm>
            <a:prstGeom prst="teardrop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 descr="http://player.myshared.ru/648301/data/images/img24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92" t="4444" r="3846"/>
            <a:stretch>
              <a:fillRect/>
            </a:stretch>
          </p:blipFill>
          <p:spPr bwMode="auto">
            <a:xfrm rot="21056807">
              <a:off x="377378" y="1914518"/>
              <a:ext cx="1643374" cy="2314918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</p:pic>
        <p:pic>
          <p:nvPicPr>
            <p:cNvPr id="20" name="Рисунок 19" descr="http://player.myshared.ru/648301/data/images/img25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3" r="8511"/>
            <a:stretch>
              <a:fillRect/>
            </a:stretch>
          </p:blipFill>
          <p:spPr bwMode="auto">
            <a:xfrm rot="935449">
              <a:off x="7332142" y="1832997"/>
              <a:ext cx="1541459" cy="2319804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</p:pic>
        <p:sp>
          <p:nvSpPr>
            <p:cNvPr id="8" name="Капля 7"/>
            <p:cNvSpPr/>
            <p:nvPr/>
          </p:nvSpPr>
          <p:spPr>
            <a:xfrm flipH="1">
              <a:off x="4716016" y="3760584"/>
              <a:ext cx="2664296" cy="2304256"/>
            </a:xfrm>
            <a:prstGeom prst="teardrop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Капля 9"/>
            <p:cNvSpPr/>
            <p:nvPr/>
          </p:nvSpPr>
          <p:spPr>
            <a:xfrm>
              <a:off x="2115344" y="3760584"/>
              <a:ext cx="2456656" cy="2376264"/>
            </a:xfrm>
            <a:prstGeom prst="teardrop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Капля 10"/>
            <p:cNvSpPr/>
            <p:nvPr/>
          </p:nvSpPr>
          <p:spPr>
            <a:xfrm flipV="1">
              <a:off x="2123728" y="1340768"/>
              <a:ext cx="2448272" cy="2384648"/>
            </a:xfrm>
            <a:prstGeom prst="teardrop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932040" y="1600344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7030A0"/>
                  </a:solidFill>
                </a:rPr>
                <a:t>физкультминутки</a:t>
              </a:r>
              <a:endPara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67744" y="1384320"/>
              <a:ext cx="20882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утренней стимулирующей гимнастики</a:t>
              </a:r>
              <a:endPara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27784" y="3760584"/>
              <a:ext cx="18722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7030A0"/>
                  </a:solidFill>
                </a:rPr>
                <a:t>в свободное время утром</a:t>
              </a:r>
              <a:endPara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32040" y="3832592"/>
              <a:ext cx="1872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7030A0"/>
                  </a:solidFill>
                </a:rPr>
                <a:t>после сна</a:t>
              </a:r>
              <a:endPara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5901" t="14563" r="21650" b="22438"/>
            <a:stretch>
              <a:fillRect/>
            </a:stretch>
          </p:blipFill>
          <p:spPr bwMode="auto">
            <a:xfrm>
              <a:off x="4788024" y="1888376"/>
              <a:ext cx="2304256" cy="160296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16016" y="4192632"/>
              <a:ext cx="2664296" cy="176909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39752" y="4264640"/>
              <a:ext cx="1940248" cy="192819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699792" y="2104400"/>
              <a:ext cx="1512168" cy="154763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2" name="Picture 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15816" y="2354915"/>
              <a:ext cx="1401260" cy="143412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36512" y="0"/>
            <a:ext cx="9286875" cy="6885384"/>
            <a:chOff x="-36512" y="0"/>
            <a:chExt cx="9286875" cy="6885384"/>
          </a:xfrm>
        </p:grpSpPr>
        <p:pic>
          <p:nvPicPr>
            <p:cNvPr id="11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0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1007604" y="116632"/>
              <a:ext cx="6984776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200" b="1" dirty="0" smtClean="0">
                  <a:ln w="11430">
                    <a:solidFill>
                      <a:srgbClr val="FF0000"/>
                    </a:solidFill>
                  </a:ln>
                  <a:solidFill>
                    <a:srgbClr val="7030A0"/>
                  </a:solidFill>
                </a:rPr>
                <a:t>Пальчиковые игры </a:t>
              </a:r>
              <a:endParaRPr lang="ru-RU" sz="3200" b="1" dirty="0">
                <a:ln w="11430">
                  <a:solidFill>
                    <a:srgbClr val="FF0000"/>
                  </a:solidFill>
                </a:ln>
                <a:solidFill>
                  <a:srgbClr val="7030A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9512" y="692696"/>
              <a:ext cx="468052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 отличное средство подготовки руки ребенка к выполнению разнообразных действий: рисование, различные манипуляции с мелкими предметами, а главное – подготовка руки к письму.</a:t>
              </a:r>
            </a:p>
          </p:txBody>
        </p:sp>
        <p:pic>
          <p:nvPicPr>
            <p:cNvPr id="7" name="Рисунок 6" descr="C:\Users\1\Desktop\ОВОЩИ фрукты(3)\IMG_20161110_094257.jpg"/>
            <p:cNvPicPr/>
            <p:nvPr/>
          </p:nvPicPr>
          <p:blipFill>
            <a:blip r:embed="rId3" cstate="print"/>
            <a:srcRect r="17851"/>
            <a:stretch>
              <a:fillRect/>
            </a:stretch>
          </p:blipFill>
          <p:spPr bwMode="auto">
            <a:xfrm>
              <a:off x="107504" y="2204864"/>
              <a:ext cx="4320480" cy="352839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8" name="Рисунок 7" descr="C:\Users\1\Desktop\ОВОЩИ фрукты(3)\IMG_20161110_093948.jpg"/>
            <p:cNvPicPr/>
            <p:nvPr/>
          </p:nvPicPr>
          <p:blipFill>
            <a:blip r:embed="rId4" cstate="print"/>
            <a:srcRect l="18439" t="15236"/>
            <a:stretch>
              <a:fillRect/>
            </a:stretch>
          </p:blipFill>
          <p:spPr bwMode="auto">
            <a:xfrm>
              <a:off x="5220072" y="704078"/>
              <a:ext cx="3816995" cy="265291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" name="Прямоугольник 1"/>
            <p:cNvSpPr/>
            <p:nvPr/>
          </p:nvSpPr>
          <p:spPr>
            <a:xfrm>
              <a:off x="4318330" y="3607856"/>
              <a:ext cx="385407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Использование пальчиковых игр развивает координацию движений, совершенствует</a:t>
              </a:r>
            </a:p>
            <a:p>
              <a:pPr algn="ctr"/>
              <a:r>
                <a:rPr lang="ru-RU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деятельность артикуляционных органов губ, языка</a:t>
              </a:r>
              <a:r>
                <a:rPr lang="ru-RU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</a:p>
            <a:p>
              <a:pPr algn="ctr"/>
              <a:r>
                <a:rPr lang="ru-RU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dirty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нижней челюсти.</a:t>
              </a:r>
            </a:p>
          </p:txBody>
        </p:sp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36512" y="0"/>
            <a:ext cx="9286875" cy="6885384"/>
            <a:chOff x="-36512" y="0"/>
            <a:chExt cx="9286875" cy="6885384"/>
          </a:xfrm>
        </p:grpSpPr>
        <p:pic>
          <p:nvPicPr>
            <p:cNvPr id="11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0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Рисунок 9" descr="C:\Users\1\Desktop\ОВОЩИ фрукты(3)\IMG_20161020_092638.jpg"/>
            <p:cNvPicPr/>
            <p:nvPr/>
          </p:nvPicPr>
          <p:blipFill>
            <a:blip r:embed="rId3" cstate="print"/>
            <a:srcRect l="47621" r="11491" b="2406"/>
            <a:stretch>
              <a:fillRect/>
            </a:stretch>
          </p:blipFill>
          <p:spPr bwMode="auto">
            <a:xfrm>
              <a:off x="35067" y="183232"/>
              <a:ext cx="2882312" cy="31442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6" name="Рисунок 15" descr="C:\Users\1\Desktop\ОВОЩИ фрукты(3)\IMG_20161028_085638.jpg"/>
            <p:cNvPicPr/>
            <p:nvPr/>
          </p:nvPicPr>
          <p:blipFill>
            <a:blip r:embed="rId4" cstate="print"/>
            <a:srcRect l="12326" t="12413" r="11163" b="9066"/>
            <a:stretch>
              <a:fillRect/>
            </a:stretch>
          </p:blipFill>
          <p:spPr bwMode="auto">
            <a:xfrm>
              <a:off x="6769893" y="188640"/>
              <a:ext cx="2374107" cy="32540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8" name="Рисунок 17" descr="C:\Users\1\Desktop\ОВОЩИ фрукты(3)\IMG_20161208_100750.jp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19672" y="3271765"/>
              <a:ext cx="5112568" cy="332558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" name="Прямоугольник 2"/>
            <p:cNvSpPr/>
            <p:nvPr/>
          </p:nvSpPr>
          <p:spPr>
            <a:xfrm>
              <a:off x="2752973" y="483637"/>
              <a:ext cx="4158208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7030A0"/>
                  </a:solidFill>
                </a:rPr>
                <a:t>На развитие мелкой моторики рук благоприятное воздействие оказывают игры с предметами: мозаика, пирамидки, застёгивание и расстегивание пуговиц, шнуровка, бусины; игры с карандашами, прищепки,  для развития движений хорошим средством является “Пальчиковый театр”</a:t>
              </a:r>
            </a:p>
          </p:txBody>
        </p:sp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36512" y="-25446"/>
            <a:ext cx="9383968" cy="6885384"/>
            <a:chOff x="-36512" y="-25446"/>
            <a:chExt cx="9383968" cy="6885384"/>
          </a:xfrm>
        </p:grpSpPr>
        <p:pic>
          <p:nvPicPr>
            <p:cNvPr id="10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-25446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2380980" y="188640"/>
              <a:ext cx="4177169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200" b="1" dirty="0" smtClean="0">
                  <a:ln w="11430">
                    <a:solidFill>
                      <a:srgbClr val="FF0000"/>
                    </a:solidFill>
                  </a:ln>
                  <a:solidFill>
                    <a:srgbClr val="7030A0"/>
                  </a:solidFill>
                </a:rPr>
                <a:t>   Игры с прищепками</a:t>
              </a:r>
              <a:endParaRPr lang="ru-RU" sz="3200" b="1" dirty="0">
                <a:ln w="11430">
                  <a:solidFill>
                    <a:srgbClr val="FF0000"/>
                  </a:solidFill>
                </a:ln>
                <a:solidFill>
                  <a:srgbClr val="7030A0"/>
                </a:solidFill>
              </a:endParaRPr>
            </a:p>
          </p:txBody>
        </p:sp>
        <p:pic>
          <p:nvPicPr>
            <p:cNvPr id="18" name="Рисунок 17" descr="H:\Н,Г,2015\DSC00388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6995">
              <a:off x="6415634" y="351335"/>
              <a:ext cx="2644231" cy="1743848"/>
            </a:xfrm>
            <a:prstGeom prst="rect">
              <a:avLst/>
            </a:prstGeom>
            <a:noFill/>
            <a:ln w="38100">
              <a:solidFill>
                <a:srgbClr val="00B0F0"/>
              </a:solidFill>
            </a:ln>
          </p:spPr>
        </p:pic>
        <p:pic>
          <p:nvPicPr>
            <p:cNvPr id="11" name="Рисунок 10" descr="H:\Н,Г,2015\DSC00386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44765">
              <a:off x="102662" y="330480"/>
              <a:ext cx="2596142" cy="1797049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</p:pic>
        <p:sp>
          <p:nvSpPr>
            <p:cNvPr id="2" name="Прямоугольник 1"/>
            <p:cNvSpPr/>
            <p:nvPr/>
          </p:nvSpPr>
          <p:spPr>
            <a:xfrm>
              <a:off x="2784563" y="671061"/>
              <a:ext cx="360040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7030A0"/>
                  </a:solidFill>
                </a:rPr>
                <a:t>Игры с прищепками направлены на развитие трех основных </a:t>
              </a:r>
              <a:r>
                <a:rPr lang="ru-RU" dirty="0" smtClean="0">
                  <a:solidFill>
                    <a:srgbClr val="7030A0"/>
                  </a:solidFill>
                </a:rPr>
                <a:t>пальцев(большого, указательного, среднего) </a:t>
              </a:r>
              <a:r>
                <a:rPr lang="ru-RU" dirty="0">
                  <a:solidFill>
                    <a:srgbClr val="7030A0"/>
                  </a:solidFill>
                </a:rPr>
                <a:t>и активации речевого центра </a:t>
              </a:r>
              <a:r>
                <a:rPr lang="ru-RU" dirty="0" smtClean="0">
                  <a:solidFill>
                    <a:srgbClr val="7030A0"/>
                  </a:solidFill>
                </a:rPr>
                <a:t>мозга.</a:t>
              </a:r>
              <a:endParaRPr lang="ru-RU" dirty="0">
                <a:solidFill>
                  <a:srgbClr val="7030A0"/>
                </a:solidFill>
              </a:endParaRPr>
            </a:p>
          </p:txBody>
        </p:sp>
        <p:pic>
          <p:nvPicPr>
            <p:cNvPr id="12" name="Рисунок 11" descr="C:\Users\1\Desktop\ОВОЩИ фрукты(3)\IMG_20161110_093534.jpg"/>
            <p:cNvPicPr/>
            <p:nvPr/>
          </p:nvPicPr>
          <p:blipFill>
            <a:blip r:embed="rId5" cstate="print"/>
            <a:srcRect l="2565"/>
            <a:stretch>
              <a:fillRect/>
            </a:stretch>
          </p:blipFill>
          <p:spPr bwMode="auto">
            <a:xfrm>
              <a:off x="35495" y="3068960"/>
              <a:ext cx="4176465" cy="3168352"/>
            </a:xfrm>
            <a:prstGeom prst="rect">
              <a:avLst/>
            </a:prstGeom>
            <a:ln>
              <a:solidFill>
                <a:schemeClr val="accent1"/>
              </a:solidFill>
            </a:ln>
            <a:effectLst>
              <a:softEdge rad="112500"/>
            </a:effectLst>
          </p:spPr>
        </p:pic>
        <p:sp>
          <p:nvSpPr>
            <p:cNvPr id="3" name="Прямоугольник 2"/>
            <p:cNvSpPr/>
            <p:nvPr/>
          </p:nvSpPr>
          <p:spPr>
            <a:xfrm>
              <a:off x="148352" y="2276872"/>
              <a:ext cx="912709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7030A0"/>
                  </a:solidFill>
                </a:rPr>
                <a:t>	Чтобы </a:t>
              </a:r>
              <a:r>
                <a:rPr lang="ru-RU" dirty="0">
                  <a:solidFill>
                    <a:srgbClr val="7030A0"/>
                  </a:solidFill>
                </a:rPr>
                <a:t>малышу было интересно использовать различные контуры и мягкие игрушки, игры сопровождаются стихами. Например «Барбос</a:t>
              </a:r>
              <a:r>
                <a:rPr lang="ru-RU" dirty="0" smtClean="0">
                  <a:solidFill>
                    <a:srgbClr val="7030A0"/>
                  </a:solidFill>
                </a:rPr>
                <a:t>»:</a:t>
              </a:r>
              <a:endParaRPr lang="ru-RU" dirty="0">
                <a:solidFill>
                  <a:srgbClr val="7030A0"/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139952" y="2852936"/>
              <a:ext cx="5207504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7030A0"/>
                  </a:solidFill>
                </a:rPr>
                <a:t>«Вот </a:t>
              </a:r>
              <a:r>
                <a:rPr lang="ru-RU" dirty="0">
                  <a:solidFill>
                    <a:srgbClr val="7030A0"/>
                  </a:solidFill>
                </a:rPr>
                <a:t>он, наш чудесный пес, что за уши, что за нос!</a:t>
              </a:r>
            </a:p>
            <a:p>
              <a:r>
                <a:rPr lang="ru-RU" dirty="0">
                  <a:solidFill>
                    <a:srgbClr val="7030A0"/>
                  </a:solidFill>
                </a:rPr>
                <a:t>Ну, дружочек не зевай, скорее Таню догоняй</a:t>
              </a:r>
              <a:r>
                <a:rPr lang="ru-RU" dirty="0" smtClean="0">
                  <a:solidFill>
                    <a:srgbClr val="7030A0"/>
                  </a:solidFill>
                </a:rPr>
                <a:t>.»</a:t>
              </a:r>
              <a:endParaRPr lang="ru-RU" dirty="0">
                <a:solidFill>
                  <a:srgbClr val="7030A0"/>
                </a:solidFill>
              </a:endParaRPr>
            </a:p>
            <a:p>
              <a:r>
                <a:rPr lang="ru-RU" dirty="0" smtClean="0">
                  <a:solidFill>
                    <a:srgbClr val="7030A0"/>
                  </a:solidFill>
                </a:rPr>
                <a:t>	После </a:t>
              </a:r>
              <a:r>
                <a:rPr lang="ru-RU" dirty="0">
                  <a:solidFill>
                    <a:srgbClr val="7030A0"/>
                  </a:solidFill>
                </a:rPr>
                <a:t>этого  прицепить прищепку к одежде ребенка, и сказать как я рад, что тебя догнал. Затем попросить ребенка показать, </a:t>
              </a:r>
              <a:endParaRPr lang="ru-RU" dirty="0" smtClean="0">
                <a:solidFill>
                  <a:srgbClr val="7030A0"/>
                </a:solidFill>
              </a:endParaRPr>
            </a:p>
            <a:p>
              <a:r>
                <a:rPr lang="ru-RU" dirty="0" smtClean="0">
                  <a:solidFill>
                    <a:srgbClr val="7030A0"/>
                  </a:solidFill>
                </a:rPr>
                <a:t>как </a:t>
              </a:r>
              <a:r>
                <a:rPr lang="ru-RU" dirty="0">
                  <a:solidFill>
                    <a:srgbClr val="7030A0"/>
                  </a:solidFill>
                </a:rPr>
                <a:t>пес радуется: он должен несколько раз открыть и закрыть прищепку «полаяв»: </a:t>
              </a:r>
              <a:endParaRPr lang="ru-RU" dirty="0" smtClean="0">
                <a:solidFill>
                  <a:srgbClr val="7030A0"/>
                </a:solidFill>
              </a:endParaRPr>
            </a:p>
            <a:p>
              <a:r>
                <a:rPr lang="ru-RU" dirty="0" smtClean="0">
                  <a:solidFill>
                    <a:srgbClr val="7030A0"/>
                  </a:solidFill>
                </a:rPr>
                <a:t> </a:t>
              </a:r>
              <a:r>
                <a:rPr lang="ru-RU" dirty="0">
                  <a:solidFill>
                    <a:srgbClr val="7030A0"/>
                  </a:solidFill>
                </a:rPr>
                <a:t>«гав, гав, гав». </a:t>
              </a:r>
              <a:endParaRPr lang="ru-RU" dirty="0" smtClean="0">
                <a:solidFill>
                  <a:srgbClr val="7030A0"/>
                </a:solidFill>
              </a:endParaRPr>
            </a:p>
            <a:p>
              <a:r>
                <a:rPr lang="ru-RU" dirty="0">
                  <a:solidFill>
                    <a:srgbClr val="7030A0"/>
                  </a:solidFill>
                </a:rPr>
                <a:t>	</a:t>
              </a:r>
              <a:r>
                <a:rPr lang="ru-RU" dirty="0" smtClean="0">
                  <a:solidFill>
                    <a:srgbClr val="7030A0"/>
                  </a:solidFill>
                </a:rPr>
                <a:t>После </a:t>
              </a:r>
              <a:r>
                <a:rPr lang="ru-RU" dirty="0">
                  <a:solidFill>
                    <a:srgbClr val="7030A0"/>
                  </a:solidFill>
                </a:rPr>
                <a:t>совместных работ </a:t>
              </a:r>
              <a:endParaRPr lang="ru-RU" dirty="0" smtClean="0">
                <a:solidFill>
                  <a:srgbClr val="7030A0"/>
                </a:solidFill>
              </a:endParaRPr>
            </a:p>
            <a:p>
              <a:r>
                <a:rPr lang="ru-RU" dirty="0" smtClean="0">
                  <a:solidFill>
                    <a:srgbClr val="7030A0"/>
                  </a:solidFill>
                </a:rPr>
                <a:t>дети </a:t>
              </a:r>
              <a:r>
                <a:rPr lang="ru-RU" dirty="0">
                  <a:solidFill>
                    <a:srgbClr val="7030A0"/>
                  </a:solidFill>
                </a:rPr>
                <a:t>охотно играют самостоятельно.</a:t>
              </a:r>
            </a:p>
          </p:txBody>
        </p:sp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-36512" y="-25446"/>
            <a:ext cx="9286875" cy="6885384"/>
            <a:chOff x="-36512" y="-25446"/>
            <a:chExt cx="9286875" cy="6885384"/>
          </a:xfrm>
        </p:grpSpPr>
        <p:pic>
          <p:nvPicPr>
            <p:cNvPr id="11" name="Picture 2" descr="http://www.lebuxta.ru/photos/58f484d02ba1f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50"/>
            <a:stretch/>
          </p:blipFill>
          <p:spPr bwMode="auto">
            <a:xfrm>
              <a:off x="-36512" y="-25446"/>
              <a:ext cx="9286875" cy="6885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Рисунок 11" descr="C:\Users\1\Desktop\ОВОЩИ фрукты(3)\IMG_20161026_075601.jpg"/>
            <p:cNvPicPr/>
            <p:nvPr/>
          </p:nvPicPr>
          <p:blipFill>
            <a:blip r:embed="rId3" cstate="print"/>
            <a:srcRect l="4303" t="19803" r="8402" b="18450"/>
            <a:stretch>
              <a:fillRect/>
            </a:stretch>
          </p:blipFill>
          <p:spPr bwMode="auto">
            <a:xfrm rot="21081327">
              <a:off x="180139" y="202511"/>
              <a:ext cx="2639246" cy="30823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9" name="Рисунок 18" descr="C:\Users\1\Desktop\ОВОЩИ фрукты(3)\IMG_20161020_093316.jpg"/>
            <p:cNvPicPr/>
            <p:nvPr/>
          </p:nvPicPr>
          <p:blipFill>
            <a:blip r:embed="rId4" cstate="print"/>
            <a:srcRect t="17727"/>
            <a:stretch>
              <a:fillRect/>
            </a:stretch>
          </p:blipFill>
          <p:spPr bwMode="auto">
            <a:xfrm rot="626424">
              <a:off x="6350720" y="295463"/>
              <a:ext cx="2666362" cy="31854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1" name="Рисунок 20" descr="C:\Users\1\Desktop\ОВОЩИ фрукты(3)\IMG_20161206_100308.jpg"/>
            <p:cNvPicPr/>
            <p:nvPr/>
          </p:nvPicPr>
          <p:blipFill>
            <a:blip r:embed="rId5" cstate="print"/>
            <a:srcRect l="10743" t="7754"/>
            <a:stretch>
              <a:fillRect/>
            </a:stretch>
          </p:blipFill>
          <p:spPr bwMode="auto">
            <a:xfrm>
              <a:off x="1823218" y="3140968"/>
              <a:ext cx="5021629" cy="345638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" name="Прямоугольник 1"/>
            <p:cNvSpPr/>
            <p:nvPr/>
          </p:nvSpPr>
          <p:spPr>
            <a:xfrm>
              <a:off x="2771800" y="404664"/>
              <a:ext cx="3744416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>
                  <a:solidFill>
                    <a:srgbClr val="7030A0"/>
                  </a:solidFill>
                </a:rPr>
                <a:t>Умение работать пальчиками приходит не сразу</a:t>
              </a:r>
              <a:r>
                <a:rPr lang="ru-RU" dirty="0" smtClean="0">
                  <a:solidFill>
                    <a:srgbClr val="7030A0"/>
                  </a:solidFill>
                </a:rPr>
                <a:t>. Только </a:t>
              </a:r>
              <a:r>
                <a:rPr lang="ru-RU" dirty="0">
                  <a:solidFill>
                    <a:srgbClr val="7030A0"/>
                  </a:solidFill>
                </a:rPr>
                <a:t>терпеливое вовлечение ребенка в </a:t>
              </a:r>
              <a:r>
                <a:rPr lang="ru-RU" dirty="0" smtClean="0">
                  <a:solidFill>
                    <a:srgbClr val="7030A0"/>
                  </a:solidFill>
                </a:rPr>
                <a:t>специальные игры </a:t>
              </a:r>
              <a:r>
                <a:rPr lang="ru-RU" dirty="0">
                  <a:solidFill>
                    <a:srgbClr val="7030A0"/>
                  </a:solidFill>
                </a:rPr>
                <a:t>может принести хорошие </a:t>
              </a:r>
              <a:r>
                <a:rPr lang="ru-RU" dirty="0" smtClean="0">
                  <a:solidFill>
                    <a:srgbClr val="7030A0"/>
                  </a:solidFill>
                </a:rPr>
                <a:t>плоды. Занимаясь </a:t>
              </a:r>
              <a:r>
                <a:rPr lang="ru-RU" dirty="0">
                  <a:solidFill>
                    <a:srgbClr val="7030A0"/>
                  </a:solidFill>
                </a:rPr>
                <a:t>с </a:t>
              </a:r>
              <a:r>
                <a:rPr lang="ru-RU" dirty="0" smtClean="0">
                  <a:solidFill>
                    <a:srgbClr val="7030A0"/>
                  </a:solidFill>
                </a:rPr>
                <a:t>малышом, </a:t>
              </a:r>
              <a:r>
                <a:rPr lang="ru-RU" dirty="0">
                  <a:solidFill>
                    <a:srgbClr val="7030A0"/>
                  </a:solidFill>
                </a:rPr>
                <a:t>важно всячески хвалить его, поощрять за малейший успех – это вдохновит его на дальнейшие </a:t>
              </a:r>
              <a:r>
                <a:rPr lang="ru-RU" dirty="0" smtClean="0">
                  <a:solidFill>
                    <a:srgbClr val="7030A0"/>
                  </a:solidFill>
                </a:rPr>
                <a:t>подвиги</a:t>
              </a:r>
              <a:r>
                <a:rPr lang="ru-RU" dirty="0">
                  <a:solidFill>
                    <a:srgbClr val="7030A0"/>
                  </a:solidFill>
                </a:rPr>
                <a:t>.</a:t>
              </a:r>
            </a:p>
          </p:txBody>
        </p:sp>
      </p:grp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462</Words>
  <Application>Microsoft Office PowerPoint</Application>
  <PresentationFormat>Экран (4:3)</PresentationFormat>
  <Paragraphs>58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146</cp:revision>
  <dcterms:created xsi:type="dcterms:W3CDTF">2015-01-24T18:03:37Z</dcterms:created>
  <dcterms:modified xsi:type="dcterms:W3CDTF">2017-08-17T05:08:19Z</dcterms:modified>
</cp:coreProperties>
</file>