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03" d="100"/>
          <a:sy n="103" d="100"/>
        </p:scale>
        <p:origin x="-198"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09.02.2020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09.02.2020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09.02.2020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09.02.2020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09.02.2020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09.02.2020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09.02.2020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09.02.2020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09.02.2020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09.02.2020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09.02.2020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09.02.2020</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23.jpeg"/><Relationship Id="rId4" Type="http://schemas.openxmlformats.org/officeDocument/2006/relationships/image" Target="../media/image22.jpeg"/></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26.jpeg"/><Relationship Id="rId4" Type="http://schemas.openxmlformats.org/officeDocument/2006/relationships/image" Target="../media/image25.jpeg"/></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7.jpeg"/><Relationship Id="rId7" Type="http://schemas.openxmlformats.org/officeDocument/2006/relationships/image" Target="../media/image31.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21.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image" Target="../media/image32.jpeg"/><Relationship Id="rId7" Type="http://schemas.openxmlformats.org/officeDocument/2006/relationships/image" Target="../media/image36.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_rels/slide2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3.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www.playcast.ru/uploads/2018/02/13/24621637.jpeg"/>
          <p:cNvPicPr/>
          <p:nvPr/>
        </p:nvPicPr>
        <p:blipFill>
          <a:blip r:embed="rId2">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0" y="0"/>
            <a:ext cx="9143999" cy="6858000"/>
          </a:xfrm>
          <a:prstGeom prst="rect">
            <a:avLst/>
          </a:prstGeom>
          <a:noFill/>
          <a:ln>
            <a:noFill/>
          </a:ln>
        </p:spPr>
      </p:pic>
      <p:sp>
        <p:nvSpPr>
          <p:cNvPr id="3" name="TextBox 2"/>
          <p:cNvSpPr txBox="1"/>
          <p:nvPr/>
        </p:nvSpPr>
        <p:spPr>
          <a:xfrm>
            <a:off x="285720" y="2428868"/>
            <a:ext cx="8572560" cy="1569660"/>
          </a:xfrm>
          <a:prstGeom prst="rect">
            <a:avLst/>
          </a:prstGeom>
          <a:noFill/>
        </p:spPr>
        <p:txBody>
          <a:bodyPr wrap="square" rtlCol="0">
            <a:spAutoFit/>
          </a:bodyPr>
          <a:lstStyle/>
          <a:p>
            <a:pPr algn="ctr"/>
            <a:r>
              <a:rPr lang="ru-RU"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Сборник стихов с заданиями </a:t>
            </a:r>
          </a:p>
          <a:p>
            <a:pPr algn="ctr"/>
            <a:r>
              <a:rPr lang="ru-RU"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по </a:t>
            </a:r>
            <a:r>
              <a:rPr lang="ru-RU"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теме «Хорошо и плохо» </a:t>
            </a:r>
            <a:endParaRPr lang="ru-RU"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endParaRPr>
          </a:p>
          <a:p>
            <a:pPr algn="ctr"/>
            <a:r>
              <a:rPr lang="ru-RU"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д</a:t>
            </a:r>
            <a:r>
              <a:rPr lang="ru-RU"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ля детей старшего дошкольного возраста.</a:t>
            </a:r>
            <a:endParaRPr lang="ru-RU"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endParaRPr>
          </a:p>
        </p:txBody>
      </p:sp>
      <p:sp>
        <p:nvSpPr>
          <p:cNvPr id="6" name="TextBox 5"/>
          <p:cNvSpPr txBox="1"/>
          <p:nvPr/>
        </p:nvSpPr>
        <p:spPr>
          <a:xfrm>
            <a:off x="142844" y="6429396"/>
            <a:ext cx="4714908" cy="338554"/>
          </a:xfrm>
          <a:prstGeom prst="rect">
            <a:avLst/>
          </a:prstGeom>
          <a:noFill/>
        </p:spPr>
        <p:txBody>
          <a:bodyPr wrap="square" rtlCol="0">
            <a:spAutoFit/>
          </a:bodyPr>
          <a:lstStyle/>
          <a:p>
            <a:r>
              <a:rPr lang="ru-RU" sz="1600" dirty="0" smtClean="0">
                <a:solidFill>
                  <a:srgbClr val="002060"/>
                </a:solidFill>
                <a:latin typeface="Times New Roman" pitchFamily="18" charset="0"/>
                <a:cs typeface="Times New Roman" pitchFamily="18" charset="0"/>
              </a:rPr>
              <a:t>Подготовила воспитатель </a:t>
            </a:r>
            <a:r>
              <a:rPr lang="ru-RU" sz="1600" dirty="0" err="1" smtClean="0">
                <a:solidFill>
                  <a:srgbClr val="002060"/>
                </a:solidFill>
                <a:latin typeface="Times New Roman" pitchFamily="18" charset="0"/>
                <a:cs typeface="Times New Roman" pitchFamily="18" charset="0"/>
              </a:rPr>
              <a:t>Чумикова</a:t>
            </a:r>
            <a:r>
              <a:rPr lang="ru-RU" sz="1600" dirty="0" smtClean="0">
                <a:solidFill>
                  <a:srgbClr val="002060"/>
                </a:solidFill>
                <a:latin typeface="Times New Roman" pitchFamily="18" charset="0"/>
                <a:cs typeface="Times New Roman" pitchFamily="18" charset="0"/>
              </a:rPr>
              <a:t> Л. Ф.</a:t>
            </a:r>
            <a:endParaRPr lang="ru-RU" sz="1600" dirty="0">
              <a:solidFill>
                <a:srgbClr val="002060"/>
              </a:solidFill>
              <a:latin typeface="Times New Roman" pitchFamily="18" charset="0"/>
              <a:cs typeface="Times New Roman" pitchFamily="18" charset="0"/>
            </a:endParaRPr>
          </a:p>
        </p:txBody>
      </p:sp>
      <p:pic>
        <p:nvPicPr>
          <p:cNvPr id="7" name="Рисунок 6" descr="C:\Users\User\Desktop\Картинки дети\Screenshot_20200208-235214_Yandex.jpg"/>
          <p:cNvPicPr/>
          <p:nvPr/>
        </p:nvPicPr>
        <p:blipFill>
          <a:blip r:embed="rId3" cstate="print"/>
          <a:srcRect t="25764" b="22270"/>
          <a:stretch>
            <a:fillRect/>
          </a:stretch>
        </p:blipFill>
        <p:spPr bwMode="auto">
          <a:xfrm>
            <a:off x="6072198" y="4143380"/>
            <a:ext cx="2600272" cy="25141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s://ds04.infourok.ru/uploads/ex/0e5b/001816b2-2dc831e0/img14.jpg"/>
          <p:cNvPicPr/>
          <p:nvPr/>
        </p:nvPicPr>
        <p:blipFill>
          <a:blip r:embed="rId2">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1" y="0"/>
            <a:ext cx="9143999" cy="6858000"/>
          </a:xfrm>
          <a:prstGeom prst="rect">
            <a:avLst/>
          </a:prstGeom>
          <a:noFill/>
          <a:ln>
            <a:noFill/>
          </a:ln>
        </p:spPr>
      </p:pic>
      <p:sp>
        <p:nvSpPr>
          <p:cNvPr id="3" name="TextBox 2"/>
          <p:cNvSpPr txBox="1"/>
          <p:nvPr/>
        </p:nvSpPr>
        <p:spPr>
          <a:xfrm>
            <a:off x="5929322" y="214290"/>
            <a:ext cx="3000396" cy="1077218"/>
          </a:xfrm>
          <a:prstGeom prst="rect">
            <a:avLst/>
          </a:prstGeom>
          <a:noFill/>
        </p:spPr>
        <p:txBody>
          <a:bodyPr wrap="square" rtlCol="0">
            <a:spAutoFit/>
          </a:bodyPr>
          <a:lstStyle/>
          <a:p>
            <a:r>
              <a:rPr lang="ru-RU" sz="1600" b="1" dirty="0" smtClean="0">
                <a:solidFill>
                  <a:schemeClr val="accent6">
                    <a:lumMod val="50000"/>
                  </a:schemeClr>
                </a:solidFill>
                <a:latin typeface="Times New Roman" pitchFamily="18" charset="0"/>
                <a:cs typeface="Times New Roman" pitchFamily="18" charset="0"/>
              </a:rPr>
              <a:t>Этот мальчик чистит сам </a:t>
            </a:r>
          </a:p>
          <a:p>
            <a:r>
              <a:rPr lang="ru-RU" sz="1600" b="1" dirty="0" smtClean="0">
                <a:solidFill>
                  <a:schemeClr val="accent6">
                    <a:lumMod val="50000"/>
                  </a:schemeClr>
                </a:solidFill>
                <a:latin typeface="Times New Roman" pitchFamily="18" charset="0"/>
                <a:cs typeface="Times New Roman" pitchFamily="18" charset="0"/>
              </a:rPr>
              <a:t>Брюки и ботинки.</a:t>
            </a:r>
          </a:p>
          <a:p>
            <a:r>
              <a:rPr lang="ru-RU" sz="1600" b="1" dirty="0" smtClean="0">
                <a:solidFill>
                  <a:schemeClr val="accent6">
                    <a:lumMod val="50000"/>
                  </a:schemeClr>
                </a:solidFill>
                <a:latin typeface="Times New Roman" pitchFamily="18" charset="0"/>
                <a:cs typeface="Times New Roman" pitchFamily="18" charset="0"/>
              </a:rPr>
              <a:t>Верь не верь своим глазам – </a:t>
            </a:r>
          </a:p>
          <a:p>
            <a:r>
              <a:rPr lang="ru-RU" sz="1600" b="1" dirty="0" smtClean="0">
                <a:solidFill>
                  <a:schemeClr val="accent6">
                    <a:lumMod val="50000"/>
                  </a:schemeClr>
                </a:solidFill>
                <a:latin typeface="Times New Roman" pitchFamily="18" charset="0"/>
                <a:cs typeface="Times New Roman" pitchFamily="18" charset="0"/>
              </a:rPr>
              <a:t>Чисто! Не пылинки!</a:t>
            </a:r>
            <a:endParaRPr lang="ru-RU" sz="1600" b="1" dirty="0">
              <a:solidFill>
                <a:schemeClr val="accent6">
                  <a:lumMod val="50000"/>
                </a:schemeClr>
              </a:solidFill>
              <a:latin typeface="Times New Roman" pitchFamily="18" charset="0"/>
              <a:cs typeface="Times New Roman" pitchFamily="18" charset="0"/>
            </a:endParaRPr>
          </a:p>
        </p:txBody>
      </p:sp>
      <p:pic>
        <p:nvPicPr>
          <p:cNvPr id="4" name="Рисунок 3" descr="C:\Users\User\Desktop\Картинки дети\Screenshot_20200208-232736_Yandex.jpg"/>
          <p:cNvPicPr/>
          <p:nvPr/>
        </p:nvPicPr>
        <p:blipFill>
          <a:blip r:embed="rId3"/>
          <a:srcRect t="36892" r="37899" b="32152"/>
          <a:stretch>
            <a:fillRect/>
          </a:stretch>
        </p:blipFill>
        <p:spPr bwMode="auto">
          <a:xfrm>
            <a:off x="3071802" y="1214422"/>
            <a:ext cx="4786346" cy="4714908"/>
          </a:xfrm>
          <a:prstGeom prst="rect">
            <a:avLst/>
          </a:prstGeom>
          <a:ln>
            <a:noFill/>
          </a:ln>
          <a:effectLst>
            <a:softEdge rad="112500"/>
          </a:effectLst>
        </p:spPr>
      </p:pic>
      <p:sp>
        <p:nvSpPr>
          <p:cNvPr id="5" name="TextBox 4"/>
          <p:cNvSpPr txBox="1"/>
          <p:nvPr/>
        </p:nvSpPr>
        <p:spPr>
          <a:xfrm>
            <a:off x="142844" y="3286124"/>
            <a:ext cx="2928958" cy="2554545"/>
          </a:xfrm>
          <a:prstGeom prst="rect">
            <a:avLst/>
          </a:prstGeom>
          <a:noFill/>
        </p:spPr>
        <p:txBody>
          <a:bodyPr wrap="square" rtlCol="0">
            <a:spAutoFit/>
          </a:bodyPr>
          <a:lstStyle/>
          <a:p>
            <a:r>
              <a:rPr lang="ru-RU" sz="1600" b="1" dirty="0" smtClean="0">
                <a:solidFill>
                  <a:srgbClr val="C00000"/>
                </a:solidFill>
                <a:latin typeface="Times New Roman" pitchFamily="18" charset="0"/>
                <a:cs typeface="Times New Roman" pitchFamily="18" charset="0"/>
              </a:rPr>
              <a:t>ЗАДАНИЯ:</a:t>
            </a:r>
          </a:p>
          <a:p>
            <a:r>
              <a:rPr lang="ru-RU" sz="1600" b="1" dirty="0" smtClean="0">
                <a:solidFill>
                  <a:schemeClr val="accent6">
                    <a:lumMod val="50000"/>
                  </a:schemeClr>
                </a:solidFill>
                <a:latin typeface="Times New Roman" pitchFamily="18" charset="0"/>
                <a:cs typeface="Times New Roman" pitchFamily="18" charset="0"/>
              </a:rPr>
              <a:t>Чем мальчик чистит обувь?</a:t>
            </a:r>
          </a:p>
          <a:p>
            <a:r>
              <a:rPr lang="ru-RU" sz="1600" b="1" dirty="0" smtClean="0">
                <a:solidFill>
                  <a:schemeClr val="accent6">
                    <a:lumMod val="50000"/>
                  </a:schemeClr>
                </a:solidFill>
                <a:latin typeface="Times New Roman" pitchFamily="18" charset="0"/>
                <a:cs typeface="Times New Roman" pitchFamily="18" charset="0"/>
              </a:rPr>
              <a:t>Как называется щётка для обуви?</a:t>
            </a:r>
          </a:p>
          <a:p>
            <a:r>
              <a:rPr lang="ru-RU" sz="1600" b="1" dirty="0" smtClean="0">
                <a:solidFill>
                  <a:schemeClr val="accent6">
                    <a:lumMod val="50000"/>
                  </a:schemeClr>
                </a:solidFill>
                <a:latin typeface="Times New Roman" pitchFamily="18" charset="0"/>
                <a:cs typeface="Times New Roman" pitchFamily="18" charset="0"/>
              </a:rPr>
              <a:t>Какой щёткой чистят одежду?</a:t>
            </a:r>
          </a:p>
          <a:p>
            <a:r>
              <a:rPr lang="ru-RU" sz="1600" b="1" dirty="0" smtClean="0">
                <a:solidFill>
                  <a:schemeClr val="accent6">
                    <a:lumMod val="50000"/>
                  </a:schemeClr>
                </a:solidFill>
                <a:latin typeface="Times New Roman" pitchFamily="18" charset="0"/>
                <a:cs typeface="Times New Roman" pitchFamily="18" charset="0"/>
              </a:rPr>
              <a:t>Какие щётки ты ещё знаешь?</a:t>
            </a:r>
          </a:p>
          <a:p>
            <a:r>
              <a:rPr lang="ru-RU" sz="1600" b="1" dirty="0" smtClean="0">
                <a:solidFill>
                  <a:schemeClr val="accent6">
                    <a:lumMod val="50000"/>
                  </a:schemeClr>
                </a:solidFill>
                <a:latin typeface="Times New Roman" pitchFamily="18" charset="0"/>
                <a:cs typeface="Times New Roman" pitchFamily="18" charset="0"/>
              </a:rPr>
              <a:t>Мальчик хорошо поступает или плохо?</a:t>
            </a:r>
            <a:endParaRPr lang="ru-RU" sz="1600" b="1" dirty="0">
              <a:solidFill>
                <a:schemeClr val="accent6">
                  <a:lumMod val="50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s://ds04.infourok.ru/uploads/ex/0e5b/001816b2-2dc831e0/img14.jpg"/>
          <p:cNvPicPr/>
          <p:nvPr/>
        </p:nvPicPr>
        <p:blipFill>
          <a:blip r:embed="rId2">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0" y="0"/>
            <a:ext cx="9143999" cy="6858000"/>
          </a:xfrm>
          <a:prstGeom prst="rect">
            <a:avLst/>
          </a:prstGeom>
          <a:noFill/>
          <a:ln>
            <a:noFill/>
          </a:ln>
        </p:spPr>
      </p:pic>
      <p:sp>
        <p:nvSpPr>
          <p:cNvPr id="3" name="TextBox 2"/>
          <p:cNvSpPr txBox="1"/>
          <p:nvPr/>
        </p:nvSpPr>
        <p:spPr>
          <a:xfrm>
            <a:off x="5715008" y="500042"/>
            <a:ext cx="3143272" cy="1077218"/>
          </a:xfrm>
          <a:prstGeom prst="rect">
            <a:avLst/>
          </a:prstGeom>
          <a:noFill/>
        </p:spPr>
        <p:txBody>
          <a:bodyPr wrap="square" rtlCol="0">
            <a:spAutoFit/>
          </a:bodyPr>
          <a:lstStyle/>
          <a:p>
            <a:r>
              <a:rPr lang="ru-RU" sz="1600" b="1" dirty="0" smtClean="0">
                <a:solidFill>
                  <a:schemeClr val="accent6">
                    <a:lumMod val="50000"/>
                  </a:schemeClr>
                </a:solidFill>
                <a:latin typeface="Times New Roman" pitchFamily="18" charset="0"/>
                <a:cs typeface="Times New Roman" pitchFamily="18" charset="0"/>
              </a:rPr>
              <a:t>Ай-ай-ай, как много пятен?</a:t>
            </a:r>
          </a:p>
          <a:p>
            <a:r>
              <a:rPr lang="ru-RU" sz="1600" b="1" dirty="0" smtClean="0">
                <a:solidFill>
                  <a:schemeClr val="accent6">
                    <a:lumMod val="50000"/>
                  </a:schemeClr>
                </a:solidFill>
                <a:latin typeface="Times New Roman" pitchFamily="18" charset="0"/>
                <a:cs typeface="Times New Roman" pitchFamily="18" charset="0"/>
              </a:rPr>
              <a:t>Бедная рубашка?</a:t>
            </a:r>
          </a:p>
          <a:p>
            <a:r>
              <a:rPr lang="ru-RU" sz="1600" b="1" dirty="0" smtClean="0">
                <a:solidFill>
                  <a:schemeClr val="accent6">
                    <a:lumMod val="50000"/>
                  </a:schemeClr>
                </a:solidFill>
                <a:latin typeface="Times New Roman" pitchFamily="18" charset="0"/>
                <a:cs typeface="Times New Roman" pitchFamily="18" charset="0"/>
              </a:rPr>
              <a:t>Про того, кто неопрятен,</a:t>
            </a:r>
          </a:p>
          <a:p>
            <a:r>
              <a:rPr lang="ru-RU" sz="1600" b="1" dirty="0" smtClean="0">
                <a:solidFill>
                  <a:schemeClr val="accent6">
                    <a:lumMod val="50000"/>
                  </a:schemeClr>
                </a:solidFill>
                <a:latin typeface="Times New Roman" pitchFamily="18" charset="0"/>
                <a:cs typeface="Times New Roman" pitchFamily="18" charset="0"/>
              </a:rPr>
              <a:t>Скажут: «Замарашка!»</a:t>
            </a:r>
            <a:endParaRPr lang="ru-RU" sz="1600" b="1" dirty="0">
              <a:solidFill>
                <a:schemeClr val="accent6">
                  <a:lumMod val="50000"/>
                </a:schemeClr>
              </a:solidFill>
              <a:latin typeface="Times New Roman" pitchFamily="18" charset="0"/>
              <a:cs typeface="Times New Roman" pitchFamily="18" charset="0"/>
            </a:endParaRPr>
          </a:p>
        </p:txBody>
      </p:sp>
      <p:pic>
        <p:nvPicPr>
          <p:cNvPr id="4" name="Рисунок 3" descr="C:\Users\User\Desktop\Картинки дети\Screenshot_20200208-211158_Yandex.jpg"/>
          <p:cNvPicPr/>
          <p:nvPr/>
        </p:nvPicPr>
        <p:blipFill>
          <a:blip r:embed="rId3"/>
          <a:srcRect t="32485" b="30215"/>
          <a:stretch>
            <a:fillRect/>
          </a:stretch>
        </p:blipFill>
        <p:spPr bwMode="auto">
          <a:xfrm>
            <a:off x="3209029" y="1785926"/>
            <a:ext cx="5934971" cy="3940350"/>
          </a:xfrm>
          <a:prstGeom prst="rect">
            <a:avLst/>
          </a:prstGeom>
          <a:ln>
            <a:noFill/>
          </a:ln>
          <a:effectLst>
            <a:softEdge rad="112500"/>
          </a:effectLst>
        </p:spPr>
      </p:pic>
      <p:sp>
        <p:nvSpPr>
          <p:cNvPr id="5" name="TextBox 4"/>
          <p:cNvSpPr txBox="1"/>
          <p:nvPr/>
        </p:nvSpPr>
        <p:spPr>
          <a:xfrm>
            <a:off x="142844" y="3786190"/>
            <a:ext cx="3143272" cy="2308324"/>
          </a:xfrm>
          <a:prstGeom prst="rect">
            <a:avLst/>
          </a:prstGeom>
          <a:noFill/>
        </p:spPr>
        <p:txBody>
          <a:bodyPr wrap="square" rtlCol="0">
            <a:spAutoFit/>
          </a:bodyPr>
          <a:lstStyle/>
          <a:p>
            <a:r>
              <a:rPr lang="ru-RU" sz="1600" b="1" dirty="0" smtClean="0">
                <a:solidFill>
                  <a:srgbClr val="C00000"/>
                </a:solidFill>
                <a:latin typeface="Times New Roman" pitchFamily="18" charset="0"/>
                <a:cs typeface="Times New Roman" pitchFamily="18" charset="0"/>
              </a:rPr>
              <a:t>ЗАДАНИЯ:</a:t>
            </a:r>
          </a:p>
          <a:p>
            <a:r>
              <a:rPr lang="ru-RU" sz="1600" b="1" dirty="0" smtClean="0">
                <a:solidFill>
                  <a:schemeClr val="accent6">
                    <a:lumMod val="50000"/>
                  </a:schemeClr>
                </a:solidFill>
                <a:latin typeface="Times New Roman" pitchFamily="18" charset="0"/>
                <a:cs typeface="Times New Roman" pitchFamily="18" charset="0"/>
              </a:rPr>
              <a:t>Как называют неопрятных детей?</a:t>
            </a:r>
          </a:p>
          <a:p>
            <a:r>
              <a:rPr lang="ru-RU" sz="1600" b="1" dirty="0" smtClean="0">
                <a:solidFill>
                  <a:schemeClr val="accent6">
                    <a:lumMod val="50000"/>
                  </a:schemeClr>
                </a:solidFill>
                <a:latin typeface="Times New Roman" pitchFamily="18" charset="0"/>
                <a:cs typeface="Times New Roman" pitchFamily="18" charset="0"/>
              </a:rPr>
              <a:t>Что испачкали дети?</a:t>
            </a:r>
          </a:p>
          <a:p>
            <a:r>
              <a:rPr lang="ru-RU" sz="1600" b="1" dirty="0" smtClean="0">
                <a:solidFill>
                  <a:schemeClr val="accent6">
                    <a:lumMod val="50000"/>
                  </a:schemeClr>
                </a:solidFill>
                <a:latin typeface="Times New Roman" pitchFamily="18" charset="0"/>
                <a:cs typeface="Times New Roman" pitchFamily="18" charset="0"/>
              </a:rPr>
              <a:t>Расскажи, что ты делаешь для того, чтобы вернуться с прогулки чистым?</a:t>
            </a:r>
          </a:p>
          <a:p>
            <a:r>
              <a:rPr lang="ru-RU" sz="1600" b="1" dirty="0" smtClean="0">
                <a:solidFill>
                  <a:schemeClr val="accent6">
                    <a:lumMod val="50000"/>
                  </a:schemeClr>
                </a:solidFill>
                <a:latin typeface="Times New Roman" pitchFamily="18" charset="0"/>
                <a:cs typeface="Times New Roman" pitchFamily="18" charset="0"/>
              </a:rPr>
              <a:t>Быть неопрятным хорошо или плохо?</a:t>
            </a:r>
            <a:endParaRPr lang="ru-RU" sz="1600" b="1" dirty="0">
              <a:solidFill>
                <a:schemeClr val="accent6">
                  <a:lumMod val="50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s://ds04.infourok.ru/uploads/ex/0e5b/001816b2-2dc831e0/img14.jpg"/>
          <p:cNvPicPr/>
          <p:nvPr/>
        </p:nvPicPr>
        <p:blipFill>
          <a:blip r:embed="rId2">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0" y="0"/>
            <a:ext cx="9143999" cy="6858000"/>
          </a:xfrm>
          <a:prstGeom prst="rect">
            <a:avLst/>
          </a:prstGeom>
          <a:noFill/>
          <a:ln>
            <a:noFill/>
          </a:ln>
        </p:spPr>
      </p:pic>
      <p:sp>
        <p:nvSpPr>
          <p:cNvPr id="3" name="TextBox 2"/>
          <p:cNvSpPr txBox="1"/>
          <p:nvPr/>
        </p:nvSpPr>
        <p:spPr>
          <a:xfrm>
            <a:off x="6072198" y="142852"/>
            <a:ext cx="2857520" cy="1569660"/>
          </a:xfrm>
          <a:prstGeom prst="rect">
            <a:avLst/>
          </a:prstGeom>
          <a:noFill/>
        </p:spPr>
        <p:txBody>
          <a:bodyPr wrap="square" rtlCol="0">
            <a:spAutoFit/>
          </a:bodyPr>
          <a:lstStyle/>
          <a:p>
            <a:r>
              <a:rPr lang="ru-RU" sz="1600" b="1" dirty="0" smtClean="0">
                <a:solidFill>
                  <a:schemeClr val="accent6">
                    <a:lumMod val="50000"/>
                  </a:schemeClr>
                </a:solidFill>
                <a:latin typeface="Times New Roman" pitchFamily="18" charset="0"/>
                <a:cs typeface="Times New Roman" pitchFamily="18" charset="0"/>
              </a:rPr>
              <a:t>Малышка из песочка</a:t>
            </a:r>
          </a:p>
          <a:p>
            <a:r>
              <a:rPr lang="ru-RU" sz="1600" b="1" dirty="0" smtClean="0">
                <a:solidFill>
                  <a:schemeClr val="accent6">
                    <a:lumMod val="50000"/>
                  </a:schemeClr>
                </a:solidFill>
                <a:latin typeface="Times New Roman" pitchFamily="18" charset="0"/>
                <a:cs typeface="Times New Roman" pitchFamily="18" charset="0"/>
              </a:rPr>
              <a:t>Готовила пирог,</a:t>
            </a:r>
          </a:p>
          <a:p>
            <a:r>
              <a:rPr lang="ru-RU" sz="1600" b="1" dirty="0" smtClean="0">
                <a:solidFill>
                  <a:schemeClr val="accent6">
                    <a:lumMod val="50000"/>
                  </a:schemeClr>
                </a:solidFill>
                <a:latin typeface="Times New Roman" pitchFamily="18" charset="0"/>
                <a:cs typeface="Times New Roman" pitchFamily="18" charset="0"/>
              </a:rPr>
              <a:t>Но прибежал мальчишка,</a:t>
            </a:r>
          </a:p>
          <a:p>
            <a:r>
              <a:rPr lang="ru-RU" sz="1600" b="1" dirty="0" smtClean="0">
                <a:solidFill>
                  <a:schemeClr val="accent6">
                    <a:lumMod val="50000"/>
                  </a:schemeClr>
                </a:solidFill>
                <a:latin typeface="Times New Roman" pitchFamily="18" charset="0"/>
                <a:cs typeface="Times New Roman" pitchFamily="18" charset="0"/>
              </a:rPr>
              <a:t>Разрушил всё, что мог.</a:t>
            </a:r>
          </a:p>
          <a:p>
            <a:r>
              <a:rPr lang="ru-RU" sz="1600" b="1" dirty="0" smtClean="0">
                <a:solidFill>
                  <a:schemeClr val="accent6">
                    <a:lumMod val="50000"/>
                  </a:schemeClr>
                </a:solidFill>
                <a:latin typeface="Times New Roman" pitchFamily="18" charset="0"/>
                <a:cs typeface="Times New Roman" pitchFamily="18" charset="0"/>
              </a:rPr>
              <a:t>Малышка горько плачет,</a:t>
            </a:r>
          </a:p>
          <a:p>
            <a:r>
              <a:rPr lang="ru-RU" sz="1600" b="1" dirty="0" smtClean="0">
                <a:solidFill>
                  <a:schemeClr val="accent6">
                    <a:lumMod val="50000"/>
                  </a:schemeClr>
                </a:solidFill>
                <a:latin typeface="Times New Roman" pitchFamily="18" charset="0"/>
                <a:cs typeface="Times New Roman" pitchFamily="18" charset="0"/>
              </a:rPr>
              <a:t>Мальчишка дальше скачет.</a:t>
            </a:r>
            <a:endParaRPr lang="ru-RU" sz="1600" b="1" dirty="0">
              <a:solidFill>
                <a:schemeClr val="accent6">
                  <a:lumMod val="50000"/>
                </a:schemeClr>
              </a:solidFill>
              <a:latin typeface="Times New Roman" pitchFamily="18" charset="0"/>
              <a:cs typeface="Times New Roman" pitchFamily="18" charset="0"/>
            </a:endParaRPr>
          </a:p>
        </p:txBody>
      </p:sp>
      <p:pic>
        <p:nvPicPr>
          <p:cNvPr id="4" name="Рисунок 3" descr="C:\Users\User\Desktop\Картинки дети\Screenshot_20200208-230339_Yandex.jpg"/>
          <p:cNvPicPr/>
          <p:nvPr/>
        </p:nvPicPr>
        <p:blipFill>
          <a:blip r:embed="rId3"/>
          <a:srcRect t="33096" b="28892"/>
          <a:stretch>
            <a:fillRect/>
          </a:stretch>
        </p:blipFill>
        <p:spPr bwMode="auto">
          <a:xfrm>
            <a:off x="3000365" y="1714488"/>
            <a:ext cx="6143636" cy="4286280"/>
          </a:xfrm>
          <a:prstGeom prst="rect">
            <a:avLst/>
          </a:prstGeom>
          <a:ln>
            <a:noFill/>
          </a:ln>
          <a:effectLst>
            <a:softEdge rad="112500"/>
          </a:effectLst>
        </p:spPr>
      </p:pic>
      <p:sp>
        <p:nvSpPr>
          <p:cNvPr id="5" name="TextBox 4"/>
          <p:cNvSpPr txBox="1"/>
          <p:nvPr/>
        </p:nvSpPr>
        <p:spPr>
          <a:xfrm>
            <a:off x="214282" y="3786190"/>
            <a:ext cx="2786082" cy="2062103"/>
          </a:xfrm>
          <a:prstGeom prst="rect">
            <a:avLst/>
          </a:prstGeom>
          <a:noFill/>
        </p:spPr>
        <p:txBody>
          <a:bodyPr wrap="square" rtlCol="0">
            <a:spAutoFit/>
          </a:bodyPr>
          <a:lstStyle/>
          <a:p>
            <a:r>
              <a:rPr lang="ru-RU" sz="1600" b="1" dirty="0" smtClean="0">
                <a:solidFill>
                  <a:srgbClr val="C00000"/>
                </a:solidFill>
                <a:latin typeface="Times New Roman" pitchFamily="18" charset="0"/>
                <a:cs typeface="Times New Roman" pitchFamily="18" charset="0"/>
              </a:rPr>
              <a:t>ЗАДАНИЯ:</a:t>
            </a:r>
          </a:p>
          <a:p>
            <a:r>
              <a:rPr lang="ru-RU" sz="1600" b="1" dirty="0" smtClean="0">
                <a:solidFill>
                  <a:schemeClr val="accent6">
                    <a:lumMod val="50000"/>
                  </a:schemeClr>
                </a:solidFill>
                <a:latin typeface="Times New Roman" pitchFamily="18" charset="0"/>
                <a:cs typeface="Times New Roman" pitchFamily="18" charset="0"/>
              </a:rPr>
              <a:t>Можно ли обижать тех, кто младше, слабее тебя?</a:t>
            </a:r>
          </a:p>
          <a:p>
            <a:r>
              <a:rPr lang="ru-RU" sz="1600" b="1" dirty="0" smtClean="0">
                <a:solidFill>
                  <a:schemeClr val="accent6">
                    <a:lumMod val="50000"/>
                  </a:schemeClr>
                </a:solidFill>
                <a:latin typeface="Times New Roman" pitchFamily="18" charset="0"/>
                <a:cs typeface="Times New Roman" pitchFamily="18" charset="0"/>
              </a:rPr>
              <a:t>Почему нельзя?</a:t>
            </a:r>
          </a:p>
          <a:p>
            <a:r>
              <a:rPr lang="ru-RU" sz="1600" b="1" dirty="0" smtClean="0">
                <a:solidFill>
                  <a:schemeClr val="accent6">
                    <a:lumMod val="50000"/>
                  </a:schemeClr>
                </a:solidFill>
                <a:latin typeface="Times New Roman" pitchFamily="18" charset="0"/>
                <a:cs typeface="Times New Roman" pitchFamily="18" charset="0"/>
              </a:rPr>
              <a:t>Подумай, что можно сделать для того, чтобы малышка успокоилась?</a:t>
            </a:r>
          </a:p>
          <a:p>
            <a:r>
              <a:rPr lang="ru-RU" sz="1600" b="1" dirty="0" smtClean="0">
                <a:solidFill>
                  <a:schemeClr val="accent6">
                    <a:lumMod val="50000"/>
                  </a:schemeClr>
                </a:solidFill>
                <a:latin typeface="Times New Roman" pitchFamily="18" charset="0"/>
                <a:cs typeface="Times New Roman" pitchFamily="18" charset="0"/>
              </a:rPr>
              <a:t>Как поступил мальчик?</a:t>
            </a:r>
            <a:endParaRPr lang="ru-RU" sz="1600" b="1" dirty="0">
              <a:solidFill>
                <a:schemeClr val="accent6">
                  <a:lumMod val="50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s://ds04.infourok.ru/uploads/ex/0e5b/001816b2-2dc831e0/img14.jpg"/>
          <p:cNvPicPr/>
          <p:nvPr/>
        </p:nvPicPr>
        <p:blipFill>
          <a:blip r:embed="rId2">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0" y="0"/>
            <a:ext cx="9143999" cy="6858000"/>
          </a:xfrm>
          <a:prstGeom prst="rect">
            <a:avLst/>
          </a:prstGeom>
          <a:noFill/>
          <a:ln>
            <a:noFill/>
          </a:ln>
        </p:spPr>
      </p:pic>
      <p:sp>
        <p:nvSpPr>
          <p:cNvPr id="3" name="TextBox 2"/>
          <p:cNvSpPr txBox="1"/>
          <p:nvPr/>
        </p:nvSpPr>
        <p:spPr>
          <a:xfrm>
            <a:off x="6215074" y="285728"/>
            <a:ext cx="2714644" cy="1077218"/>
          </a:xfrm>
          <a:prstGeom prst="rect">
            <a:avLst/>
          </a:prstGeom>
          <a:noFill/>
        </p:spPr>
        <p:txBody>
          <a:bodyPr wrap="square" rtlCol="0">
            <a:spAutoFit/>
          </a:bodyPr>
          <a:lstStyle/>
          <a:p>
            <a:r>
              <a:rPr lang="ru-RU" sz="1600" b="1" dirty="0" smtClean="0">
                <a:solidFill>
                  <a:schemeClr val="accent6">
                    <a:lumMod val="50000"/>
                  </a:schemeClr>
                </a:solidFill>
                <a:latin typeface="Times New Roman" pitchFamily="18" charset="0"/>
                <a:cs typeface="Times New Roman" pitchFamily="18" charset="0"/>
              </a:rPr>
              <a:t>Я старшая, приходится</a:t>
            </a:r>
          </a:p>
          <a:p>
            <a:r>
              <a:rPr lang="ru-RU" sz="1600" b="1" dirty="0" smtClean="0">
                <a:solidFill>
                  <a:schemeClr val="accent6">
                    <a:lumMod val="50000"/>
                  </a:schemeClr>
                </a:solidFill>
                <a:latin typeface="Times New Roman" pitchFamily="18" charset="0"/>
                <a:cs typeface="Times New Roman" pitchFamily="18" charset="0"/>
              </a:rPr>
              <a:t>О маленьких заботиться.</a:t>
            </a:r>
          </a:p>
          <a:p>
            <a:r>
              <a:rPr lang="ru-RU" sz="1600" b="1" dirty="0" smtClean="0">
                <a:solidFill>
                  <a:schemeClr val="accent6">
                    <a:lumMod val="50000"/>
                  </a:schemeClr>
                </a:solidFill>
                <a:latin typeface="Times New Roman" pitchFamily="18" charset="0"/>
                <a:cs typeface="Times New Roman" pitchFamily="18" charset="0"/>
              </a:rPr>
              <a:t>Сестра на ножки встала, - </a:t>
            </a:r>
          </a:p>
          <a:p>
            <a:r>
              <a:rPr lang="ru-RU" sz="1600" b="1" dirty="0" smtClean="0">
                <a:solidFill>
                  <a:schemeClr val="accent6">
                    <a:lumMod val="50000"/>
                  </a:schemeClr>
                </a:solidFill>
                <a:latin typeface="Times New Roman" pitchFamily="18" charset="0"/>
                <a:cs typeface="Times New Roman" pitchFamily="18" charset="0"/>
              </a:rPr>
              <a:t>Смотрю, чтоб не упала.</a:t>
            </a:r>
            <a:endParaRPr lang="ru-RU" sz="1600" b="1" dirty="0">
              <a:solidFill>
                <a:schemeClr val="accent6">
                  <a:lumMod val="50000"/>
                </a:schemeClr>
              </a:solidFill>
              <a:latin typeface="Times New Roman" pitchFamily="18" charset="0"/>
              <a:cs typeface="Times New Roman" pitchFamily="18" charset="0"/>
            </a:endParaRPr>
          </a:p>
        </p:txBody>
      </p:sp>
      <p:pic>
        <p:nvPicPr>
          <p:cNvPr id="4" name="Рисунок 3" descr="C:\Users\User\Desktop\Картинки дети\Screenshot_20200209-190142_Yandex.jpg"/>
          <p:cNvPicPr/>
          <p:nvPr/>
        </p:nvPicPr>
        <p:blipFill>
          <a:blip r:embed="rId3" cstate="print"/>
          <a:srcRect t="16090" b="10900"/>
          <a:stretch>
            <a:fillRect/>
          </a:stretch>
        </p:blipFill>
        <p:spPr bwMode="auto">
          <a:xfrm>
            <a:off x="4357686" y="1357298"/>
            <a:ext cx="3507553" cy="4539727"/>
          </a:xfrm>
          <a:prstGeom prst="rect">
            <a:avLst/>
          </a:prstGeom>
          <a:ln>
            <a:noFill/>
          </a:ln>
          <a:effectLst>
            <a:softEdge rad="112500"/>
          </a:effectLst>
        </p:spPr>
      </p:pic>
      <p:sp>
        <p:nvSpPr>
          <p:cNvPr id="5" name="TextBox 4"/>
          <p:cNvSpPr txBox="1"/>
          <p:nvPr/>
        </p:nvSpPr>
        <p:spPr>
          <a:xfrm>
            <a:off x="214282" y="3643314"/>
            <a:ext cx="3857652" cy="1323439"/>
          </a:xfrm>
          <a:prstGeom prst="rect">
            <a:avLst/>
          </a:prstGeom>
          <a:noFill/>
        </p:spPr>
        <p:txBody>
          <a:bodyPr wrap="square" rtlCol="0">
            <a:spAutoFit/>
          </a:bodyPr>
          <a:lstStyle/>
          <a:p>
            <a:r>
              <a:rPr lang="ru-RU" sz="1600" b="1" dirty="0" smtClean="0">
                <a:solidFill>
                  <a:srgbClr val="C00000"/>
                </a:solidFill>
                <a:latin typeface="Times New Roman" pitchFamily="18" charset="0"/>
                <a:cs typeface="Times New Roman" pitchFamily="18" charset="0"/>
              </a:rPr>
              <a:t>ЗАДАНИЯ:</a:t>
            </a:r>
          </a:p>
          <a:p>
            <a:r>
              <a:rPr lang="ru-RU" sz="1600" b="1" dirty="0" smtClean="0">
                <a:solidFill>
                  <a:schemeClr val="accent6">
                    <a:lumMod val="50000"/>
                  </a:schemeClr>
                </a:solidFill>
                <a:latin typeface="Times New Roman" pitchFamily="18" charset="0"/>
                <a:cs typeface="Times New Roman" pitchFamily="18" charset="0"/>
              </a:rPr>
              <a:t>Как помогает девочка своей сестрёнке?</a:t>
            </a:r>
          </a:p>
          <a:p>
            <a:r>
              <a:rPr lang="ru-RU" sz="1600" b="1" dirty="0" smtClean="0">
                <a:solidFill>
                  <a:schemeClr val="accent6">
                    <a:lumMod val="50000"/>
                  </a:schemeClr>
                </a:solidFill>
                <a:latin typeface="Times New Roman" pitchFamily="18" charset="0"/>
                <a:cs typeface="Times New Roman" pitchFamily="18" charset="0"/>
              </a:rPr>
              <a:t>Хорошо или плохо она поступает?</a:t>
            </a:r>
          </a:p>
          <a:p>
            <a:r>
              <a:rPr lang="ru-RU" sz="1600" b="1" dirty="0" smtClean="0">
                <a:solidFill>
                  <a:schemeClr val="accent6">
                    <a:lumMod val="50000"/>
                  </a:schemeClr>
                </a:solidFill>
                <a:latin typeface="Times New Roman" pitchFamily="18" charset="0"/>
                <a:cs typeface="Times New Roman" pitchFamily="18" charset="0"/>
              </a:rPr>
              <a:t>Давай с тобой придумаем про эту девочку хорошие слова, какая она?</a:t>
            </a:r>
            <a:endParaRPr lang="ru-RU" sz="1600" b="1" dirty="0">
              <a:solidFill>
                <a:schemeClr val="accent6">
                  <a:lumMod val="50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s://ds04.infourok.ru/uploads/ex/0e5b/001816b2-2dc831e0/img14.jpg"/>
          <p:cNvPicPr/>
          <p:nvPr/>
        </p:nvPicPr>
        <p:blipFill>
          <a:blip r:embed="rId2">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0" y="0"/>
            <a:ext cx="9143999" cy="6858000"/>
          </a:xfrm>
          <a:prstGeom prst="rect">
            <a:avLst/>
          </a:prstGeom>
          <a:noFill/>
          <a:ln>
            <a:noFill/>
          </a:ln>
        </p:spPr>
      </p:pic>
      <p:sp>
        <p:nvSpPr>
          <p:cNvPr id="3" name="TextBox 2"/>
          <p:cNvSpPr txBox="1"/>
          <p:nvPr/>
        </p:nvSpPr>
        <p:spPr>
          <a:xfrm>
            <a:off x="5857884" y="142852"/>
            <a:ext cx="3143272" cy="1323439"/>
          </a:xfrm>
          <a:prstGeom prst="rect">
            <a:avLst/>
          </a:prstGeom>
          <a:noFill/>
        </p:spPr>
        <p:txBody>
          <a:bodyPr wrap="square" rtlCol="0">
            <a:spAutoFit/>
          </a:bodyPr>
          <a:lstStyle/>
          <a:p>
            <a:r>
              <a:rPr lang="ru-RU" sz="1600" b="1" dirty="0" smtClean="0">
                <a:solidFill>
                  <a:schemeClr val="accent6">
                    <a:lumMod val="50000"/>
                  </a:schemeClr>
                </a:solidFill>
                <a:latin typeface="Times New Roman" pitchFamily="18" charset="0"/>
                <a:cs typeface="Times New Roman" pitchFamily="18" charset="0"/>
              </a:rPr>
              <a:t>Был у меня хороший друг,</a:t>
            </a:r>
          </a:p>
          <a:p>
            <a:r>
              <a:rPr lang="ru-RU" sz="1600" b="1" dirty="0" smtClean="0">
                <a:solidFill>
                  <a:schemeClr val="accent6">
                    <a:lumMod val="50000"/>
                  </a:schemeClr>
                </a:solidFill>
                <a:latin typeface="Times New Roman" pitchFamily="18" charset="0"/>
                <a:cs typeface="Times New Roman" pitchFamily="18" charset="0"/>
              </a:rPr>
              <a:t>Но стал обманщиком он вдруг.</a:t>
            </a:r>
          </a:p>
          <a:p>
            <a:r>
              <a:rPr lang="ru-RU" sz="1600" b="1" dirty="0" smtClean="0">
                <a:solidFill>
                  <a:schemeClr val="accent6">
                    <a:lumMod val="50000"/>
                  </a:schemeClr>
                </a:solidFill>
                <a:latin typeface="Times New Roman" pitchFamily="18" charset="0"/>
                <a:cs typeface="Times New Roman" pitchFamily="18" charset="0"/>
              </a:rPr>
              <a:t>Не может без вранья прожить!</a:t>
            </a:r>
          </a:p>
          <a:p>
            <a:r>
              <a:rPr lang="ru-RU" sz="1600" b="1" dirty="0" smtClean="0">
                <a:solidFill>
                  <a:schemeClr val="accent6">
                    <a:lumMod val="50000"/>
                  </a:schemeClr>
                </a:solidFill>
                <a:latin typeface="Times New Roman" pitchFamily="18" charset="0"/>
                <a:cs typeface="Times New Roman" pitchFamily="18" charset="0"/>
              </a:rPr>
              <a:t>Не буду больше с ним дружить!</a:t>
            </a:r>
          </a:p>
          <a:p>
            <a:endParaRPr lang="ru-RU" sz="1600" b="1" dirty="0">
              <a:solidFill>
                <a:schemeClr val="accent6">
                  <a:lumMod val="50000"/>
                </a:schemeClr>
              </a:solidFill>
              <a:latin typeface="Times New Roman" pitchFamily="18" charset="0"/>
              <a:cs typeface="Times New Roman" pitchFamily="18" charset="0"/>
            </a:endParaRPr>
          </a:p>
        </p:txBody>
      </p:sp>
      <p:pic>
        <p:nvPicPr>
          <p:cNvPr id="4" name="Рисунок 3" descr="C:\Users\User\Desktop\Картинки дети\Screenshot_20200208-234855_Yandex.jpg"/>
          <p:cNvPicPr/>
          <p:nvPr/>
        </p:nvPicPr>
        <p:blipFill>
          <a:blip r:embed="rId3"/>
          <a:srcRect t="29939" b="28076"/>
          <a:stretch>
            <a:fillRect/>
          </a:stretch>
        </p:blipFill>
        <p:spPr bwMode="auto">
          <a:xfrm>
            <a:off x="3209029" y="1428736"/>
            <a:ext cx="5934971" cy="4435318"/>
          </a:xfrm>
          <a:prstGeom prst="rect">
            <a:avLst/>
          </a:prstGeom>
          <a:ln>
            <a:noFill/>
          </a:ln>
          <a:effectLst>
            <a:softEdge rad="112500"/>
          </a:effectLst>
        </p:spPr>
      </p:pic>
      <p:sp>
        <p:nvSpPr>
          <p:cNvPr id="5" name="TextBox 4"/>
          <p:cNvSpPr txBox="1"/>
          <p:nvPr/>
        </p:nvSpPr>
        <p:spPr>
          <a:xfrm>
            <a:off x="142844" y="3857628"/>
            <a:ext cx="3214710" cy="1815882"/>
          </a:xfrm>
          <a:prstGeom prst="rect">
            <a:avLst/>
          </a:prstGeom>
          <a:noFill/>
        </p:spPr>
        <p:txBody>
          <a:bodyPr wrap="square" rtlCol="0">
            <a:spAutoFit/>
          </a:bodyPr>
          <a:lstStyle/>
          <a:p>
            <a:r>
              <a:rPr lang="ru-RU" sz="1600" b="1" dirty="0" smtClean="0">
                <a:solidFill>
                  <a:srgbClr val="C00000"/>
                </a:solidFill>
                <a:latin typeface="Times New Roman" pitchFamily="18" charset="0"/>
                <a:cs typeface="Times New Roman" pitchFamily="18" charset="0"/>
              </a:rPr>
              <a:t>ЗАДАНИЯ:</a:t>
            </a:r>
          </a:p>
          <a:p>
            <a:r>
              <a:rPr lang="ru-RU" sz="1600" b="1" dirty="0" smtClean="0">
                <a:solidFill>
                  <a:schemeClr val="accent6">
                    <a:lumMod val="50000"/>
                  </a:schemeClr>
                </a:solidFill>
                <a:latin typeface="Times New Roman" pitchFamily="18" charset="0"/>
                <a:cs typeface="Times New Roman" pitchFamily="18" charset="0"/>
              </a:rPr>
              <a:t>А ты часто обманываешь?</a:t>
            </a:r>
          </a:p>
          <a:p>
            <a:r>
              <a:rPr lang="ru-RU" sz="1600" b="1" dirty="0" smtClean="0">
                <a:solidFill>
                  <a:schemeClr val="accent6">
                    <a:lumMod val="50000"/>
                  </a:schemeClr>
                </a:solidFill>
                <a:latin typeface="Times New Roman" pitchFamily="18" charset="0"/>
                <a:cs typeface="Times New Roman" pitchFamily="18" charset="0"/>
              </a:rPr>
              <a:t>Обманывать хорошо или плохо?</a:t>
            </a:r>
          </a:p>
          <a:p>
            <a:r>
              <a:rPr lang="ru-RU" sz="1600" b="1" dirty="0" smtClean="0">
                <a:solidFill>
                  <a:schemeClr val="accent6">
                    <a:lumMod val="50000"/>
                  </a:schemeClr>
                </a:solidFill>
                <a:latin typeface="Times New Roman" pitchFamily="18" charset="0"/>
                <a:cs typeface="Times New Roman" pitchFamily="18" charset="0"/>
              </a:rPr>
              <a:t>Почему обманывать некрасиво?</a:t>
            </a:r>
          </a:p>
          <a:p>
            <a:r>
              <a:rPr lang="ru-RU" sz="1600" b="1" dirty="0" smtClean="0">
                <a:solidFill>
                  <a:schemeClr val="accent6">
                    <a:lumMod val="50000"/>
                  </a:schemeClr>
                </a:solidFill>
                <a:latin typeface="Times New Roman" pitchFamily="18" charset="0"/>
                <a:cs typeface="Times New Roman" pitchFamily="18" charset="0"/>
              </a:rPr>
              <a:t>Может ли обманщик снова найти себе друзей?</a:t>
            </a:r>
          </a:p>
          <a:p>
            <a:r>
              <a:rPr lang="ru-RU" sz="1600" b="1" dirty="0" smtClean="0">
                <a:solidFill>
                  <a:schemeClr val="accent6">
                    <a:lumMod val="50000"/>
                  </a:schemeClr>
                </a:solidFill>
                <a:latin typeface="Times New Roman" pitchFamily="18" charset="0"/>
                <a:cs typeface="Times New Roman" pitchFamily="18" charset="0"/>
              </a:rPr>
              <a:t>Что ему надо для этого сделать?</a:t>
            </a:r>
            <a:endParaRPr lang="ru-RU" sz="1600" b="1" dirty="0">
              <a:solidFill>
                <a:schemeClr val="accent6">
                  <a:lumMod val="50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s://ds04.infourok.ru/uploads/ex/0e5b/001816b2-2dc831e0/img14.jpg"/>
          <p:cNvPicPr/>
          <p:nvPr/>
        </p:nvPicPr>
        <p:blipFill>
          <a:blip r:embed="rId2">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0" y="0"/>
            <a:ext cx="9143999" cy="6858000"/>
          </a:xfrm>
          <a:prstGeom prst="rect">
            <a:avLst/>
          </a:prstGeom>
          <a:noFill/>
          <a:ln>
            <a:noFill/>
          </a:ln>
        </p:spPr>
      </p:pic>
      <p:sp>
        <p:nvSpPr>
          <p:cNvPr id="3" name="TextBox 2"/>
          <p:cNvSpPr txBox="1"/>
          <p:nvPr/>
        </p:nvSpPr>
        <p:spPr>
          <a:xfrm>
            <a:off x="5715008" y="214290"/>
            <a:ext cx="3286148" cy="1077218"/>
          </a:xfrm>
          <a:prstGeom prst="rect">
            <a:avLst/>
          </a:prstGeom>
          <a:noFill/>
        </p:spPr>
        <p:txBody>
          <a:bodyPr wrap="square" rtlCol="0">
            <a:spAutoFit/>
          </a:bodyPr>
          <a:lstStyle/>
          <a:p>
            <a:r>
              <a:rPr lang="ru-RU" sz="1600" b="1" dirty="0" smtClean="0">
                <a:solidFill>
                  <a:schemeClr val="accent6">
                    <a:lumMod val="50000"/>
                  </a:schemeClr>
                </a:solidFill>
                <a:latin typeface="Times New Roman" pitchFamily="18" charset="0"/>
                <a:cs typeface="Times New Roman" pitchFamily="18" charset="0"/>
              </a:rPr>
              <a:t>Этого мальчика любят ребята</a:t>
            </a:r>
          </a:p>
          <a:p>
            <a:r>
              <a:rPr lang="ru-RU" sz="1600" b="1" dirty="0" smtClean="0">
                <a:solidFill>
                  <a:schemeClr val="accent6">
                    <a:lumMod val="50000"/>
                  </a:schemeClr>
                </a:solidFill>
                <a:latin typeface="Times New Roman" pitchFamily="18" charset="0"/>
                <a:cs typeface="Times New Roman" pitchFamily="18" charset="0"/>
              </a:rPr>
              <a:t>И воспитатели детского сада.</a:t>
            </a:r>
          </a:p>
          <a:p>
            <a:r>
              <a:rPr lang="ru-RU" sz="1600" b="1" dirty="0" smtClean="0">
                <a:solidFill>
                  <a:schemeClr val="accent6">
                    <a:lumMod val="50000"/>
                  </a:schemeClr>
                </a:solidFill>
                <a:latin typeface="Times New Roman" pitchFamily="18" charset="0"/>
                <a:cs typeface="Times New Roman" pitchFamily="18" charset="0"/>
              </a:rPr>
              <a:t>Он не хитрит, не пытается врать.</a:t>
            </a:r>
          </a:p>
          <a:p>
            <a:r>
              <a:rPr lang="ru-RU" sz="1600" b="1" dirty="0" smtClean="0">
                <a:solidFill>
                  <a:schemeClr val="accent6">
                    <a:lumMod val="50000"/>
                  </a:schemeClr>
                </a:solidFill>
                <a:latin typeface="Times New Roman" pitchFamily="18" charset="0"/>
                <a:cs typeface="Times New Roman" pitchFamily="18" charset="0"/>
              </a:rPr>
              <a:t>Каждому хочется с ним поиграть.</a:t>
            </a:r>
            <a:endParaRPr lang="ru-RU" sz="1600" b="1" dirty="0">
              <a:solidFill>
                <a:schemeClr val="accent6">
                  <a:lumMod val="50000"/>
                </a:schemeClr>
              </a:solidFill>
              <a:latin typeface="Times New Roman" pitchFamily="18" charset="0"/>
              <a:cs typeface="Times New Roman" pitchFamily="18" charset="0"/>
            </a:endParaRPr>
          </a:p>
        </p:txBody>
      </p:sp>
      <p:pic>
        <p:nvPicPr>
          <p:cNvPr id="4" name="Рисунок 3" descr="C:\Users\User\Desktop\Картинки дети\Screenshot_20200209-190823_Yandex.jpg"/>
          <p:cNvPicPr/>
          <p:nvPr/>
        </p:nvPicPr>
        <p:blipFill>
          <a:blip r:embed="rId3"/>
          <a:srcRect l="14545" t="42674" r="17577" b="23274"/>
          <a:stretch>
            <a:fillRect/>
          </a:stretch>
        </p:blipFill>
        <p:spPr bwMode="auto">
          <a:xfrm>
            <a:off x="3428992" y="1285860"/>
            <a:ext cx="4714908" cy="4214842"/>
          </a:xfrm>
          <a:prstGeom prst="rect">
            <a:avLst/>
          </a:prstGeom>
          <a:ln>
            <a:noFill/>
          </a:ln>
          <a:effectLst>
            <a:softEdge rad="112500"/>
          </a:effectLst>
        </p:spPr>
      </p:pic>
      <p:sp>
        <p:nvSpPr>
          <p:cNvPr id="5" name="TextBox 4"/>
          <p:cNvSpPr txBox="1"/>
          <p:nvPr/>
        </p:nvSpPr>
        <p:spPr>
          <a:xfrm>
            <a:off x="142844" y="3857628"/>
            <a:ext cx="3286148" cy="2062103"/>
          </a:xfrm>
          <a:prstGeom prst="rect">
            <a:avLst/>
          </a:prstGeom>
          <a:noFill/>
        </p:spPr>
        <p:txBody>
          <a:bodyPr wrap="square" rtlCol="0">
            <a:spAutoFit/>
          </a:bodyPr>
          <a:lstStyle/>
          <a:p>
            <a:r>
              <a:rPr lang="ru-RU" sz="1600" b="1" dirty="0" smtClean="0">
                <a:solidFill>
                  <a:srgbClr val="C00000"/>
                </a:solidFill>
                <a:latin typeface="Times New Roman" pitchFamily="18" charset="0"/>
                <a:cs typeface="Times New Roman" pitchFamily="18" charset="0"/>
              </a:rPr>
              <a:t>ЗАДАНИЯ:</a:t>
            </a:r>
          </a:p>
          <a:p>
            <a:r>
              <a:rPr lang="ru-RU" sz="1600" b="1" dirty="0" smtClean="0">
                <a:solidFill>
                  <a:schemeClr val="accent6">
                    <a:lumMod val="50000"/>
                  </a:schemeClr>
                </a:solidFill>
                <a:latin typeface="Times New Roman" pitchFamily="18" charset="0"/>
                <a:cs typeface="Times New Roman" pitchFamily="18" charset="0"/>
              </a:rPr>
              <a:t>За что любят этого мальчика ребята и воспитатели?</a:t>
            </a:r>
          </a:p>
          <a:p>
            <a:r>
              <a:rPr lang="ru-RU" sz="1600" b="1" dirty="0" smtClean="0">
                <a:solidFill>
                  <a:schemeClr val="accent6">
                    <a:lumMod val="50000"/>
                  </a:schemeClr>
                </a:solidFill>
                <a:latin typeface="Times New Roman" pitchFamily="18" charset="0"/>
                <a:cs typeface="Times New Roman" pitchFamily="18" charset="0"/>
              </a:rPr>
              <a:t>Ты хотел бы дружить с таким мальчиком?</a:t>
            </a:r>
          </a:p>
          <a:p>
            <a:r>
              <a:rPr lang="ru-RU" sz="1600" b="1" dirty="0" smtClean="0">
                <a:solidFill>
                  <a:schemeClr val="accent6">
                    <a:lumMod val="50000"/>
                  </a:schemeClr>
                </a:solidFill>
                <a:latin typeface="Times New Roman" pitchFamily="18" charset="0"/>
                <a:cs typeface="Times New Roman" pitchFamily="18" charset="0"/>
              </a:rPr>
              <a:t>Почему?</a:t>
            </a:r>
          </a:p>
          <a:p>
            <a:r>
              <a:rPr lang="ru-RU" sz="1600" b="1" dirty="0" smtClean="0">
                <a:solidFill>
                  <a:schemeClr val="accent6">
                    <a:lumMod val="50000"/>
                  </a:schemeClr>
                </a:solidFill>
                <a:latin typeface="Times New Roman" pitchFamily="18" charset="0"/>
                <a:cs typeface="Times New Roman" pitchFamily="18" charset="0"/>
              </a:rPr>
              <a:t>А ты знаешь детей, похожих на этого мальчика?</a:t>
            </a:r>
            <a:endParaRPr lang="ru-RU" sz="1600" b="1" dirty="0">
              <a:solidFill>
                <a:schemeClr val="accent6">
                  <a:lumMod val="50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s://ds04.infourok.ru/uploads/ex/0e5b/001816b2-2dc831e0/img14.jpg"/>
          <p:cNvPicPr/>
          <p:nvPr/>
        </p:nvPicPr>
        <p:blipFill>
          <a:blip r:embed="rId2">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0" y="0"/>
            <a:ext cx="9143999" cy="6858000"/>
          </a:xfrm>
          <a:prstGeom prst="rect">
            <a:avLst/>
          </a:prstGeom>
          <a:noFill/>
          <a:ln>
            <a:noFill/>
          </a:ln>
        </p:spPr>
      </p:pic>
      <p:sp>
        <p:nvSpPr>
          <p:cNvPr id="3" name="TextBox 2"/>
          <p:cNvSpPr txBox="1"/>
          <p:nvPr/>
        </p:nvSpPr>
        <p:spPr>
          <a:xfrm>
            <a:off x="6143636" y="214290"/>
            <a:ext cx="2857520" cy="1077218"/>
          </a:xfrm>
          <a:prstGeom prst="rect">
            <a:avLst/>
          </a:prstGeom>
          <a:noFill/>
        </p:spPr>
        <p:txBody>
          <a:bodyPr wrap="square" rtlCol="0">
            <a:spAutoFit/>
          </a:bodyPr>
          <a:lstStyle/>
          <a:p>
            <a:r>
              <a:rPr lang="ru-RU" sz="1600" b="1" dirty="0" smtClean="0">
                <a:solidFill>
                  <a:schemeClr val="accent6">
                    <a:lumMod val="50000"/>
                  </a:schemeClr>
                </a:solidFill>
                <a:latin typeface="Times New Roman" pitchFamily="18" charset="0"/>
                <a:cs typeface="Times New Roman" pitchFamily="18" charset="0"/>
              </a:rPr>
              <a:t>Тихий час, а ты не спишь,</a:t>
            </a:r>
          </a:p>
          <a:p>
            <a:r>
              <a:rPr lang="ru-RU" sz="1600" b="1" dirty="0" smtClean="0">
                <a:solidFill>
                  <a:schemeClr val="accent6">
                    <a:lumMod val="50000"/>
                  </a:schemeClr>
                </a:solidFill>
                <a:latin typeface="Times New Roman" pitchFamily="18" charset="0"/>
                <a:cs typeface="Times New Roman" pitchFamily="18" charset="0"/>
              </a:rPr>
              <a:t>Играешься, хохочешь.</a:t>
            </a:r>
          </a:p>
          <a:p>
            <a:r>
              <a:rPr lang="ru-RU" sz="1600" b="1" dirty="0" smtClean="0">
                <a:solidFill>
                  <a:schemeClr val="accent6">
                    <a:lumMod val="50000"/>
                  </a:schemeClr>
                </a:solidFill>
                <a:latin typeface="Times New Roman" pitchFamily="18" charset="0"/>
                <a:cs typeface="Times New Roman" pitchFamily="18" charset="0"/>
              </a:rPr>
              <a:t>Балуешься и шумишь,</a:t>
            </a:r>
          </a:p>
          <a:p>
            <a:r>
              <a:rPr lang="ru-RU" sz="1600" b="1" dirty="0" smtClean="0">
                <a:solidFill>
                  <a:schemeClr val="accent6">
                    <a:lumMod val="50000"/>
                  </a:schemeClr>
                </a:solidFill>
                <a:latin typeface="Times New Roman" pitchFamily="18" charset="0"/>
                <a:cs typeface="Times New Roman" pitchFamily="18" charset="0"/>
              </a:rPr>
              <a:t>Слушаться не хочешь.</a:t>
            </a:r>
            <a:endParaRPr lang="ru-RU" sz="1600" b="1" dirty="0">
              <a:solidFill>
                <a:schemeClr val="accent6">
                  <a:lumMod val="50000"/>
                </a:schemeClr>
              </a:solidFill>
              <a:latin typeface="Times New Roman" pitchFamily="18" charset="0"/>
              <a:cs typeface="Times New Roman" pitchFamily="18" charset="0"/>
            </a:endParaRPr>
          </a:p>
        </p:txBody>
      </p:sp>
      <p:pic>
        <p:nvPicPr>
          <p:cNvPr id="4" name="Рисунок 3" descr="C:\Users\User\Desktop\Картинки дети\Screenshot_20200208-233603_Yandex.jpg"/>
          <p:cNvPicPr/>
          <p:nvPr/>
        </p:nvPicPr>
        <p:blipFill>
          <a:blip r:embed="rId3"/>
          <a:srcRect t="35234" b="29504"/>
          <a:stretch>
            <a:fillRect/>
          </a:stretch>
        </p:blipFill>
        <p:spPr bwMode="auto">
          <a:xfrm>
            <a:off x="2571736" y="1643050"/>
            <a:ext cx="5934971" cy="3725073"/>
          </a:xfrm>
          <a:prstGeom prst="rect">
            <a:avLst/>
          </a:prstGeom>
          <a:ln>
            <a:noFill/>
          </a:ln>
          <a:effectLst>
            <a:softEdge rad="112500"/>
          </a:effectLst>
        </p:spPr>
      </p:pic>
      <p:sp>
        <p:nvSpPr>
          <p:cNvPr id="5" name="TextBox 4"/>
          <p:cNvSpPr txBox="1"/>
          <p:nvPr/>
        </p:nvSpPr>
        <p:spPr>
          <a:xfrm>
            <a:off x="142844" y="3500438"/>
            <a:ext cx="2500330" cy="2062103"/>
          </a:xfrm>
          <a:prstGeom prst="rect">
            <a:avLst/>
          </a:prstGeom>
          <a:noFill/>
        </p:spPr>
        <p:txBody>
          <a:bodyPr wrap="square" rtlCol="0">
            <a:spAutoFit/>
          </a:bodyPr>
          <a:lstStyle/>
          <a:p>
            <a:r>
              <a:rPr lang="ru-RU" sz="1600" b="1" dirty="0" smtClean="0">
                <a:solidFill>
                  <a:srgbClr val="C00000"/>
                </a:solidFill>
                <a:latin typeface="Times New Roman" pitchFamily="18" charset="0"/>
                <a:cs typeface="Times New Roman" pitchFamily="18" charset="0"/>
              </a:rPr>
              <a:t>ЗАДАНИЯ:</a:t>
            </a:r>
          </a:p>
          <a:p>
            <a:r>
              <a:rPr lang="ru-RU" sz="1600" b="1" dirty="0" smtClean="0">
                <a:solidFill>
                  <a:schemeClr val="accent6">
                    <a:lumMod val="50000"/>
                  </a:schemeClr>
                </a:solidFill>
                <a:latin typeface="Times New Roman" pitchFamily="18" charset="0"/>
                <a:cs typeface="Times New Roman" pitchFamily="18" charset="0"/>
              </a:rPr>
              <a:t>Как поступает мальчик?</a:t>
            </a:r>
          </a:p>
          <a:p>
            <a:r>
              <a:rPr lang="ru-RU" sz="1600" b="1" dirty="0" smtClean="0">
                <a:solidFill>
                  <a:schemeClr val="accent6">
                    <a:lumMod val="50000"/>
                  </a:schemeClr>
                </a:solidFill>
                <a:latin typeface="Times New Roman" pitchFamily="18" charset="0"/>
                <a:cs typeface="Times New Roman" pitchFamily="18" charset="0"/>
              </a:rPr>
              <a:t>Что такое тихий час?</a:t>
            </a:r>
          </a:p>
          <a:p>
            <a:r>
              <a:rPr lang="ru-RU" sz="1600" b="1" dirty="0" smtClean="0">
                <a:solidFill>
                  <a:schemeClr val="accent6">
                    <a:lumMod val="50000"/>
                  </a:schemeClr>
                </a:solidFill>
                <a:latin typeface="Times New Roman" pitchFamily="18" charset="0"/>
                <a:cs typeface="Times New Roman" pitchFamily="18" charset="0"/>
              </a:rPr>
              <a:t>Почему в это время дети</a:t>
            </a:r>
          </a:p>
          <a:p>
            <a:r>
              <a:rPr lang="ru-RU" sz="1600" b="1" dirty="0" smtClean="0">
                <a:solidFill>
                  <a:schemeClr val="accent6">
                    <a:lumMod val="50000"/>
                  </a:schemeClr>
                </a:solidFill>
                <a:latin typeface="Times New Roman" pitchFamily="18" charset="0"/>
                <a:cs typeface="Times New Roman" pitchFamily="18" charset="0"/>
              </a:rPr>
              <a:t>д</a:t>
            </a:r>
            <a:r>
              <a:rPr lang="ru-RU" sz="1600" b="1" dirty="0" smtClean="0">
                <a:solidFill>
                  <a:schemeClr val="accent6">
                    <a:lumMod val="50000"/>
                  </a:schemeClr>
                </a:solidFill>
                <a:latin typeface="Times New Roman" pitchFamily="18" charset="0"/>
                <a:cs typeface="Times New Roman" pitchFamily="18" charset="0"/>
              </a:rPr>
              <a:t>олжны отдыхать?</a:t>
            </a:r>
          </a:p>
          <a:p>
            <a:r>
              <a:rPr lang="ru-RU" sz="1600" b="1" dirty="0" smtClean="0">
                <a:solidFill>
                  <a:schemeClr val="accent6">
                    <a:lumMod val="50000"/>
                  </a:schemeClr>
                </a:solidFill>
                <a:latin typeface="Times New Roman" pitchFamily="18" charset="0"/>
                <a:cs typeface="Times New Roman" pitchFamily="18" charset="0"/>
              </a:rPr>
              <a:t>Покажи, какое у тебя будет настроение, после того как ты отдохнёшь.</a:t>
            </a:r>
            <a:endParaRPr lang="ru-RU" sz="1600" b="1" dirty="0">
              <a:solidFill>
                <a:schemeClr val="accent6">
                  <a:lumMod val="50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s://ds04.infourok.ru/uploads/ex/0e5b/001816b2-2dc831e0/img14.jpg"/>
          <p:cNvPicPr/>
          <p:nvPr/>
        </p:nvPicPr>
        <p:blipFill>
          <a:blip r:embed="rId2">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0" y="0"/>
            <a:ext cx="9143999" cy="6858000"/>
          </a:xfrm>
          <a:prstGeom prst="rect">
            <a:avLst/>
          </a:prstGeom>
          <a:noFill/>
          <a:ln>
            <a:noFill/>
          </a:ln>
        </p:spPr>
      </p:pic>
      <p:sp>
        <p:nvSpPr>
          <p:cNvPr id="3" name="TextBox 2"/>
          <p:cNvSpPr txBox="1"/>
          <p:nvPr/>
        </p:nvSpPr>
        <p:spPr>
          <a:xfrm>
            <a:off x="6143636" y="142852"/>
            <a:ext cx="2857520" cy="1569660"/>
          </a:xfrm>
          <a:prstGeom prst="rect">
            <a:avLst/>
          </a:prstGeom>
          <a:noFill/>
        </p:spPr>
        <p:txBody>
          <a:bodyPr wrap="square" rtlCol="0">
            <a:spAutoFit/>
          </a:bodyPr>
          <a:lstStyle/>
          <a:p>
            <a:r>
              <a:rPr lang="ru-RU" sz="1600" b="1" dirty="0" smtClean="0">
                <a:solidFill>
                  <a:schemeClr val="accent6">
                    <a:lumMod val="50000"/>
                  </a:schemeClr>
                </a:solidFill>
                <a:latin typeface="Times New Roman" pitchFamily="18" charset="0"/>
                <a:cs typeface="Times New Roman" pitchFamily="18" charset="0"/>
              </a:rPr>
              <a:t>Я играл бы целый день,</a:t>
            </a:r>
          </a:p>
          <a:p>
            <a:r>
              <a:rPr lang="ru-RU" sz="1600" b="1" dirty="0" smtClean="0">
                <a:solidFill>
                  <a:schemeClr val="accent6">
                    <a:lumMod val="50000"/>
                  </a:schemeClr>
                </a:solidFill>
                <a:latin typeface="Times New Roman" pitchFamily="18" charset="0"/>
                <a:cs typeface="Times New Roman" pitchFamily="18" charset="0"/>
              </a:rPr>
              <a:t>Прыгал и кружился,</a:t>
            </a:r>
          </a:p>
          <a:p>
            <a:r>
              <a:rPr lang="ru-RU" sz="1600" b="1" dirty="0" smtClean="0">
                <a:solidFill>
                  <a:schemeClr val="accent6">
                    <a:lumMod val="50000"/>
                  </a:schemeClr>
                </a:solidFill>
                <a:latin typeface="Times New Roman" pitchFamily="18" charset="0"/>
                <a:cs typeface="Times New Roman" pitchFamily="18" charset="0"/>
              </a:rPr>
              <a:t>Как котёнок, как олень.</a:t>
            </a:r>
          </a:p>
          <a:p>
            <a:r>
              <a:rPr lang="ru-RU" sz="1600" b="1" dirty="0" smtClean="0">
                <a:solidFill>
                  <a:schemeClr val="accent6">
                    <a:lumMod val="50000"/>
                  </a:schemeClr>
                </a:solidFill>
                <a:latin typeface="Times New Roman" pitchFamily="18" charset="0"/>
                <a:cs typeface="Times New Roman" pitchFamily="18" charset="0"/>
              </a:rPr>
              <a:t>Спать бы не ложился.</a:t>
            </a:r>
          </a:p>
          <a:p>
            <a:r>
              <a:rPr lang="ru-RU" sz="1600" b="1" dirty="0" smtClean="0">
                <a:solidFill>
                  <a:schemeClr val="accent6">
                    <a:lumMod val="50000"/>
                  </a:schemeClr>
                </a:solidFill>
                <a:latin typeface="Times New Roman" pitchFamily="18" charset="0"/>
                <a:cs typeface="Times New Roman" pitchFamily="18" charset="0"/>
              </a:rPr>
              <a:t>Но полезней для меня</a:t>
            </a:r>
          </a:p>
          <a:p>
            <a:r>
              <a:rPr lang="ru-RU" sz="1600" b="1" dirty="0" smtClean="0">
                <a:solidFill>
                  <a:schemeClr val="accent6">
                    <a:lumMod val="50000"/>
                  </a:schemeClr>
                </a:solidFill>
                <a:latin typeface="Times New Roman" pitchFamily="18" charset="0"/>
                <a:cs typeface="Times New Roman" pitchFamily="18" charset="0"/>
              </a:rPr>
              <a:t>Жить в ладу с режимом дня!</a:t>
            </a:r>
            <a:endParaRPr lang="ru-RU" sz="1600" b="1" dirty="0">
              <a:solidFill>
                <a:schemeClr val="accent6">
                  <a:lumMod val="50000"/>
                </a:schemeClr>
              </a:solidFill>
              <a:latin typeface="Times New Roman" pitchFamily="18" charset="0"/>
              <a:cs typeface="Times New Roman" pitchFamily="18" charset="0"/>
            </a:endParaRPr>
          </a:p>
        </p:txBody>
      </p:sp>
      <p:pic>
        <p:nvPicPr>
          <p:cNvPr id="4" name="Рисунок 3" descr="C:\Users\User\Desktop\Картинки дети\Screenshot_20200208-233833_Yandex.jpg"/>
          <p:cNvPicPr/>
          <p:nvPr/>
        </p:nvPicPr>
        <p:blipFill>
          <a:blip r:embed="rId3"/>
          <a:srcRect t="27189" b="22881"/>
          <a:stretch>
            <a:fillRect/>
          </a:stretch>
        </p:blipFill>
        <p:spPr bwMode="auto">
          <a:xfrm>
            <a:off x="3357554" y="1714488"/>
            <a:ext cx="4681998" cy="3923153"/>
          </a:xfrm>
          <a:prstGeom prst="rect">
            <a:avLst/>
          </a:prstGeom>
          <a:ln>
            <a:noFill/>
          </a:ln>
          <a:effectLst>
            <a:softEdge rad="112500"/>
          </a:effectLst>
        </p:spPr>
      </p:pic>
      <p:sp>
        <p:nvSpPr>
          <p:cNvPr id="5" name="TextBox 4"/>
          <p:cNvSpPr txBox="1"/>
          <p:nvPr/>
        </p:nvSpPr>
        <p:spPr>
          <a:xfrm>
            <a:off x="142844" y="3500438"/>
            <a:ext cx="3214710" cy="1815882"/>
          </a:xfrm>
          <a:prstGeom prst="rect">
            <a:avLst/>
          </a:prstGeom>
          <a:noFill/>
        </p:spPr>
        <p:txBody>
          <a:bodyPr wrap="square" rtlCol="0">
            <a:spAutoFit/>
          </a:bodyPr>
          <a:lstStyle/>
          <a:p>
            <a:r>
              <a:rPr lang="ru-RU" sz="1600" b="1" dirty="0" smtClean="0">
                <a:solidFill>
                  <a:srgbClr val="C00000"/>
                </a:solidFill>
                <a:latin typeface="Times New Roman" pitchFamily="18" charset="0"/>
                <a:cs typeface="Times New Roman" pitchFamily="18" charset="0"/>
              </a:rPr>
              <a:t>ЗАДАНИЯ:</a:t>
            </a:r>
          </a:p>
          <a:p>
            <a:r>
              <a:rPr lang="ru-RU" sz="1600" b="1" dirty="0" smtClean="0">
                <a:solidFill>
                  <a:schemeClr val="accent6">
                    <a:lumMod val="50000"/>
                  </a:schemeClr>
                </a:solidFill>
                <a:latin typeface="Times New Roman" pitchFamily="18" charset="0"/>
                <a:cs typeface="Times New Roman" pitchFamily="18" charset="0"/>
              </a:rPr>
              <a:t>Это мальчик хорошо поступает?</a:t>
            </a:r>
          </a:p>
          <a:p>
            <a:r>
              <a:rPr lang="ru-RU" sz="1600" b="1" dirty="0" smtClean="0">
                <a:solidFill>
                  <a:schemeClr val="accent6">
                    <a:lumMod val="50000"/>
                  </a:schemeClr>
                </a:solidFill>
                <a:latin typeface="Times New Roman" pitchFamily="18" charset="0"/>
                <a:cs typeface="Times New Roman" pitchFamily="18" charset="0"/>
              </a:rPr>
              <a:t>Что произойдёт, если человек не будет отдыхать?</a:t>
            </a:r>
          </a:p>
          <a:p>
            <a:r>
              <a:rPr lang="ru-RU" sz="1600" b="1" dirty="0" smtClean="0">
                <a:solidFill>
                  <a:schemeClr val="accent6">
                    <a:lumMod val="50000"/>
                  </a:schemeClr>
                </a:solidFill>
                <a:latin typeface="Times New Roman" pitchFamily="18" charset="0"/>
                <a:cs typeface="Times New Roman" pitchFamily="18" charset="0"/>
              </a:rPr>
              <a:t>Что такое режим дня?</a:t>
            </a:r>
          </a:p>
          <a:p>
            <a:r>
              <a:rPr lang="ru-RU" sz="1600" b="1" dirty="0" smtClean="0">
                <a:solidFill>
                  <a:schemeClr val="accent6">
                    <a:lumMod val="50000"/>
                  </a:schemeClr>
                </a:solidFill>
                <a:latin typeface="Times New Roman" pitchFamily="18" charset="0"/>
                <a:cs typeface="Times New Roman" pitchFamily="18" charset="0"/>
              </a:rPr>
              <a:t>Можешь рассказать о своём распорядке дня?</a:t>
            </a:r>
            <a:endParaRPr lang="ru-RU" sz="1600" b="1" dirty="0">
              <a:solidFill>
                <a:schemeClr val="accent6">
                  <a:lumMod val="50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s://ds04.infourok.ru/uploads/ex/0e5b/001816b2-2dc831e0/img14.jpg"/>
          <p:cNvPicPr/>
          <p:nvPr/>
        </p:nvPicPr>
        <p:blipFill>
          <a:blip r:embed="rId2">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1" y="0"/>
            <a:ext cx="9143999" cy="6858000"/>
          </a:xfrm>
          <a:prstGeom prst="rect">
            <a:avLst/>
          </a:prstGeom>
          <a:noFill/>
          <a:ln>
            <a:noFill/>
          </a:ln>
        </p:spPr>
      </p:pic>
      <p:sp>
        <p:nvSpPr>
          <p:cNvPr id="3" name="TextBox 2"/>
          <p:cNvSpPr txBox="1"/>
          <p:nvPr/>
        </p:nvSpPr>
        <p:spPr>
          <a:xfrm>
            <a:off x="6215074" y="142852"/>
            <a:ext cx="2786082" cy="1077218"/>
          </a:xfrm>
          <a:prstGeom prst="rect">
            <a:avLst/>
          </a:prstGeom>
          <a:noFill/>
        </p:spPr>
        <p:txBody>
          <a:bodyPr wrap="square" rtlCol="0">
            <a:spAutoFit/>
          </a:bodyPr>
          <a:lstStyle/>
          <a:p>
            <a:r>
              <a:rPr lang="ru-RU" sz="1600" b="1" dirty="0" smtClean="0">
                <a:solidFill>
                  <a:schemeClr val="accent6">
                    <a:lumMod val="50000"/>
                  </a:schemeClr>
                </a:solidFill>
                <a:latin typeface="Times New Roman" pitchFamily="18" charset="0"/>
                <a:cs typeface="Times New Roman" pitchFamily="18" charset="0"/>
              </a:rPr>
              <a:t>Во дворе драчун Антоша</a:t>
            </a:r>
          </a:p>
          <a:p>
            <a:r>
              <a:rPr lang="ru-RU" sz="1600" b="1" dirty="0" smtClean="0">
                <a:solidFill>
                  <a:schemeClr val="accent6">
                    <a:lumMod val="50000"/>
                  </a:schemeClr>
                </a:solidFill>
                <a:latin typeface="Times New Roman" pitchFamily="18" charset="0"/>
                <a:cs typeface="Times New Roman" pitchFamily="18" charset="0"/>
              </a:rPr>
              <a:t>Всем ребятам корчит рожи!</a:t>
            </a:r>
          </a:p>
          <a:p>
            <a:r>
              <a:rPr lang="ru-RU" sz="1600" b="1" dirty="0" smtClean="0">
                <a:solidFill>
                  <a:schemeClr val="accent6">
                    <a:lumMod val="50000"/>
                  </a:schemeClr>
                </a:solidFill>
                <a:latin typeface="Times New Roman" pitchFamily="18" charset="0"/>
                <a:cs typeface="Times New Roman" pitchFamily="18" charset="0"/>
              </a:rPr>
              <a:t>Всех до слёз довёл Антоша!</a:t>
            </a:r>
          </a:p>
          <a:p>
            <a:r>
              <a:rPr lang="ru-RU" sz="1600" b="1" dirty="0" smtClean="0">
                <a:solidFill>
                  <a:schemeClr val="accent6">
                    <a:lumMod val="50000"/>
                  </a:schemeClr>
                </a:solidFill>
                <a:latin typeface="Times New Roman" pitchFamily="18" charset="0"/>
                <a:cs typeface="Times New Roman" pitchFamily="18" charset="0"/>
              </a:rPr>
              <a:t>Разве мальчик он хороший?</a:t>
            </a:r>
            <a:endParaRPr lang="ru-RU" sz="1600" b="1" dirty="0">
              <a:solidFill>
                <a:schemeClr val="accent6">
                  <a:lumMod val="50000"/>
                </a:schemeClr>
              </a:solidFill>
              <a:latin typeface="Times New Roman" pitchFamily="18" charset="0"/>
              <a:cs typeface="Times New Roman" pitchFamily="18" charset="0"/>
            </a:endParaRPr>
          </a:p>
        </p:txBody>
      </p:sp>
      <p:pic>
        <p:nvPicPr>
          <p:cNvPr id="7" name="Рисунок 6" descr="C:\Users\User\Desktop\Картинки дети\Screenshot_20200209-001517_Yandex.jpg"/>
          <p:cNvPicPr/>
          <p:nvPr/>
        </p:nvPicPr>
        <p:blipFill>
          <a:blip r:embed="rId3" cstate="print"/>
          <a:srcRect t="31670" b="28382"/>
          <a:stretch>
            <a:fillRect/>
          </a:stretch>
        </p:blipFill>
        <p:spPr bwMode="auto">
          <a:xfrm flipH="1">
            <a:off x="1643042" y="928670"/>
            <a:ext cx="3071834" cy="2500330"/>
          </a:xfrm>
          <a:prstGeom prst="rect">
            <a:avLst/>
          </a:prstGeom>
          <a:noFill/>
          <a:ln w="9525">
            <a:noFill/>
            <a:miter lim="800000"/>
            <a:headEnd/>
            <a:tailEnd/>
          </a:ln>
        </p:spPr>
      </p:pic>
      <p:pic>
        <p:nvPicPr>
          <p:cNvPr id="8" name="Рисунок 7" descr="C:\Users\User\Desktop\Картинки дети\Screenshot_20200208-215211_Yandex.jpg"/>
          <p:cNvPicPr/>
          <p:nvPr/>
        </p:nvPicPr>
        <p:blipFill>
          <a:blip r:embed="rId4" cstate="print"/>
          <a:srcRect t="28921" b="25631"/>
          <a:stretch>
            <a:fillRect/>
          </a:stretch>
        </p:blipFill>
        <p:spPr bwMode="auto">
          <a:xfrm>
            <a:off x="4786314" y="1285860"/>
            <a:ext cx="4253369" cy="3400693"/>
          </a:xfrm>
          <a:prstGeom prst="rect">
            <a:avLst/>
          </a:prstGeom>
          <a:noFill/>
          <a:ln w="9525">
            <a:noFill/>
            <a:miter lim="800000"/>
            <a:headEnd/>
            <a:tailEnd/>
          </a:ln>
        </p:spPr>
      </p:pic>
      <p:pic>
        <p:nvPicPr>
          <p:cNvPr id="9" name="Рисунок 8" descr="C:\Users\User\Desktop\Картинки дети\Screenshot_20200209-002946_Yandex.jpg"/>
          <p:cNvPicPr/>
          <p:nvPr/>
        </p:nvPicPr>
        <p:blipFill>
          <a:blip r:embed="rId5" cstate="print"/>
          <a:srcRect l="5426" t="18240" b="18240"/>
          <a:stretch>
            <a:fillRect/>
          </a:stretch>
        </p:blipFill>
        <p:spPr bwMode="auto">
          <a:xfrm>
            <a:off x="142844" y="2428868"/>
            <a:ext cx="1285884" cy="1714512"/>
          </a:xfrm>
          <a:prstGeom prst="rect">
            <a:avLst/>
          </a:prstGeom>
          <a:noFill/>
          <a:ln w="9525">
            <a:noFill/>
            <a:miter lim="800000"/>
            <a:headEnd/>
            <a:tailEnd/>
          </a:ln>
        </p:spPr>
      </p:pic>
      <p:sp>
        <p:nvSpPr>
          <p:cNvPr id="10" name="TextBox 9"/>
          <p:cNvSpPr txBox="1"/>
          <p:nvPr/>
        </p:nvSpPr>
        <p:spPr>
          <a:xfrm>
            <a:off x="1357290" y="3929066"/>
            <a:ext cx="3571900" cy="1815882"/>
          </a:xfrm>
          <a:prstGeom prst="rect">
            <a:avLst/>
          </a:prstGeom>
          <a:noFill/>
        </p:spPr>
        <p:txBody>
          <a:bodyPr wrap="square" rtlCol="0">
            <a:spAutoFit/>
          </a:bodyPr>
          <a:lstStyle/>
          <a:p>
            <a:r>
              <a:rPr lang="ru-RU" sz="1600" b="1" dirty="0" smtClean="0">
                <a:solidFill>
                  <a:srgbClr val="C00000"/>
                </a:solidFill>
                <a:latin typeface="Times New Roman" pitchFamily="18" charset="0"/>
                <a:cs typeface="Times New Roman" pitchFamily="18" charset="0"/>
              </a:rPr>
              <a:t>ЗАДАНИЕ:</a:t>
            </a:r>
          </a:p>
          <a:p>
            <a:r>
              <a:rPr lang="ru-RU" sz="1600" b="1" dirty="0" smtClean="0">
                <a:solidFill>
                  <a:schemeClr val="accent6">
                    <a:lumMod val="50000"/>
                  </a:schemeClr>
                </a:solidFill>
                <a:latin typeface="Times New Roman" pitchFamily="18" charset="0"/>
                <a:cs typeface="Times New Roman" pitchFamily="18" charset="0"/>
              </a:rPr>
              <a:t>Как звать драчуна?</a:t>
            </a:r>
          </a:p>
          <a:p>
            <a:r>
              <a:rPr lang="ru-RU" sz="1600" b="1" dirty="0" smtClean="0">
                <a:solidFill>
                  <a:schemeClr val="accent6">
                    <a:lumMod val="50000"/>
                  </a:schemeClr>
                </a:solidFill>
                <a:latin typeface="Times New Roman" pitchFamily="18" charset="0"/>
                <a:cs typeface="Times New Roman" pitchFamily="18" charset="0"/>
              </a:rPr>
              <a:t>Он хорошо поступает или плохо?</a:t>
            </a:r>
          </a:p>
          <a:p>
            <a:r>
              <a:rPr lang="ru-RU" sz="1600" b="1" dirty="0" smtClean="0">
                <a:solidFill>
                  <a:schemeClr val="accent6">
                    <a:lumMod val="50000"/>
                  </a:schemeClr>
                </a:solidFill>
                <a:latin typeface="Times New Roman" pitchFamily="18" charset="0"/>
                <a:cs typeface="Times New Roman" pitchFamily="18" charset="0"/>
              </a:rPr>
              <a:t>Как вы думаете, у Антоши много друзей? Почему?</a:t>
            </a:r>
          </a:p>
          <a:p>
            <a:r>
              <a:rPr lang="ru-RU" sz="1600" b="1" dirty="0" smtClean="0">
                <a:solidFill>
                  <a:schemeClr val="accent6">
                    <a:lumMod val="50000"/>
                  </a:schemeClr>
                </a:solidFill>
                <a:latin typeface="Times New Roman" pitchFamily="18" charset="0"/>
                <a:cs typeface="Times New Roman" pitchFamily="18" charset="0"/>
              </a:rPr>
              <a:t>А вы встречались с таким мальчиком?</a:t>
            </a:r>
            <a:endParaRPr lang="ru-RU" sz="1600" b="1" dirty="0">
              <a:solidFill>
                <a:schemeClr val="accent6">
                  <a:lumMod val="50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s://ds04.infourok.ru/uploads/ex/0e5b/001816b2-2dc831e0/img14.jpg"/>
          <p:cNvPicPr/>
          <p:nvPr/>
        </p:nvPicPr>
        <p:blipFill>
          <a:blip r:embed="rId2">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0" y="0"/>
            <a:ext cx="9143999" cy="6858000"/>
          </a:xfrm>
          <a:prstGeom prst="rect">
            <a:avLst/>
          </a:prstGeom>
          <a:noFill/>
          <a:ln>
            <a:noFill/>
          </a:ln>
        </p:spPr>
      </p:pic>
      <p:sp>
        <p:nvSpPr>
          <p:cNvPr id="3" name="TextBox 2"/>
          <p:cNvSpPr txBox="1"/>
          <p:nvPr/>
        </p:nvSpPr>
        <p:spPr>
          <a:xfrm>
            <a:off x="6143636" y="142852"/>
            <a:ext cx="2857520" cy="1077218"/>
          </a:xfrm>
          <a:prstGeom prst="rect">
            <a:avLst/>
          </a:prstGeom>
          <a:noFill/>
        </p:spPr>
        <p:txBody>
          <a:bodyPr wrap="square" rtlCol="0">
            <a:spAutoFit/>
          </a:bodyPr>
          <a:lstStyle/>
          <a:p>
            <a:r>
              <a:rPr lang="ru-RU" sz="1600" b="1" dirty="0" smtClean="0">
                <a:solidFill>
                  <a:schemeClr val="accent6">
                    <a:lumMod val="50000"/>
                  </a:schemeClr>
                </a:solidFill>
                <a:latin typeface="Times New Roman" pitchFamily="18" charset="0"/>
                <a:cs typeface="Times New Roman" pitchFamily="18" charset="0"/>
              </a:rPr>
              <a:t>Плохо делаешь Антоша!</a:t>
            </a:r>
          </a:p>
          <a:p>
            <a:r>
              <a:rPr lang="ru-RU" sz="1600" b="1" dirty="0" smtClean="0">
                <a:solidFill>
                  <a:schemeClr val="accent6">
                    <a:lumMod val="50000"/>
                  </a:schemeClr>
                </a:solidFill>
                <a:latin typeface="Times New Roman" pitchFamily="18" charset="0"/>
                <a:cs typeface="Times New Roman" pitchFamily="18" charset="0"/>
              </a:rPr>
              <a:t>Ты попробуй быть хорошим.</a:t>
            </a:r>
          </a:p>
          <a:p>
            <a:r>
              <a:rPr lang="ru-RU" sz="1600" b="1" dirty="0" smtClean="0">
                <a:solidFill>
                  <a:schemeClr val="accent6">
                    <a:lumMod val="50000"/>
                  </a:schemeClr>
                </a:solidFill>
                <a:latin typeface="Times New Roman" pitchFamily="18" charset="0"/>
                <a:cs typeface="Times New Roman" pitchFamily="18" charset="0"/>
              </a:rPr>
              <a:t>Лучше жить всем дружно!</a:t>
            </a:r>
          </a:p>
          <a:p>
            <a:r>
              <a:rPr lang="ru-RU" sz="1600" b="1" dirty="0" smtClean="0">
                <a:solidFill>
                  <a:schemeClr val="accent6">
                    <a:lumMod val="50000"/>
                  </a:schemeClr>
                </a:solidFill>
                <a:latin typeface="Times New Roman" pitchFamily="18" charset="0"/>
                <a:cs typeface="Times New Roman" pitchFamily="18" charset="0"/>
              </a:rPr>
              <a:t>Посмотри, как нужно.</a:t>
            </a:r>
            <a:endParaRPr lang="ru-RU" sz="1600" b="1" dirty="0">
              <a:solidFill>
                <a:schemeClr val="accent6">
                  <a:lumMod val="50000"/>
                </a:schemeClr>
              </a:solidFill>
              <a:latin typeface="Times New Roman" pitchFamily="18" charset="0"/>
              <a:cs typeface="Times New Roman" pitchFamily="18" charset="0"/>
            </a:endParaRPr>
          </a:p>
        </p:txBody>
      </p:sp>
      <p:pic>
        <p:nvPicPr>
          <p:cNvPr id="4" name="Рисунок 3" descr="C:\Users\User\Desktop\Картинки дети\Screenshot_20200209-190443_Yandex.jpg"/>
          <p:cNvPicPr/>
          <p:nvPr/>
        </p:nvPicPr>
        <p:blipFill>
          <a:blip r:embed="rId3" cstate="print"/>
          <a:srcRect t="23448" b="20690"/>
          <a:stretch>
            <a:fillRect/>
          </a:stretch>
        </p:blipFill>
        <p:spPr bwMode="auto">
          <a:xfrm>
            <a:off x="1928794" y="714356"/>
            <a:ext cx="2714644" cy="2928958"/>
          </a:xfrm>
          <a:prstGeom prst="rect">
            <a:avLst/>
          </a:prstGeom>
          <a:ln>
            <a:noFill/>
          </a:ln>
          <a:effectLst>
            <a:softEdge rad="112500"/>
          </a:effectLst>
        </p:spPr>
      </p:pic>
      <p:pic>
        <p:nvPicPr>
          <p:cNvPr id="5" name="Рисунок 4" descr="C:\Users\User\Desktop\Картинки дети\Screenshot_20200208-235503_Yandex.jpg"/>
          <p:cNvPicPr/>
          <p:nvPr/>
        </p:nvPicPr>
        <p:blipFill>
          <a:blip r:embed="rId4" cstate="print"/>
          <a:srcRect t="16904" b="19516"/>
          <a:stretch>
            <a:fillRect/>
          </a:stretch>
        </p:blipFill>
        <p:spPr bwMode="auto">
          <a:xfrm>
            <a:off x="3000364" y="3857628"/>
            <a:ext cx="2571768" cy="2500330"/>
          </a:xfrm>
          <a:prstGeom prst="rect">
            <a:avLst/>
          </a:prstGeom>
          <a:noFill/>
          <a:ln w="9525">
            <a:noFill/>
            <a:miter lim="800000"/>
            <a:headEnd/>
            <a:tailEnd/>
          </a:ln>
        </p:spPr>
      </p:pic>
      <p:pic>
        <p:nvPicPr>
          <p:cNvPr id="6" name="Рисунок 5" descr="C:\Users\User\Desktop\Картинки дети\Screenshot_20200208-215617_Yandex.jpg"/>
          <p:cNvPicPr/>
          <p:nvPr/>
        </p:nvPicPr>
        <p:blipFill>
          <a:blip r:embed="rId5"/>
          <a:srcRect l="22179" t="30855" b="30622"/>
          <a:stretch>
            <a:fillRect/>
          </a:stretch>
        </p:blipFill>
        <p:spPr bwMode="auto">
          <a:xfrm>
            <a:off x="5500694" y="1428736"/>
            <a:ext cx="3500430" cy="3214710"/>
          </a:xfrm>
          <a:prstGeom prst="rect">
            <a:avLst/>
          </a:prstGeom>
          <a:ln>
            <a:noFill/>
          </a:ln>
          <a:effectLst>
            <a:softEdge rad="112500"/>
          </a:effectLst>
        </p:spPr>
      </p:pic>
      <p:sp>
        <p:nvSpPr>
          <p:cNvPr id="7" name="TextBox 6"/>
          <p:cNvSpPr txBox="1"/>
          <p:nvPr/>
        </p:nvSpPr>
        <p:spPr>
          <a:xfrm>
            <a:off x="214282" y="3286124"/>
            <a:ext cx="2714644" cy="2554545"/>
          </a:xfrm>
          <a:prstGeom prst="rect">
            <a:avLst/>
          </a:prstGeom>
          <a:noFill/>
        </p:spPr>
        <p:txBody>
          <a:bodyPr wrap="square" rtlCol="0">
            <a:spAutoFit/>
          </a:bodyPr>
          <a:lstStyle/>
          <a:p>
            <a:r>
              <a:rPr lang="ru-RU" sz="1600" b="1" dirty="0" smtClean="0">
                <a:solidFill>
                  <a:srgbClr val="C00000"/>
                </a:solidFill>
                <a:latin typeface="Times New Roman" pitchFamily="18" charset="0"/>
                <a:cs typeface="Times New Roman" pitchFamily="18" charset="0"/>
              </a:rPr>
              <a:t>ЗАДАНИЯ:</a:t>
            </a:r>
          </a:p>
          <a:p>
            <a:r>
              <a:rPr lang="ru-RU" sz="1600" b="1" dirty="0" smtClean="0">
                <a:solidFill>
                  <a:schemeClr val="accent6">
                    <a:lumMod val="50000"/>
                  </a:schemeClr>
                </a:solidFill>
                <a:latin typeface="Times New Roman" pitchFamily="18" charset="0"/>
                <a:cs typeface="Times New Roman" pitchFamily="18" charset="0"/>
              </a:rPr>
              <a:t>Какие слова можно придумать про этих детей?</a:t>
            </a:r>
          </a:p>
          <a:p>
            <a:r>
              <a:rPr lang="ru-RU" sz="1600" b="1" dirty="0" smtClean="0">
                <a:solidFill>
                  <a:schemeClr val="accent6">
                    <a:lumMod val="50000"/>
                  </a:schemeClr>
                </a:solidFill>
                <a:latin typeface="Times New Roman" pitchFamily="18" charset="0"/>
                <a:cs typeface="Times New Roman" pitchFamily="18" charset="0"/>
              </a:rPr>
              <a:t>У кого друзей больше, у тех, кто поступает хорошо или у тех, кто поступает плохо?</a:t>
            </a:r>
          </a:p>
          <a:p>
            <a:r>
              <a:rPr lang="ru-RU" sz="1600" b="1" dirty="0" smtClean="0">
                <a:solidFill>
                  <a:schemeClr val="accent6">
                    <a:lumMod val="50000"/>
                  </a:schemeClr>
                </a:solidFill>
                <a:latin typeface="Times New Roman" pitchFamily="18" charset="0"/>
                <a:cs typeface="Times New Roman" pitchFamily="18" charset="0"/>
              </a:rPr>
              <a:t>С какими людьми тебе приходится встречаться чаще?</a:t>
            </a:r>
            <a:endParaRPr lang="ru-RU" sz="1600" b="1" dirty="0">
              <a:solidFill>
                <a:schemeClr val="accent6">
                  <a:lumMod val="50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s://ds04.infourok.ru/uploads/ex/0e5b/001816b2-2dc831e0/img14.jpg"/>
          <p:cNvPicPr/>
          <p:nvPr/>
        </p:nvPicPr>
        <p:blipFill>
          <a:blip r:embed="rId2">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0" y="0"/>
            <a:ext cx="9143999" cy="6858000"/>
          </a:xfrm>
          <a:prstGeom prst="rect">
            <a:avLst/>
          </a:prstGeom>
          <a:noFill/>
          <a:ln>
            <a:noFill/>
          </a:ln>
        </p:spPr>
      </p:pic>
      <p:sp>
        <p:nvSpPr>
          <p:cNvPr id="4" name="TextBox 3"/>
          <p:cNvSpPr txBox="1"/>
          <p:nvPr/>
        </p:nvSpPr>
        <p:spPr>
          <a:xfrm>
            <a:off x="571472" y="1428736"/>
            <a:ext cx="8072494" cy="4524315"/>
          </a:xfrm>
          <a:prstGeom prst="rect">
            <a:avLst/>
          </a:prstGeom>
          <a:noFill/>
        </p:spPr>
        <p:txBody>
          <a:bodyPr wrap="square" rtlCol="0">
            <a:spAutoFit/>
          </a:bodyPr>
          <a:lstStyle/>
          <a:p>
            <a:pPr algn="just"/>
            <a:r>
              <a:rPr lang="ru-RU" sz="1600" dirty="0" smtClean="0">
                <a:solidFill>
                  <a:schemeClr val="accent6">
                    <a:lumMod val="50000"/>
                  </a:schemeClr>
                </a:solidFill>
                <a:latin typeface="Times New Roman" pitchFamily="18" charset="0"/>
                <a:cs typeface="Times New Roman" pitchFamily="18" charset="0"/>
              </a:rPr>
              <a:t>Очень важно научить ребёнка понимать, что «хорошо», а что «плохо».  Ведь всем взрослым хочется, чтобы их малыш вырос отзывчивым и доброжелательным, научился бережно относиться  к вещам и уважать труд других людей.  Развивать эти качества в детях можно по - разному:  на примере окружающих людей, на собственном примере, после прочтения сказки, рассказа или совместного просмотра мультфильма, предлагая ребёнку обсудить поступки героев.  Выяснить, как бы он поступил на месте того или иного персонажа, что бы делал в такой ситуации.</a:t>
            </a:r>
          </a:p>
          <a:p>
            <a:pPr algn="just"/>
            <a:r>
              <a:rPr lang="ru-RU" sz="1600" dirty="0" smtClean="0">
                <a:solidFill>
                  <a:schemeClr val="accent6">
                    <a:lumMod val="50000"/>
                  </a:schemeClr>
                </a:solidFill>
                <a:latin typeface="Times New Roman" pitchFamily="18" charset="0"/>
                <a:cs typeface="Times New Roman" pitchFamily="18" charset="0"/>
              </a:rPr>
              <a:t>Данный материал  поможет детям  узнать, когда герои стихов поступают хорошо, а когда плохо, оценить их поведение, а несложные задания помогут обсудить тему каждого стихотворения. </a:t>
            </a:r>
          </a:p>
          <a:p>
            <a:pPr algn="just"/>
            <a:r>
              <a:rPr lang="ru-RU" sz="1600" dirty="0" smtClean="0">
                <a:solidFill>
                  <a:schemeClr val="accent6">
                    <a:lumMod val="50000"/>
                  </a:schemeClr>
                </a:solidFill>
                <a:latin typeface="Times New Roman" pitchFamily="18" charset="0"/>
                <a:cs typeface="Times New Roman" pitchFamily="18" charset="0"/>
              </a:rPr>
              <a:t>Необходимо  только взрослым набраться немного терпения и уделить капельку внимания своему ребёнку.</a:t>
            </a:r>
          </a:p>
          <a:p>
            <a:r>
              <a:rPr lang="ru-RU" b="1" dirty="0" smtClean="0">
                <a:solidFill>
                  <a:srgbClr val="C00000"/>
                </a:solidFill>
                <a:latin typeface="Times New Roman" pitchFamily="18" charset="0"/>
                <a:cs typeface="Times New Roman" pitchFamily="18" charset="0"/>
              </a:rPr>
              <a:t>Алгоритм работы: </a:t>
            </a:r>
          </a:p>
          <a:p>
            <a:pPr marL="342900" indent="-342900">
              <a:buAutoNum type="arabicPeriod"/>
            </a:pPr>
            <a:r>
              <a:rPr lang="ru-RU" sz="1600" b="1" dirty="0" smtClean="0">
                <a:solidFill>
                  <a:schemeClr val="accent6">
                    <a:lumMod val="50000"/>
                  </a:schemeClr>
                </a:solidFill>
                <a:latin typeface="Times New Roman" pitchFamily="18" charset="0"/>
                <a:cs typeface="Times New Roman" pitchFamily="18" charset="0"/>
              </a:rPr>
              <a:t>Выразительно прочитать стихотворение. Вместе с ребёнком рассмотреть картинку.</a:t>
            </a:r>
          </a:p>
          <a:p>
            <a:pPr marL="342900" indent="-342900">
              <a:buAutoNum type="arabicPeriod"/>
            </a:pPr>
            <a:r>
              <a:rPr lang="ru-RU" sz="1600" b="1" dirty="0" smtClean="0">
                <a:solidFill>
                  <a:schemeClr val="accent6">
                    <a:lumMod val="50000"/>
                  </a:schemeClr>
                </a:solidFill>
                <a:latin typeface="Times New Roman" pitchFamily="18" charset="0"/>
                <a:cs typeface="Times New Roman" pitchFamily="18" charset="0"/>
              </a:rPr>
              <a:t>Выполнить предложенные задания.</a:t>
            </a:r>
          </a:p>
          <a:p>
            <a:pPr marL="342900" indent="-342900">
              <a:buAutoNum type="arabicPeriod"/>
            </a:pPr>
            <a:r>
              <a:rPr lang="ru-RU" sz="1600" b="1" dirty="0" smtClean="0">
                <a:solidFill>
                  <a:schemeClr val="accent6">
                    <a:lumMod val="50000"/>
                  </a:schemeClr>
                </a:solidFill>
                <a:latin typeface="Times New Roman" pitchFamily="18" charset="0"/>
                <a:cs typeface="Times New Roman" pitchFamily="18" charset="0"/>
              </a:rPr>
              <a:t>Предложить придумать свои вопросы.</a:t>
            </a:r>
            <a:endParaRPr lang="ru-RU" sz="1600" b="1" dirty="0" smtClean="0">
              <a:solidFill>
                <a:srgbClr val="C00000"/>
              </a:solidFill>
              <a:latin typeface="Times New Roman" pitchFamily="18" charset="0"/>
              <a:cs typeface="Times New Roman" pitchFamily="18" charset="0"/>
            </a:endParaRPr>
          </a:p>
          <a:p>
            <a:endParaRPr lang="ru-RU" sz="1600" b="1" dirty="0">
              <a:solidFill>
                <a:srgbClr val="C00000"/>
              </a:solidFill>
              <a:latin typeface="Times New Roman" pitchFamily="18" charset="0"/>
              <a:cs typeface="Times New Roman" pitchFamily="18" charset="0"/>
            </a:endParaRPr>
          </a:p>
        </p:txBody>
      </p:sp>
      <p:sp>
        <p:nvSpPr>
          <p:cNvPr id="5" name="TextBox 4"/>
          <p:cNvSpPr txBox="1"/>
          <p:nvPr/>
        </p:nvSpPr>
        <p:spPr>
          <a:xfrm>
            <a:off x="2786050" y="857232"/>
            <a:ext cx="3643338" cy="285752"/>
          </a:xfrm>
          <a:prstGeom prst="rect">
            <a:avLst/>
          </a:prstGeom>
          <a:noFill/>
        </p:spPr>
        <p:txBody>
          <a:bodyPr wrap="square" rtlCol="0">
            <a:prstTxWarp prst="textPlain">
              <a:avLst/>
            </a:prstTxWarp>
            <a:spAutoFit/>
          </a:bodyPr>
          <a:lstStyle/>
          <a:p>
            <a:r>
              <a:rPr lang="ru-RU"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АКТУАЛЬНОСТЬ</a:t>
            </a:r>
            <a:endParaRPr lang="ru-RU"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s://ds04.infourok.ru/uploads/ex/0e5b/001816b2-2dc831e0/img14.jpg"/>
          <p:cNvPicPr/>
          <p:nvPr/>
        </p:nvPicPr>
        <p:blipFill>
          <a:blip r:embed="rId2">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1" y="0"/>
            <a:ext cx="9143999" cy="6858000"/>
          </a:xfrm>
          <a:prstGeom prst="rect">
            <a:avLst/>
          </a:prstGeom>
          <a:noFill/>
          <a:ln>
            <a:noFill/>
          </a:ln>
        </p:spPr>
      </p:pic>
      <p:sp>
        <p:nvSpPr>
          <p:cNvPr id="3" name="TextBox 2"/>
          <p:cNvSpPr txBox="1"/>
          <p:nvPr/>
        </p:nvSpPr>
        <p:spPr>
          <a:xfrm>
            <a:off x="3357554" y="142852"/>
            <a:ext cx="5643602" cy="338554"/>
          </a:xfrm>
          <a:prstGeom prst="rect">
            <a:avLst/>
          </a:prstGeom>
          <a:noFill/>
        </p:spPr>
        <p:txBody>
          <a:bodyPr wrap="square" rtlCol="0">
            <a:spAutoFit/>
          </a:bodyPr>
          <a:lstStyle/>
          <a:p>
            <a:r>
              <a:rPr lang="ru-RU" sz="1600" b="1" dirty="0" smtClean="0">
                <a:solidFill>
                  <a:schemeClr val="accent6">
                    <a:lumMod val="50000"/>
                  </a:schemeClr>
                </a:solidFill>
                <a:latin typeface="Times New Roman" pitchFamily="18" charset="0"/>
                <a:cs typeface="Times New Roman" pitchFamily="18" charset="0"/>
              </a:rPr>
              <a:t>Рассмотри картинки и назови хорошие и плохие поступки.</a:t>
            </a:r>
            <a:endParaRPr lang="ru-RU" sz="1600" b="1" dirty="0">
              <a:solidFill>
                <a:schemeClr val="accent6">
                  <a:lumMod val="50000"/>
                </a:schemeClr>
              </a:solidFill>
              <a:latin typeface="Times New Roman" pitchFamily="18" charset="0"/>
              <a:cs typeface="Times New Roman" pitchFamily="18" charset="0"/>
            </a:endParaRPr>
          </a:p>
        </p:txBody>
      </p:sp>
      <p:pic>
        <p:nvPicPr>
          <p:cNvPr id="4" name="Рисунок 3" descr="C:\Users\User\Desktop\Картинки дети\Screenshot_20200208-213357_Yandex.jpg"/>
          <p:cNvPicPr/>
          <p:nvPr/>
        </p:nvPicPr>
        <p:blipFill>
          <a:blip r:embed="rId3"/>
          <a:srcRect t="35234" b="32457"/>
          <a:stretch>
            <a:fillRect/>
          </a:stretch>
        </p:blipFill>
        <p:spPr bwMode="auto">
          <a:xfrm>
            <a:off x="4462002" y="428604"/>
            <a:ext cx="4681998" cy="2635245"/>
          </a:xfrm>
          <a:prstGeom prst="rect">
            <a:avLst/>
          </a:prstGeom>
          <a:ln>
            <a:noFill/>
          </a:ln>
          <a:effectLst>
            <a:softEdge rad="112500"/>
          </a:effectLst>
        </p:spPr>
      </p:pic>
      <p:pic>
        <p:nvPicPr>
          <p:cNvPr id="7" name="Рисунок 6" descr="C:\Users\User\Desktop\Картинки дети\Screenshot_20200208-230027_Yandex.jpg"/>
          <p:cNvPicPr/>
          <p:nvPr/>
        </p:nvPicPr>
        <p:blipFill>
          <a:blip r:embed="rId4"/>
          <a:srcRect t="34521" r="11782" b="34290"/>
          <a:stretch>
            <a:fillRect/>
          </a:stretch>
        </p:blipFill>
        <p:spPr bwMode="auto">
          <a:xfrm>
            <a:off x="0" y="4497700"/>
            <a:ext cx="4045496" cy="2360300"/>
          </a:xfrm>
          <a:prstGeom prst="rect">
            <a:avLst/>
          </a:prstGeom>
          <a:ln>
            <a:noFill/>
          </a:ln>
          <a:effectLst>
            <a:softEdge rad="112500"/>
          </a:effectLst>
        </p:spPr>
      </p:pic>
      <p:pic>
        <p:nvPicPr>
          <p:cNvPr id="8" name="Рисунок 7" descr="C:\Users\User\Desktop\Картинки дети\Screenshot_20200209-190505_Yandex.jpg"/>
          <p:cNvPicPr/>
          <p:nvPr/>
        </p:nvPicPr>
        <p:blipFill>
          <a:blip r:embed="rId5" cstate="print"/>
          <a:srcRect l="13532" t="27787" r="15698" b="25363"/>
          <a:stretch>
            <a:fillRect/>
          </a:stretch>
        </p:blipFill>
        <p:spPr bwMode="auto">
          <a:xfrm>
            <a:off x="214282" y="142852"/>
            <a:ext cx="2492771" cy="2920372"/>
          </a:xfrm>
          <a:prstGeom prst="rect">
            <a:avLst/>
          </a:prstGeom>
          <a:ln>
            <a:noFill/>
          </a:ln>
          <a:effectLst>
            <a:softEdge rad="112500"/>
          </a:effectLst>
        </p:spPr>
      </p:pic>
      <p:pic>
        <p:nvPicPr>
          <p:cNvPr id="9" name="Рисунок 8" descr="C:\Users\User\Desktop\Картинки дети\Screenshot_20200209-190931_Yandex.jpg"/>
          <p:cNvPicPr/>
          <p:nvPr/>
        </p:nvPicPr>
        <p:blipFill>
          <a:blip r:embed="rId6" cstate="print"/>
          <a:srcRect t="31976" b="28586"/>
          <a:stretch>
            <a:fillRect/>
          </a:stretch>
        </p:blipFill>
        <p:spPr bwMode="auto">
          <a:xfrm>
            <a:off x="4572000" y="3571876"/>
            <a:ext cx="4444112" cy="3119718"/>
          </a:xfrm>
          <a:prstGeom prst="rect">
            <a:avLst/>
          </a:prstGeom>
          <a:ln>
            <a:noFill/>
          </a:ln>
          <a:effectLst>
            <a:softEdge rad="112500"/>
          </a:effectLst>
        </p:spPr>
      </p:pic>
      <p:pic>
        <p:nvPicPr>
          <p:cNvPr id="10" name="Рисунок 9" descr="C:\Users\User\Desktop\Картинки дети\Screenshot_20200209-004456_Yandex.jpg"/>
          <p:cNvPicPr/>
          <p:nvPr/>
        </p:nvPicPr>
        <p:blipFill>
          <a:blip r:embed="rId7" cstate="print"/>
          <a:srcRect l="14424" t="8077" r="12319" b="7692"/>
          <a:stretch>
            <a:fillRect/>
          </a:stretch>
        </p:blipFill>
        <p:spPr bwMode="auto">
          <a:xfrm>
            <a:off x="2714612" y="1714488"/>
            <a:ext cx="1669901" cy="341036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s://ds04.infourok.ru/uploads/ex/0e5b/001816b2-2dc831e0/img14.jpg"/>
          <p:cNvPicPr/>
          <p:nvPr/>
        </p:nvPicPr>
        <p:blipFill>
          <a:blip r:embed="rId2">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1" y="0"/>
            <a:ext cx="9143999" cy="6858000"/>
          </a:xfrm>
          <a:prstGeom prst="rect">
            <a:avLst/>
          </a:prstGeom>
          <a:noFill/>
          <a:ln>
            <a:noFill/>
          </a:ln>
        </p:spPr>
      </p:pic>
      <p:sp>
        <p:nvSpPr>
          <p:cNvPr id="3" name="TextBox 2"/>
          <p:cNvSpPr txBox="1"/>
          <p:nvPr/>
        </p:nvSpPr>
        <p:spPr>
          <a:xfrm>
            <a:off x="3000364" y="142852"/>
            <a:ext cx="6000792" cy="584775"/>
          </a:xfrm>
          <a:prstGeom prst="rect">
            <a:avLst/>
          </a:prstGeom>
          <a:noFill/>
        </p:spPr>
        <p:txBody>
          <a:bodyPr wrap="square" rtlCol="0">
            <a:spAutoFit/>
          </a:bodyPr>
          <a:lstStyle/>
          <a:p>
            <a:r>
              <a:rPr lang="ru-RU" sz="1600" b="1" dirty="0" smtClean="0">
                <a:solidFill>
                  <a:schemeClr val="accent6">
                    <a:lumMod val="50000"/>
                  </a:schemeClr>
                </a:solidFill>
                <a:latin typeface="Times New Roman" pitchFamily="18" charset="0"/>
                <a:cs typeface="Times New Roman" pitchFamily="18" charset="0"/>
              </a:rPr>
              <a:t>Расскажи, какое настроение у детей. Как ты считаешь, почему у них такое настроение?</a:t>
            </a:r>
            <a:endParaRPr lang="ru-RU" sz="1600" b="1" dirty="0">
              <a:solidFill>
                <a:schemeClr val="accent6">
                  <a:lumMod val="50000"/>
                </a:schemeClr>
              </a:solidFill>
              <a:latin typeface="Times New Roman" pitchFamily="18" charset="0"/>
              <a:cs typeface="Times New Roman" pitchFamily="18" charset="0"/>
            </a:endParaRPr>
          </a:p>
        </p:txBody>
      </p:sp>
      <p:pic>
        <p:nvPicPr>
          <p:cNvPr id="4" name="Рисунок 3" descr="C:\Users\User\Desktop\Картинки дети\Screenshot_20200209-000529_Yandex.jpg"/>
          <p:cNvPicPr/>
          <p:nvPr/>
        </p:nvPicPr>
        <p:blipFill>
          <a:blip r:embed="rId3" cstate="print"/>
          <a:srcRect l="12746" t="3971" r="21258" b="3239"/>
          <a:stretch>
            <a:fillRect/>
          </a:stretch>
        </p:blipFill>
        <p:spPr bwMode="auto">
          <a:xfrm>
            <a:off x="142844" y="2857496"/>
            <a:ext cx="1476263" cy="3690189"/>
          </a:xfrm>
          <a:prstGeom prst="rect">
            <a:avLst/>
          </a:prstGeom>
          <a:noFill/>
          <a:ln w="9525">
            <a:noFill/>
            <a:miter lim="800000"/>
            <a:headEnd/>
            <a:tailEnd/>
          </a:ln>
        </p:spPr>
      </p:pic>
      <p:pic>
        <p:nvPicPr>
          <p:cNvPr id="5" name="Рисунок 4" descr="C:\Users\User\Desktop\Картинки дети\Screenshot_20200209-000256_Yandex.jpg"/>
          <p:cNvPicPr/>
          <p:nvPr/>
        </p:nvPicPr>
        <p:blipFill>
          <a:blip r:embed="rId4" cstate="print"/>
          <a:srcRect t="5601" r="7002" b="3931"/>
          <a:stretch>
            <a:fillRect/>
          </a:stretch>
        </p:blipFill>
        <p:spPr bwMode="auto">
          <a:xfrm>
            <a:off x="7500958" y="714356"/>
            <a:ext cx="1643042" cy="3286148"/>
          </a:xfrm>
          <a:prstGeom prst="rect">
            <a:avLst/>
          </a:prstGeom>
          <a:noFill/>
          <a:ln w="9525">
            <a:noFill/>
            <a:miter lim="800000"/>
            <a:headEnd/>
            <a:tailEnd/>
          </a:ln>
        </p:spPr>
      </p:pic>
      <p:pic>
        <p:nvPicPr>
          <p:cNvPr id="6" name="Рисунок 5" descr="C:\Users\User\Desktop\Картинки дети\Screenshot_20200208-235840_Yandex.jpg"/>
          <p:cNvPicPr/>
          <p:nvPr/>
        </p:nvPicPr>
        <p:blipFill>
          <a:blip r:embed="rId5" cstate="print"/>
          <a:srcRect t="12525" b="10553"/>
          <a:stretch>
            <a:fillRect/>
          </a:stretch>
        </p:blipFill>
        <p:spPr bwMode="auto">
          <a:xfrm>
            <a:off x="1571605" y="928671"/>
            <a:ext cx="2643206" cy="3714776"/>
          </a:xfrm>
          <a:prstGeom prst="rect">
            <a:avLst/>
          </a:prstGeom>
          <a:noFill/>
          <a:ln w="9525">
            <a:noFill/>
            <a:miter lim="800000"/>
            <a:headEnd/>
            <a:tailEnd/>
          </a:ln>
        </p:spPr>
      </p:pic>
      <p:pic>
        <p:nvPicPr>
          <p:cNvPr id="7" name="Рисунок 6" descr="C:\Users\User\Desktop\Картинки дети\Screenshot_20200208-235410_Yandex.jpg"/>
          <p:cNvPicPr/>
          <p:nvPr/>
        </p:nvPicPr>
        <p:blipFill>
          <a:blip r:embed="rId6" cstate="print"/>
          <a:srcRect l="8186" t="4073" r="9434"/>
          <a:stretch>
            <a:fillRect/>
          </a:stretch>
        </p:blipFill>
        <p:spPr bwMode="auto">
          <a:xfrm>
            <a:off x="4071934" y="2571744"/>
            <a:ext cx="1791865" cy="4025893"/>
          </a:xfrm>
          <a:prstGeom prst="rect">
            <a:avLst/>
          </a:prstGeom>
          <a:noFill/>
          <a:ln w="9525">
            <a:noFill/>
            <a:miter lim="800000"/>
            <a:headEnd/>
            <a:tailEnd/>
          </a:ln>
        </p:spPr>
      </p:pic>
      <p:pic>
        <p:nvPicPr>
          <p:cNvPr id="8" name="Рисунок 7" descr="C:\Users\User\Desktop\Картинки дети\Screenshot_20200209-001330_Yandex.jpg"/>
          <p:cNvPicPr/>
          <p:nvPr/>
        </p:nvPicPr>
        <p:blipFill>
          <a:blip r:embed="rId7" cstate="print"/>
          <a:srcRect l="9139" t="18750" r="14704"/>
          <a:stretch>
            <a:fillRect/>
          </a:stretch>
        </p:blipFill>
        <p:spPr bwMode="auto">
          <a:xfrm>
            <a:off x="5786446" y="500042"/>
            <a:ext cx="1500198" cy="3214710"/>
          </a:xfrm>
          <a:prstGeom prst="rect">
            <a:avLst/>
          </a:prstGeom>
          <a:noFill/>
          <a:ln w="9525">
            <a:noFill/>
            <a:miter lim="800000"/>
            <a:headEnd/>
            <a:tailEnd/>
          </a:ln>
        </p:spPr>
      </p:pic>
      <p:pic>
        <p:nvPicPr>
          <p:cNvPr id="10" name="Рисунок 9" descr="C:\Users\User\Desktop\Картинки дети\Screenshot_20200208-235944_Yandex.jpg"/>
          <p:cNvPicPr/>
          <p:nvPr/>
        </p:nvPicPr>
        <p:blipFill>
          <a:blip r:embed="rId8" cstate="print"/>
          <a:srcRect t="30957" b="25531"/>
          <a:stretch>
            <a:fillRect/>
          </a:stretch>
        </p:blipFill>
        <p:spPr bwMode="auto">
          <a:xfrm>
            <a:off x="5857884" y="4143380"/>
            <a:ext cx="3143272" cy="255159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s://ds04.infourok.ru/uploads/ex/0e5b/001816b2-2dc831e0/img14.jpg"/>
          <p:cNvPicPr/>
          <p:nvPr/>
        </p:nvPicPr>
        <p:blipFill>
          <a:blip r:embed="rId2">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1" y="0"/>
            <a:ext cx="9143999" cy="6858000"/>
          </a:xfrm>
          <a:prstGeom prst="rect">
            <a:avLst/>
          </a:prstGeom>
          <a:noFill/>
          <a:ln>
            <a:noFill/>
          </a:ln>
        </p:spPr>
      </p:pic>
      <p:sp>
        <p:nvSpPr>
          <p:cNvPr id="4" name="TextBox 3"/>
          <p:cNvSpPr txBox="1"/>
          <p:nvPr/>
        </p:nvSpPr>
        <p:spPr>
          <a:xfrm>
            <a:off x="2428860" y="714356"/>
            <a:ext cx="4857784" cy="1354217"/>
          </a:xfrm>
          <a:prstGeom prst="rect">
            <a:avLst/>
          </a:prstGeom>
          <a:noFill/>
        </p:spPr>
        <p:txBody>
          <a:bodyPr wrap="square" rtlCol="0">
            <a:spAutoFit/>
          </a:bodyPr>
          <a:lstStyle/>
          <a:p>
            <a:r>
              <a:rPr lang="ru-RU" b="1" dirty="0" smtClean="0">
                <a:solidFill>
                  <a:srgbClr val="C00000"/>
                </a:solidFill>
                <a:latin typeface="Times New Roman" pitchFamily="18" charset="0"/>
                <a:cs typeface="Times New Roman" pitchFamily="18" charset="0"/>
              </a:rPr>
              <a:t>               ЖИТЕЙСКАЯ МОРАЛЬ:</a:t>
            </a:r>
          </a:p>
          <a:p>
            <a:r>
              <a:rPr lang="ru-RU" sz="1600" b="1" dirty="0" smtClean="0">
                <a:solidFill>
                  <a:schemeClr val="accent6">
                    <a:lumMod val="50000"/>
                  </a:schemeClr>
                </a:solidFill>
                <a:latin typeface="Times New Roman" pitchFamily="18" charset="0"/>
                <a:cs typeface="Times New Roman" pitchFamily="18" charset="0"/>
              </a:rPr>
              <a:t>Умейте просить, если надо, прощения,</a:t>
            </a:r>
          </a:p>
          <a:p>
            <a:r>
              <a:rPr lang="ru-RU" sz="1600" b="1" dirty="0" smtClean="0">
                <a:solidFill>
                  <a:schemeClr val="accent6">
                    <a:lumMod val="50000"/>
                  </a:schemeClr>
                </a:solidFill>
                <a:latin typeface="Times New Roman" pitchFamily="18" charset="0"/>
                <a:cs typeface="Times New Roman" pitchFamily="18" charset="0"/>
              </a:rPr>
              <a:t>Достойные поступки достойны восхищения!</a:t>
            </a:r>
          </a:p>
          <a:p>
            <a:r>
              <a:rPr lang="ru-RU" sz="1600" b="1" dirty="0" smtClean="0">
                <a:solidFill>
                  <a:schemeClr val="accent6">
                    <a:lumMod val="50000"/>
                  </a:schemeClr>
                </a:solidFill>
                <a:latin typeface="Times New Roman" pitchFamily="18" charset="0"/>
                <a:cs typeface="Times New Roman" pitchFamily="18" charset="0"/>
              </a:rPr>
              <a:t>Культурный человек с хорошими манерами</a:t>
            </a:r>
          </a:p>
          <a:p>
            <a:r>
              <a:rPr lang="ru-RU" sz="1600" b="1" dirty="0" smtClean="0">
                <a:solidFill>
                  <a:schemeClr val="accent6">
                    <a:lumMod val="50000"/>
                  </a:schemeClr>
                </a:solidFill>
                <a:latin typeface="Times New Roman" pitchFamily="18" charset="0"/>
                <a:cs typeface="Times New Roman" pitchFamily="18" charset="0"/>
              </a:rPr>
              <a:t>Для всех остальных является примером!</a:t>
            </a:r>
            <a:endParaRPr lang="ru-RU" sz="1600" b="1" dirty="0">
              <a:solidFill>
                <a:schemeClr val="accent6">
                  <a:lumMod val="50000"/>
                </a:schemeClr>
              </a:solidFill>
              <a:latin typeface="Times New Roman" pitchFamily="18" charset="0"/>
              <a:cs typeface="Times New Roman" pitchFamily="18" charset="0"/>
            </a:endParaRPr>
          </a:p>
        </p:txBody>
      </p:sp>
      <p:pic>
        <p:nvPicPr>
          <p:cNvPr id="5" name="Рисунок 4" descr="C:\Users\User\Desktop\Картинки дети\Screenshot_20200209-002437_Yandex.jpg"/>
          <p:cNvPicPr/>
          <p:nvPr/>
        </p:nvPicPr>
        <p:blipFill>
          <a:blip r:embed="rId3"/>
          <a:srcRect t="34914" b="30603"/>
          <a:stretch>
            <a:fillRect/>
          </a:stretch>
        </p:blipFill>
        <p:spPr bwMode="auto">
          <a:xfrm>
            <a:off x="2000232" y="2143116"/>
            <a:ext cx="5000660" cy="3214710"/>
          </a:xfrm>
          <a:prstGeom prst="rect">
            <a:avLst/>
          </a:prstGeom>
          <a:noFill/>
          <a:ln w="9525">
            <a:noFill/>
            <a:miter lim="800000"/>
            <a:headEnd/>
            <a:tailEnd/>
          </a:ln>
        </p:spPr>
      </p:pic>
      <p:sp>
        <p:nvSpPr>
          <p:cNvPr id="6" name="TextBox 5"/>
          <p:cNvSpPr txBox="1"/>
          <p:nvPr/>
        </p:nvSpPr>
        <p:spPr>
          <a:xfrm>
            <a:off x="1714480" y="5429264"/>
            <a:ext cx="5786478" cy="880410"/>
          </a:xfrm>
          <a:prstGeom prst="rect">
            <a:avLst/>
          </a:prstGeom>
          <a:noFill/>
        </p:spPr>
        <p:txBody>
          <a:bodyPr wrap="square" rtlCol="0">
            <a:prstTxWarp prst="textTriangleInverted">
              <a:avLst>
                <a:gd name="adj" fmla="val 34264"/>
              </a:avLst>
            </a:prstTxWarp>
            <a:spAutoFit/>
          </a:bodyPr>
          <a:lstStyle/>
          <a:p>
            <a:r>
              <a:rPr lang="ru-RU"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СПАСИБО ЗА ВНИМАНИЕ!</a:t>
            </a:r>
            <a:endParaRPr lang="ru-RU"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https://ds04.infourok.ru/uploads/ex/0e5b/001816b2-2dc831e0/img14.jpg"/>
          <p:cNvPicPr/>
          <p:nvPr/>
        </p:nvPicPr>
        <p:blipFill>
          <a:blip r:embed="rId2">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0" y="0"/>
            <a:ext cx="9143999" cy="6858000"/>
          </a:xfrm>
          <a:prstGeom prst="rect">
            <a:avLst/>
          </a:prstGeom>
          <a:noFill/>
          <a:ln>
            <a:noFill/>
          </a:ln>
        </p:spPr>
      </p:pic>
      <p:sp>
        <p:nvSpPr>
          <p:cNvPr id="4" name="TextBox 3"/>
          <p:cNvSpPr txBox="1"/>
          <p:nvPr/>
        </p:nvSpPr>
        <p:spPr>
          <a:xfrm>
            <a:off x="1214414" y="1928802"/>
            <a:ext cx="6858048" cy="3693319"/>
          </a:xfrm>
          <a:prstGeom prst="rect">
            <a:avLst/>
          </a:prstGeom>
          <a:noFill/>
        </p:spPr>
        <p:txBody>
          <a:bodyPr wrap="square" rtlCol="0">
            <a:spAutoFit/>
          </a:bodyPr>
          <a:lstStyle/>
          <a:p>
            <a:pPr algn="just"/>
            <a:r>
              <a:rPr lang="ru-RU" b="1" dirty="0" smtClean="0">
                <a:solidFill>
                  <a:srgbClr val="C00000"/>
                </a:solidFill>
                <a:latin typeface="Times New Roman" pitchFamily="18" charset="0"/>
                <a:cs typeface="Times New Roman" pitchFamily="18" charset="0"/>
              </a:rPr>
              <a:t>ЦЕЛЬ:  </a:t>
            </a:r>
            <a:r>
              <a:rPr lang="ru-RU" b="1" dirty="0" smtClean="0">
                <a:solidFill>
                  <a:schemeClr val="accent6">
                    <a:lumMod val="50000"/>
                  </a:schemeClr>
                </a:solidFill>
                <a:latin typeface="Times New Roman" pitchFamily="18" charset="0"/>
                <a:cs typeface="Times New Roman" pitchFamily="18" charset="0"/>
              </a:rPr>
              <a:t>Формирование умения правильно оценивать свои поступки и поступки других людей.</a:t>
            </a:r>
          </a:p>
          <a:p>
            <a:pPr algn="just"/>
            <a:endParaRPr lang="ru-RU" b="1" dirty="0" smtClean="0">
              <a:solidFill>
                <a:srgbClr val="C00000"/>
              </a:solidFill>
              <a:latin typeface="Times New Roman" pitchFamily="18" charset="0"/>
              <a:cs typeface="Times New Roman" pitchFamily="18" charset="0"/>
            </a:endParaRPr>
          </a:p>
          <a:p>
            <a:pPr algn="just"/>
            <a:r>
              <a:rPr lang="ru-RU" b="1" dirty="0" smtClean="0">
                <a:solidFill>
                  <a:srgbClr val="C00000"/>
                </a:solidFill>
                <a:latin typeface="Times New Roman" pitchFamily="18" charset="0"/>
                <a:cs typeface="Times New Roman" pitchFamily="18" charset="0"/>
              </a:rPr>
              <a:t>ЗАДАЧИ:  </a:t>
            </a:r>
          </a:p>
          <a:p>
            <a:pPr algn="just">
              <a:buFont typeface="Wingdings" pitchFamily="2" charset="2"/>
              <a:buChar char="Ø"/>
            </a:pPr>
            <a:r>
              <a:rPr lang="ru-RU" dirty="0" smtClean="0">
                <a:solidFill>
                  <a:schemeClr val="accent6">
                    <a:lumMod val="50000"/>
                  </a:schemeClr>
                </a:solidFill>
                <a:latin typeface="Times New Roman" pitchFamily="18" charset="0"/>
                <a:cs typeface="Times New Roman" pitchFamily="18" charset="0"/>
              </a:rPr>
              <a:t>  Формирование таких качеств, как сочувствие, отзывчивость, справедливость, скромность.</a:t>
            </a:r>
          </a:p>
          <a:p>
            <a:pPr algn="just">
              <a:buFont typeface="Wingdings" pitchFamily="2" charset="2"/>
              <a:buChar char="Ø"/>
            </a:pPr>
            <a:endParaRPr lang="ru-RU" dirty="0" smtClean="0">
              <a:solidFill>
                <a:schemeClr val="accent6">
                  <a:lumMod val="50000"/>
                </a:schemeClr>
              </a:solidFill>
              <a:latin typeface="Times New Roman" pitchFamily="18" charset="0"/>
              <a:cs typeface="Times New Roman" pitchFamily="18" charset="0"/>
            </a:endParaRPr>
          </a:p>
          <a:p>
            <a:pPr algn="just">
              <a:buFont typeface="Wingdings" pitchFamily="2" charset="2"/>
              <a:buChar char="Ø"/>
            </a:pPr>
            <a:r>
              <a:rPr lang="ru-RU" b="1" dirty="0" smtClean="0">
                <a:solidFill>
                  <a:schemeClr val="accent6">
                    <a:lumMod val="50000"/>
                  </a:schemeClr>
                </a:solidFill>
                <a:latin typeface="Times New Roman" pitchFamily="18" charset="0"/>
                <a:cs typeface="Times New Roman" pitchFamily="18" charset="0"/>
              </a:rPr>
              <a:t>  </a:t>
            </a:r>
            <a:r>
              <a:rPr lang="ru-RU" dirty="0" smtClean="0">
                <a:solidFill>
                  <a:schemeClr val="accent6">
                    <a:lumMod val="50000"/>
                  </a:schemeClr>
                </a:solidFill>
                <a:latin typeface="Times New Roman" pitchFamily="18" charset="0"/>
                <a:cs typeface="Times New Roman" pitchFamily="18" charset="0"/>
              </a:rPr>
              <a:t>Развитие волевых качеств: умения ограничивать свои желания, выполнять установленные нормы поведения, в своих поступках следовать положительному примеру.</a:t>
            </a:r>
          </a:p>
          <a:p>
            <a:pPr algn="just">
              <a:buFont typeface="Wingdings" pitchFamily="2" charset="2"/>
              <a:buChar char="Ø"/>
            </a:pPr>
            <a:endParaRPr lang="ru-RU" dirty="0" smtClean="0">
              <a:solidFill>
                <a:schemeClr val="accent6">
                  <a:lumMod val="50000"/>
                </a:schemeClr>
              </a:solidFill>
              <a:latin typeface="Times New Roman" pitchFamily="18" charset="0"/>
              <a:cs typeface="Times New Roman" pitchFamily="18" charset="0"/>
            </a:endParaRPr>
          </a:p>
          <a:p>
            <a:pPr algn="just">
              <a:buFont typeface="Wingdings" pitchFamily="2" charset="2"/>
              <a:buChar char="Ø"/>
            </a:pPr>
            <a:r>
              <a:rPr lang="ru-RU" b="1" dirty="0" smtClean="0">
                <a:solidFill>
                  <a:schemeClr val="accent6">
                    <a:lumMod val="50000"/>
                  </a:schemeClr>
                </a:solidFill>
                <a:latin typeface="Times New Roman" pitchFamily="18" charset="0"/>
                <a:cs typeface="Times New Roman" pitchFamily="18" charset="0"/>
              </a:rPr>
              <a:t>  </a:t>
            </a:r>
            <a:r>
              <a:rPr lang="ru-RU" dirty="0" smtClean="0">
                <a:solidFill>
                  <a:schemeClr val="accent6">
                    <a:lumMod val="50000"/>
                  </a:schemeClr>
                </a:solidFill>
                <a:latin typeface="Times New Roman" pitchFamily="18" charset="0"/>
                <a:cs typeface="Times New Roman" pitchFamily="18" charset="0"/>
              </a:rPr>
              <a:t>Воспитание уважительного отношения к окружающим, дружеского взаимоотношения друг с другом.</a:t>
            </a:r>
            <a:endParaRPr lang="ru-RU" b="1" dirty="0">
              <a:solidFill>
                <a:srgbClr val="C0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s://ds04.infourok.ru/uploads/ex/0e5b/001816b2-2dc831e0/img14.jpg"/>
          <p:cNvPicPr/>
          <p:nvPr/>
        </p:nvPicPr>
        <p:blipFill>
          <a:blip r:embed="rId2">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0" y="0"/>
            <a:ext cx="9143999" cy="6858000"/>
          </a:xfrm>
          <a:prstGeom prst="rect">
            <a:avLst/>
          </a:prstGeom>
          <a:noFill/>
          <a:ln>
            <a:noFill/>
          </a:ln>
        </p:spPr>
      </p:pic>
      <p:sp>
        <p:nvSpPr>
          <p:cNvPr id="3" name="TextBox 2"/>
          <p:cNvSpPr txBox="1"/>
          <p:nvPr/>
        </p:nvSpPr>
        <p:spPr>
          <a:xfrm>
            <a:off x="6429388" y="285728"/>
            <a:ext cx="2428892" cy="1077218"/>
          </a:xfrm>
          <a:prstGeom prst="rect">
            <a:avLst/>
          </a:prstGeom>
          <a:noFill/>
        </p:spPr>
        <p:txBody>
          <a:bodyPr wrap="square" rtlCol="0">
            <a:spAutoFit/>
          </a:bodyPr>
          <a:lstStyle/>
          <a:p>
            <a:r>
              <a:rPr lang="ru-RU" sz="1600" b="1" dirty="0" smtClean="0">
                <a:solidFill>
                  <a:schemeClr val="accent6">
                    <a:lumMod val="50000"/>
                  </a:schemeClr>
                </a:solidFill>
                <a:latin typeface="Times New Roman" pitchFamily="18" charset="0"/>
                <a:cs typeface="Times New Roman" pitchFamily="18" charset="0"/>
              </a:rPr>
              <a:t>Очень верно поступают</a:t>
            </a:r>
          </a:p>
          <a:p>
            <a:r>
              <a:rPr lang="ru-RU" sz="1600" b="1" dirty="0" smtClean="0">
                <a:solidFill>
                  <a:schemeClr val="accent6">
                    <a:lumMod val="50000"/>
                  </a:schemeClr>
                </a:solidFill>
                <a:latin typeface="Times New Roman" pitchFamily="18" charset="0"/>
                <a:cs typeface="Times New Roman" pitchFamily="18" charset="0"/>
              </a:rPr>
              <a:t>Те из вас, ребятки, </a:t>
            </a:r>
          </a:p>
          <a:p>
            <a:r>
              <a:rPr lang="ru-RU" sz="1600" b="1" dirty="0" smtClean="0">
                <a:solidFill>
                  <a:schemeClr val="accent6">
                    <a:lumMod val="50000"/>
                  </a:schemeClr>
                </a:solidFill>
                <a:latin typeface="Times New Roman" pitchFamily="18" charset="0"/>
                <a:cs typeface="Times New Roman" pitchFamily="18" charset="0"/>
              </a:rPr>
              <a:t>Кто обычно начинает</a:t>
            </a:r>
          </a:p>
          <a:p>
            <a:r>
              <a:rPr lang="ru-RU" sz="1600" b="1" dirty="0" smtClean="0">
                <a:solidFill>
                  <a:schemeClr val="accent6">
                    <a:lumMod val="50000"/>
                  </a:schemeClr>
                </a:solidFill>
                <a:latin typeface="Times New Roman" pitchFamily="18" charset="0"/>
                <a:cs typeface="Times New Roman" pitchFamily="18" charset="0"/>
              </a:rPr>
              <a:t>Новый день с зарядки.</a:t>
            </a:r>
            <a:endParaRPr lang="ru-RU" sz="1600" b="1" dirty="0">
              <a:solidFill>
                <a:schemeClr val="accent6">
                  <a:lumMod val="50000"/>
                </a:schemeClr>
              </a:solidFill>
              <a:latin typeface="Times New Roman" pitchFamily="18" charset="0"/>
              <a:cs typeface="Times New Roman" pitchFamily="18" charset="0"/>
            </a:endParaRPr>
          </a:p>
        </p:txBody>
      </p:sp>
      <p:pic>
        <p:nvPicPr>
          <p:cNvPr id="5" name="Рисунок 4" descr="C:\Users\User\Desktop\Картинки дети\Screenshot_20200208-212219_Yandex.jpg"/>
          <p:cNvPicPr/>
          <p:nvPr/>
        </p:nvPicPr>
        <p:blipFill>
          <a:blip r:embed="rId3"/>
          <a:srcRect l="26709" t="30346" r="26123" b="29807"/>
          <a:stretch>
            <a:fillRect/>
          </a:stretch>
        </p:blipFill>
        <p:spPr bwMode="auto">
          <a:xfrm>
            <a:off x="6215074" y="1785926"/>
            <a:ext cx="2928926" cy="4634868"/>
          </a:xfrm>
          <a:prstGeom prst="rect">
            <a:avLst/>
          </a:prstGeom>
          <a:ln>
            <a:noFill/>
          </a:ln>
          <a:effectLst>
            <a:softEdge rad="112500"/>
          </a:effectLst>
        </p:spPr>
      </p:pic>
      <p:pic>
        <p:nvPicPr>
          <p:cNvPr id="6" name="Рисунок 5" descr="C:\Users\User\Desktop\Картинки дети\Screenshot_20200208-212357_Yandex.jpg"/>
          <p:cNvPicPr/>
          <p:nvPr/>
        </p:nvPicPr>
        <p:blipFill>
          <a:blip r:embed="rId4" cstate="print"/>
          <a:srcRect l="4938" t="23829" r="2022" b="19621"/>
          <a:stretch>
            <a:fillRect/>
          </a:stretch>
        </p:blipFill>
        <p:spPr bwMode="auto">
          <a:xfrm flipH="1">
            <a:off x="2714612" y="1142984"/>
            <a:ext cx="3429024" cy="3714776"/>
          </a:xfrm>
          <a:prstGeom prst="rect">
            <a:avLst/>
          </a:prstGeom>
          <a:noFill/>
          <a:ln w="9525">
            <a:noFill/>
            <a:miter lim="800000"/>
            <a:headEnd/>
            <a:tailEnd/>
          </a:ln>
        </p:spPr>
      </p:pic>
      <p:sp>
        <p:nvSpPr>
          <p:cNvPr id="7" name="TextBox 6"/>
          <p:cNvSpPr txBox="1"/>
          <p:nvPr/>
        </p:nvSpPr>
        <p:spPr>
          <a:xfrm>
            <a:off x="142844" y="3714752"/>
            <a:ext cx="2643206" cy="2308324"/>
          </a:xfrm>
          <a:prstGeom prst="rect">
            <a:avLst/>
          </a:prstGeom>
          <a:noFill/>
        </p:spPr>
        <p:txBody>
          <a:bodyPr wrap="square" rtlCol="0">
            <a:spAutoFit/>
          </a:bodyPr>
          <a:lstStyle/>
          <a:p>
            <a:r>
              <a:rPr lang="ru-RU" sz="1600" b="1" dirty="0" smtClean="0">
                <a:solidFill>
                  <a:srgbClr val="C00000"/>
                </a:solidFill>
                <a:latin typeface="Times New Roman" pitchFamily="18" charset="0"/>
                <a:cs typeface="Times New Roman" pitchFamily="18" charset="0"/>
              </a:rPr>
              <a:t>ЗАДАНИЯ:</a:t>
            </a:r>
          </a:p>
          <a:p>
            <a:r>
              <a:rPr lang="ru-RU" sz="1600" b="1" dirty="0" smtClean="0">
                <a:solidFill>
                  <a:schemeClr val="accent6">
                    <a:lumMod val="50000"/>
                  </a:schemeClr>
                </a:solidFill>
                <a:latin typeface="Times New Roman" pitchFamily="18" charset="0"/>
                <a:cs typeface="Times New Roman" pitchFamily="18" charset="0"/>
              </a:rPr>
              <a:t>Что делают девочки на картинке?</a:t>
            </a:r>
          </a:p>
          <a:p>
            <a:r>
              <a:rPr lang="ru-RU" sz="1600" b="1" dirty="0" smtClean="0">
                <a:solidFill>
                  <a:schemeClr val="accent6">
                    <a:lumMod val="50000"/>
                  </a:schemeClr>
                </a:solidFill>
                <a:latin typeface="Times New Roman" pitchFamily="18" charset="0"/>
                <a:cs typeface="Times New Roman" pitchFamily="18" charset="0"/>
              </a:rPr>
              <a:t>Давайте тоже сделаем зарядку. Покажи, какое у тебя теперь настроение.</a:t>
            </a:r>
          </a:p>
          <a:p>
            <a:r>
              <a:rPr lang="ru-RU" sz="1600" b="1" dirty="0" smtClean="0">
                <a:solidFill>
                  <a:schemeClr val="accent6">
                    <a:lumMod val="50000"/>
                  </a:schemeClr>
                </a:solidFill>
                <a:latin typeface="Times New Roman" pitchFamily="18" charset="0"/>
                <a:cs typeface="Times New Roman" pitchFamily="18" charset="0"/>
              </a:rPr>
              <a:t>Как ты думаешь, зачем люди делают зарядку?</a:t>
            </a:r>
          </a:p>
          <a:p>
            <a:r>
              <a:rPr lang="ru-RU" sz="1600" b="1" dirty="0" smtClean="0">
                <a:solidFill>
                  <a:schemeClr val="accent6">
                    <a:lumMod val="50000"/>
                  </a:schemeClr>
                </a:solidFill>
                <a:latin typeface="Times New Roman" pitchFamily="18" charset="0"/>
                <a:cs typeface="Times New Roman" pitchFamily="18" charset="0"/>
              </a:rPr>
              <a:t>Это хорошо или плохо?</a:t>
            </a:r>
            <a:endParaRPr lang="ru-RU" sz="1600" b="1" dirty="0">
              <a:solidFill>
                <a:schemeClr val="accent6">
                  <a:lumMod val="50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s://ds04.infourok.ru/uploads/ex/0e5b/001816b2-2dc831e0/img14.jpg"/>
          <p:cNvPicPr/>
          <p:nvPr/>
        </p:nvPicPr>
        <p:blipFill>
          <a:blip r:embed="rId2">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0" y="0"/>
            <a:ext cx="9143999" cy="6858000"/>
          </a:xfrm>
          <a:prstGeom prst="rect">
            <a:avLst/>
          </a:prstGeom>
          <a:noFill/>
          <a:ln>
            <a:noFill/>
          </a:ln>
        </p:spPr>
      </p:pic>
      <p:sp>
        <p:nvSpPr>
          <p:cNvPr id="3" name="TextBox 2"/>
          <p:cNvSpPr txBox="1"/>
          <p:nvPr/>
        </p:nvSpPr>
        <p:spPr>
          <a:xfrm>
            <a:off x="5357818" y="500042"/>
            <a:ext cx="3571900" cy="1077218"/>
          </a:xfrm>
          <a:prstGeom prst="rect">
            <a:avLst/>
          </a:prstGeom>
          <a:noFill/>
        </p:spPr>
        <p:txBody>
          <a:bodyPr wrap="square" rtlCol="0">
            <a:spAutoFit/>
          </a:bodyPr>
          <a:lstStyle/>
          <a:p>
            <a:r>
              <a:rPr lang="ru-RU" sz="1600" b="1" dirty="0" smtClean="0">
                <a:solidFill>
                  <a:schemeClr val="accent6">
                    <a:lumMod val="50000"/>
                  </a:schemeClr>
                </a:solidFill>
                <a:latin typeface="Times New Roman" pitchFamily="18" charset="0"/>
                <a:cs typeface="Times New Roman" pitchFamily="18" charset="0"/>
              </a:rPr>
              <a:t>Шесть конфеток? Слишком много!</a:t>
            </a:r>
          </a:p>
          <a:p>
            <a:r>
              <a:rPr lang="ru-RU" sz="1600" b="1" dirty="0" smtClean="0">
                <a:solidFill>
                  <a:schemeClr val="accent6">
                    <a:lumMod val="50000"/>
                  </a:schemeClr>
                </a:solidFill>
                <a:latin typeface="Times New Roman" pitchFamily="18" charset="0"/>
                <a:cs typeface="Times New Roman" pitchFamily="18" charset="0"/>
              </a:rPr>
              <a:t>Семь пирожных на обед?</a:t>
            </a:r>
          </a:p>
          <a:p>
            <a:r>
              <a:rPr lang="ru-RU" sz="1600" b="1" dirty="0" smtClean="0">
                <a:solidFill>
                  <a:schemeClr val="accent6">
                    <a:lumMod val="50000"/>
                  </a:schemeClr>
                </a:solidFill>
                <a:latin typeface="Times New Roman" pitchFamily="18" charset="0"/>
                <a:cs typeface="Times New Roman" pitchFamily="18" charset="0"/>
              </a:rPr>
              <a:t>Для здоровья это плохо,</a:t>
            </a:r>
          </a:p>
          <a:p>
            <a:r>
              <a:rPr lang="ru-RU" sz="1600" b="1" dirty="0" smtClean="0">
                <a:solidFill>
                  <a:schemeClr val="accent6">
                    <a:lumMod val="50000"/>
                  </a:schemeClr>
                </a:solidFill>
                <a:latin typeface="Times New Roman" pitchFamily="18" charset="0"/>
                <a:cs typeface="Times New Roman" pitchFamily="18" charset="0"/>
              </a:rPr>
              <a:t>Ничего вреднее нет!</a:t>
            </a:r>
            <a:endParaRPr lang="ru-RU" sz="1600" b="1" dirty="0">
              <a:solidFill>
                <a:schemeClr val="accent6">
                  <a:lumMod val="50000"/>
                </a:schemeClr>
              </a:solidFill>
              <a:latin typeface="Times New Roman" pitchFamily="18" charset="0"/>
              <a:cs typeface="Times New Roman" pitchFamily="18" charset="0"/>
            </a:endParaRPr>
          </a:p>
        </p:txBody>
      </p:sp>
      <p:pic>
        <p:nvPicPr>
          <p:cNvPr id="4" name="Рисунок 3" descr="C:\Users\User\Desktop\Картинки дети\Screenshot_20200209-181058_Yandex.jpg"/>
          <p:cNvPicPr/>
          <p:nvPr/>
        </p:nvPicPr>
        <p:blipFill>
          <a:blip r:embed="rId3"/>
          <a:srcRect t="32263" b="32993"/>
          <a:stretch>
            <a:fillRect/>
          </a:stretch>
        </p:blipFill>
        <p:spPr bwMode="auto">
          <a:xfrm>
            <a:off x="928662" y="1500174"/>
            <a:ext cx="4572032" cy="2857520"/>
          </a:xfrm>
          <a:prstGeom prst="rect">
            <a:avLst/>
          </a:prstGeom>
          <a:noFill/>
          <a:ln w="9525">
            <a:noFill/>
            <a:miter lim="800000"/>
            <a:headEnd/>
            <a:tailEnd/>
          </a:ln>
        </p:spPr>
      </p:pic>
      <p:pic>
        <p:nvPicPr>
          <p:cNvPr id="5" name="Рисунок 4" descr="C:\Users\User\Desktop\Картинки дети\Screenshot_20200209-180323_Yandex.jpg"/>
          <p:cNvPicPr/>
          <p:nvPr/>
        </p:nvPicPr>
        <p:blipFill>
          <a:blip r:embed="rId4"/>
          <a:srcRect l="7415" t="31240" r="11020" b="24975"/>
          <a:stretch>
            <a:fillRect/>
          </a:stretch>
        </p:blipFill>
        <p:spPr bwMode="auto">
          <a:xfrm>
            <a:off x="5500694" y="3143248"/>
            <a:ext cx="3429024" cy="3500462"/>
          </a:xfrm>
          <a:prstGeom prst="rect">
            <a:avLst/>
          </a:prstGeom>
          <a:ln>
            <a:noFill/>
          </a:ln>
          <a:effectLst>
            <a:softEdge rad="112500"/>
          </a:effectLst>
        </p:spPr>
      </p:pic>
      <p:sp>
        <p:nvSpPr>
          <p:cNvPr id="6" name="TextBox 5"/>
          <p:cNvSpPr txBox="1"/>
          <p:nvPr/>
        </p:nvSpPr>
        <p:spPr>
          <a:xfrm>
            <a:off x="214282" y="4357694"/>
            <a:ext cx="3429024" cy="1569660"/>
          </a:xfrm>
          <a:prstGeom prst="rect">
            <a:avLst/>
          </a:prstGeom>
          <a:noFill/>
        </p:spPr>
        <p:txBody>
          <a:bodyPr wrap="square" rtlCol="0">
            <a:spAutoFit/>
          </a:bodyPr>
          <a:lstStyle/>
          <a:p>
            <a:r>
              <a:rPr lang="ru-RU" sz="1600" b="1" dirty="0" smtClean="0">
                <a:solidFill>
                  <a:srgbClr val="C00000"/>
                </a:solidFill>
                <a:latin typeface="Times New Roman" pitchFamily="18" charset="0"/>
                <a:cs typeface="Times New Roman" pitchFamily="18" charset="0"/>
              </a:rPr>
              <a:t>ЗАДАНИЯ: </a:t>
            </a:r>
          </a:p>
          <a:p>
            <a:r>
              <a:rPr lang="ru-RU" sz="1600" b="1" dirty="0" smtClean="0">
                <a:solidFill>
                  <a:schemeClr val="accent6">
                    <a:lumMod val="50000"/>
                  </a:schemeClr>
                </a:solidFill>
                <a:latin typeface="Times New Roman" pitchFamily="18" charset="0"/>
                <a:cs typeface="Times New Roman" pitchFamily="18" charset="0"/>
              </a:rPr>
              <a:t>Какая еда полезна для здоровья?</a:t>
            </a:r>
          </a:p>
          <a:p>
            <a:r>
              <a:rPr lang="ru-RU" sz="1600" b="1" dirty="0" smtClean="0">
                <a:solidFill>
                  <a:schemeClr val="accent6">
                    <a:lumMod val="50000"/>
                  </a:schemeClr>
                </a:solidFill>
                <a:latin typeface="Times New Roman" pitchFamily="18" charset="0"/>
                <a:cs typeface="Times New Roman" pitchFamily="18" charset="0"/>
              </a:rPr>
              <a:t>Почему нельзя много есть сладкого?</a:t>
            </a:r>
          </a:p>
          <a:p>
            <a:r>
              <a:rPr lang="ru-RU" sz="1600" b="1" dirty="0" smtClean="0">
                <a:solidFill>
                  <a:schemeClr val="accent6">
                    <a:lumMod val="50000"/>
                  </a:schemeClr>
                </a:solidFill>
                <a:latin typeface="Times New Roman" pitchFamily="18" charset="0"/>
                <a:cs typeface="Times New Roman" pitchFamily="18" charset="0"/>
              </a:rPr>
              <a:t>Сколько пирожных съел мальчик?</a:t>
            </a:r>
          </a:p>
          <a:p>
            <a:r>
              <a:rPr lang="ru-RU" sz="1600" b="1" dirty="0" smtClean="0">
                <a:solidFill>
                  <a:schemeClr val="accent6">
                    <a:lumMod val="50000"/>
                  </a:schemeClr>
                </a:solidFill>
                <a:latin typeface="Times New Roman" pitchFamily="18" charset="0"/>
                <a:cs typeface="Times New Roman" pitchFamily="18" charset="0"/>
              </a:rPr>
              <a:t>Это плохо или хорошо?</a:t>
            </a:r>
            <a:endParaRPr lang="ru-RU" sz="1600" b="1" dirty="0">
              <a:solidFill>
                <a:schemeClr val="accent6">
                  <a:lumMod val="50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s://ds04.infourok.ru/uploads/ex/0e5b/001816b2-2dc831e0/img14.jpg"/>
          <p:cNvPicPr/>
          <p:nvPr/>
        </p:nvPicPr>
        <p:blipFill>
          <a:blip r:embed="rId2">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0" y="0"/>
            <a:ext cx="9143999" cy="6858000"/>
          </a:xfrm>
          <a:prstGeom prst="rect">
            <a:avLst/>
          </a:prstGeom>
          <a:noFill/>
          <a:ln>
            <a:noFill/>
          </a:ln>
        </p:spPr>
      </p:pic>
      <p:sp>
        <p:nvSpPr>
          <p:cNvPr id="3" name="TextBox 2"/>
          <p:cNvSpPr txBox="1"/>
          <p:nvPr/>
        </p:nvSpPr>
        <p:spPr>
          <a:xfrm>
            <a:off x="4143372" y="500042"/>
            <a:ext cx="4000528" cy="584775"/>
          </a:xfrm>
          <a:prstGeom prst="rect">
            <a:avLst/>
          </a:prstGeom>
          <a:noFill/>
        </p:spPr>
        <p:txBody>
          <a:bodyPr wrap="square" rtlCol="0">
            <a:spAutoFit/>
          </a:bodyPr>
          <a:lstStyle/>
          <a:p>
            <a:r>
              <a:rPr lang="ru-RU" sz="1600" b="1" dirty="0" smtClean="0">
                <a:solidFill>
                  <a:schemeClr val="accent6">
                    <a:lumMod val="50000"/>
                  </a:schemeClr>
                </a:solidFill>
                <a:latin typeface="Times New Roman" pitchFamily="18" charset="0"/>
                <a:cs typeface="Times New Roman" pitchFamily="18" charset="0"/>
              </a:rPr>
              <a:t>Оттого, что дети наши часто ссорятся,</a:t>
            </a:r>
          </a:p>
          <a:p>
            <a:r>
              <a:rPr lang="ru-RU" sz="1600" b="1" dirty="0" smtClean="0">
                <a:solidFill>
                  <a:schemeClr val="accent6">
                    <a:lumMod val="50000"/>
                  </a:schemeClr>
                </a:solidFill>
                <a:latin typeface="Times New Roman" pitchFamily="18" charset="0"/>
                <a:cs typeface="Times New Roman" pitchFamily="18" charset="0"/>
              </a:rPr>
              <a:t>Взрослым всем вокруг нездоровится.</a:t>
            </a:r>
            <a:endParaRPr lang="ru-RU" sz="1600" b="1" dirty="0">
              <a:solidFill>
                <a:schemeClr val="accent6">
                  <a:lumMod val="50000"/>
                </a:schemeClr>
              </a:solidFill>
              <a:latin typeface="Times New Roman" pitchFamily="18" charset="0"/>
              <a:cs typeface="Times New Roman" pitchFamily="18" charset="0"/>
            </a:endParaRPr>
          </a:p>
        </p:txBody>
      </p:sp>
      <p:pic>
        <p:nvPicPr>
          <p:cNvPr id="4" name="Рисунок 3" descr="C:\Users\User\Desktop\Картинки дети\Screenshot_20200208-214032_Yandex.jpg"/>
          <p:cNvPicPr/>
          <p:nvPr/>
        </p:nvPicPr>
        <p:blipFill>
          <a:blip r:embed="rId3"/>
          <a:srcRect t="21690" b="16973"/>
          <a:stretch>
            <a:fillRect/>
          </a:stretch>
        </p:blipFill>
        <p:spPr bwMode="auto">
          <a:xfrm>
            <a:off x="3857620" y="1071546"/>
            <a:ext cx="5286380" cy="5786454"/>
          </a:xfrm>
          <a:prstGeom prst="rect">
            <a:avLst/>
          </a:prstGeom>
          <a:ln>
            <a:noFill/>
          </a:ln>
          <a:effectLst>
            <a:softEdge rad="112500"/>
          </a:effectLst>
        </p:spPr>
      </p:pic>
      <p:sp>
        <p:nvSpPr>
          <p:cNvPr id="5" name="TextBox 4"/>
          <p:cNvSpPr txBox="1"/>
          <p:nvPr/>
        </p:nvSpPr>
        <p:spPr>
          <a:xfrm>
            <a:off x="285720" y="3500438"/>
            <a:ext cx="3357618" cy="2585323"/>
          </a:xfrm>
          <a:prstGeom prst="rect">
            <a:avLst/>
          </a:prstGeom>
          <a:noFill/>
        </p:spPr>
        <p:txBody>
          <a:bodyPr wrap="square" rtlCol="0">
            <a:spAutoFit/>
          </a:bodyPr>
          <a:lstStyle/>
          <a:p>
            <a:pPr algn="ctr"/>
            <a:r>
              <a:rPr lang="ru-RU" sz="1600" b="1" dirty="0" smtClean="0">
                <a:solidFill>
                  <a:srgbClr val="C00000"/>
                </a:solidFill>
                <a:latin typeface="Times New Roman" pitchFamily="18" charset="0"/>
                <a:cs typeface="Times New Roman" pitchFamily="18" charset="0"/>
              </a:rPr>
              <a:t>ЗАДАНИЯ:</a:t>
            </a:r>
          </a:p>
          <a:p>
            <a:r>
              <a:rPr lang="ru-RU" sz="1600" b="1" dirty="0" smtClean="0">
                <a:solidFill>
                  <a:schemeClr val="accent6">
                    <a:lumMod val="50000"/>
                  </a:schemeClr>
                </a:solidFill>
                <a:latin typeface="Times New Roman" pitchFamily="18" charset="0"/>
                <a:cs typeface="Times New Roman" pitchFamily="18" charset="0"/>
              </a:rPr>
              <a:t>Из-за чего поссорились дети? </a:t>
            </a:r>
          </a:p>
          <a:p>
            <a:r>
              <a:rPr lang="ru-RU" sz="1600" b="1" dirty="0" smtClean="0">
                <a:solidFill>
                  <a:schemeClr val="accent6">
                    <a:lumMod val="50000"/>
                  </a:schemeClr>
                </a:solidFill>
                <a:latin typeface="Times New Roman" pitchFamily="18" charset="0"/>
                <a:cs typeface="Times New Roman" pitchFamily="18" charset="0"/>
              </a:rPr>
              <a:t>Это хорошо или плохо?</a:t>
            </a:r>
          </a:p>
          <a:p>
            <a:r>
              <a:rPr lang="ru-RU" sz="1600" b="1" dirty="0" smtClean="0">
                <a:solidFill>
                  <a:schemeClr val="accent6">
                    <a:lumMod val="50000"/>
                  </a:schemeClr>
                </a:solidFill>
                <a:latin typeface="Times New Roman" pitchFamily="18" charset="0"/>
                <a:cs typeface="Times New Roman" pitchFamily="18" charset="0"/>
              </a:rPr>
              <a:t>Что нужно делать, чтобы играть дружно?</a:t>
            </a:r>
          </a:p>
          <a:p>
            <a:r>
              <a:rPr lang="ru-RU" sz="1600" b="1" dirty="0" smtClean="0">
                <a:solidFill>
                  <a:schemeClr val="accent6">
                    <a:lumMod val="50000"/>
                  </a:schemeClr>
                </a:solidFill>
                <a:latin typeface="Times New Roman" pitchFamily="18" charset="0"/>
                <a:cs typeface="Times New Roman" pitchFamily="18" charset="0"/>
              </a:rPr>
              <a:t>А если ссора всё-таки произошла? </a:t>
            </a:r>
          </a:p>
          <a:p>
            <a:r>
              <a:rPr lang="ru-RU" sz="1600" b="1" dirty="0" smtClean="0">
                <a:solidFill>
                  <a:schemeClr val="accent6">
                    <a:lumMod val="50000"/>
                  </a:schemeClr>
                </a:solidFill>
                <a:latin typeface="Times New Roman" pitchFamily="18" charset="0"/>
                <a:cs typeface="Times New Roman" pitchFamily="18" charset="0"/>
              </a:rPr>
              <a:t>Ты умеешь мириться? </a:t>
            </a:r>
          </a:p>
          <a:p>
            <a:r>
              <a:rPr lang="ru-RU" sz="1600" b="1" dirty="0" smtClean="0">
                <a:solidFill>
                  <a:schemeClr val="accent6">
                    <a:lumMod val="50000"/>
                  </a:schemeClr>
                </a:solidFill>
                <a:latin typeface="Times New Roman" pitchFamily="18" charset="0"/>
                <a:cs typeface="Times New Roman" pitchFamily="18" charset="0"/>
              </a:rPr>
              <a:t>Покажи, как.</a:t>
            </a:r>
          </a:p>
          <a:p>
            <a:endParaRPr lang="ru-RU" b="1" dirty="0">
              <a:solidFill>
                <a:schemeClr val="accent6">
                  <a:lumMod val="50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s://ds04.infourok.ru/uploads/ex/0e5b/001816b2-2dc831e0/img14.jpg"/>
          <p:cNvPicPr/>
          <p:nvPr/>
        </p:nvPicPr>
        <p:blipFill>
          <a:blip r:embed="rId2">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0" y="0"/>
            <a:ext cx="9143999" cy="6858000"/>
          </a:xfrm>
          <a:prstGeom prst="rect">
            <a:avLst/>
          </a:prstGeom>
          <a:noFill/>
          <a:ln>
            <a:noFill/>
          </a:ln>
        </p:spPr>
      </p:pic>
      <p:sp>
        <p:nvSpPr>
          <p:cNvPr id="3" name="TextBox 2"/>
          <p:cNvSpPr txBox="1"/>
          <p:nvPr/>
        </p:nvSpPr>
        <p:spPr>
          <a:xfrm>
            <a:off x="6072198" y="285728"/>
            <a:ext cx="2857520" cy="1077218"/>
          </a:xfrm>
          <a:prstGeom prst="rect">
            <a:avLst/>
          </a:prstGeom>
          <a:noFill/>
        </p:spPr>
        <p:txBody>
          <a:bodyPr wrap="square" rtlCol="0">
            <a:spAutoFit/>
          </a:bodyPr>
          <a:lstStyle/>
          <a:p>
            <a:r>
              <a:rPr lang="ru-RU" sz="1600" b="1" dirty="0" smtClean="0">
                <a:solidFill>
                  <a:schemeClr val="accent6">
                    <a:lumMod val="50000"/>
                  </a:schemeClr>
                </a:solidFill>
                <a:latin typeface="Times New Roman" pitchFamily="18" charset="0"/>
                <a:cs typeface="Times New Roman" pitchFamily="18" charset="0"/>
              </a:rPr>
              <a:t>Тебе игрушку нужно? – </a:t>
            </a:r>
          </a:p>
          <a:p>
            <a:r>
              <a:rPr lang="ru-RU" sz="1600" b="1" dirty="0" smtClean="0">
                <a:solidFill>
                  <a:schemeClr val="accent6">
                    <a:lumMod val="50000"/>
                  </a:schemeClr>
                </a:solidFill>
                <a:latin typeface="Times New Roman" pitchFamily="18" charset="0"/>
                <a:cs typeface="Times New Roman" pitchFamily="18" charset="0"/>
              </a:rPr>
              <a:t>Возьми, ведь мы не прячем.</a:t>
            </a:r>
          </a:p>
          <a:p>
            <a:r>
              <a:rPr lang="ru-RU" sz="1600" b="1" dirty="0" smtClean="0">
                <a:solidFill>
                  <a:schemeClr val="accent6">
                    <a:lumMod val="50000"/>
                  </a:schemeClr>
                </a:solidFill>
                <a:latin typeface="Times New Roman" pitchFamily="18" charset="0"/>
                <a:cs typeface="Times New Roman" pitchFamily="18" charset="0"/>
              </a:rPr>
              <a:t>Всегда играем дружно,</a:t>
            </a:r>
          </a:p>
          <a:p>
            <a:r>
              <a:rPr lang="ru-RU" sz="1600" b="1" dirty="0" smtClean="0">
                <a:solidFill>
                  <a:schemeClr val="accent6">
                    <a:lumMod val="50000"/>
                  </a:schemeClr>
                </a:solidFill>
                <a:latin typeface="Times New Roman" pitchFamily="18" charset="0"/>
                <a:cs typeface="Times New Roman" pitchFamily="18" charset="0"/>
              </a:rPr>
              <a:t>Не ссоримся, не плачем.</a:t>
            </a:r>
            <a:endParaRPr lang="ru-RU" sz="1600" b="1" dirty="0">
              <a:solidFill>
                <a:schemeClr val="accent6">
                  <a:lumMod val="50000"/>
                </a:schemeClr>
              </a:solidFill>
              <a:latin typeface="Times New Roman" pitchFamily="18" charset="0"/>
              <a:cs typeface="Times New Roman" pitchFamily="18" charset="0"/>
            </a:endParaRPr>
          </a:p>
        </p:txBody>
      </p:sp>
      <p:pic>
        <p:nvPicPr>
          <p:cNvPr id="4" name="Рисунок 3" descr="C:\Users\User\Desktop\Картинки дети\Screenshot_20200208-225237_Yandex.jpg"/>
          <p:cNvPicPr/>
          <p:nvPr/>
        </p:nvPicPr>
        <p:blipFill>
          <a:blip r:embed="rId3"/>
          <a:srcRect t="26171" r="6368" b="24510"/>
          <a:stretch>
            <a:fillRect/>
          </a:stretch>
        </p:blipFill>
        <p:spPr bwMode="auto">
          <a:xfrm>
            <a:off x="3428992" y="1357298"/>
            <a:ext cx="5715009" cy="5500702"/>
          </a:xfrm>
          <a:prstGeom prst="rect">
            <a:avLst/>
          </a:prstGeom>
          <a:ln>
            <a:noFill/>
          </a:ln>
          <a:effectLst>
            <a:softEdge rad="112500"/>
          </a:effectLst>
        </p:spPr>
      </p:pic>
      <p:sp>
        <p:nvSpPr>
          <p:cNvPr id="5" name="TextBox 4"/>
          <p:cNvSpPr txBox="1"/>
          <p:nvPr/>
        </p:nvSpPr>
        <p:spPr>
          <a:xfrm>
            <a:off x="214282" y="3857628"/>
            <a:ext cx="3214710" cy="2092881"/>
          </a:xfrm>
          <a:prstGeom prst="rect">
            <a:avLst/>
          </a:prstGeom>
          <a:noFill/>
        </p:spPr>
        <p:txBody>
          <a:bodyPr wrap="square" rtlCol="0">
            <a:spAutoFit/>
          </a:bodyPr>
          <a:lstStyle/>
          <a:p>
            <a:r>
              <a:rPr lang="ru-RU" sz="1600" b="1" dirty="0" smtClean="0">
                <a:solidFill>
                  <a:srgbClr val="C00000"/>
                </a:solidFill>
                <a:latin typeface="Times New Roman" pitchFamily="18" charset="0"/>
                <a:cs typeface="Times New Roman" pitchFamily="18" charset="0"/>
              </a:rPr>
              <a:t>ЗАДАНИЯ:</a:t>
            </a:r>
          </a:p>
          <a:p>
            <a:r>
              <a:rPr lang="ru-RU" sz="1600" b="1" dirty="0" smtClean="0">
                <a:solidFill>
                  <a:schemeClr val="accent6">
                    <a:lumMod val="50000"/>
                  </a:schemeClr>
                </a:solidFill>
                <a:latin typeface="Times New Roman" pitchFamily="18" charset="0"/>
                <a:cs typeface="Times New Roman" pitchFamily="18" charset="0"/>
              </a:rPr>
              <a:t>Что делают дети на картинке?</a:t>
            </a:r>
          </a:p>
          <a:p>
            <a:r>
              <a:rPr lang="ru-RU" sz="1600" b="1" dirty="0" smtClean="0">
                <a:solidFill>
                  <a:schemeClr val="accent6">
                    <a:lumMod val="50000"/>
                  </a:schemeClr>
                </a:solidFill>
                <a:latin typeface="Times New Roman" pitchFamily="18" charset="0"/>
                <a:cs typeface="Times New Roman" pitchFamily="18" charset="0"/>
              </a:rPr>
              <a:t>Как ты думаешь, какие они?</a:t>
            </a:r>
          </a:p>
          <a:p>
            <a:r>
              <a:rPr lang="ru-RU" sz="1600" b="1" dirty="0" smtClean="0">
                <a:solidFill>
                  <a:schemeClr val="accent6">
                    <a:lumMod val="50000"/>
                  </a:schemeClr>
                </a:solidFill>
                <a:latin typeface="Times New Roman" pitchFamily="18" charset="0"/>
                <a:cs typeface="Times New Roman" pitchFamily="18" charset="0"/>
              </a:rPr>
              <a:t>Это хорошо или плохо?</a:t>
            </a:r>
          </a:p>
          <a:p>
            <a:r>
              <a:rPr lang="ru-RU" sz="1600" b="1" dirty="0" smtClean="0">
                <a:solidFill>
                  <a:schemeClr val="accent6">
                    <a:lumMod val="50000"/>
                  </a:schemeClr>
                </a:solidFill>
                <a:latin typeface="Times New Roman" pitchFamily="18" charset="0"/>
                <a:cs typeface="Times New Roman" pitchFamily="18" charset="0"/>
              </a:rPr>
              <a:t>Скажи, а ты жадина?</a:t>
            </a:r>
          </a:p>
          <a:p>
            <a:r>
              <a:rPr lang="ru-RU" sz="1600" b="1" dirty="0" smtClean="0">
                <a:solidFill>
                  <a:schemeClr val="accent6">
                    <a:lumMod val="50000"/>
                  </a:schemeClr>
                </a:solidFill>
                <a:latin typeface="Times New Roman" pitchFamily="18" charset="0"/>
                <a:cs typeface="Times New Roman" pitchFamily="18" charset="0"/>
              </a:rPr>
              <a:t>Давай придумаем рассказ «Если бы я был жадиной».</a:t>
            </a:r>
          </a:p>
          <a:p>
            <a:endParaRPr lang="ru-RU" b="1" dirty="0">
              <a:solidFill>
                <a:srgbClr val="C0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s://ds04.infourok.ru/uploads/ex/0e5b/001816b2-2dc831e0/img14.jpg"/>
          <p:cNvPicPr/>
          <p:nvPr/>
        </p:nvPicPr>
        <p:blipFill>
          <a:blip r:embed="rId2">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0" y="0"/>
            <a:ext cx="9143999" cy="6858000"/>
          </a:xfrm>
          <a:prstGeom prst="rect">
            <a:avLst/>
          </a:prstGeom>
          <a:noFill/>
          <a:ln>
            <a:noFill/>
          </a:ln>
        </p:spPr>
      </p:pic>
      <p:sp>
        <p:nvSpPr>
          <p:cNvPr id="3" name="TextBox 2"/>
          <p:cNvSpPr txBox="1"/>
          <p:nvPr/>
        </p:nvSpPr>
        <p:spPr>
          <a:xfrm>
            <a:off x="6357950" y="142852"/>
            <a:ext cx="2571768" cy="1077218"/>
          </a:xfrm>
          <a:prstGeom prst="rect">
            <a:avLst/>
          </a:prstGeom>
          <a:noFill/>
        </p:spPr>
        <p:txBody>
          <a:bodyPr wrap="square" rtlCol="0">
            <a:spAutoFit/>
          </a:bodyPr>
          <a:lstStyle/>
          <a:p>
            <a:r>
              <a:rPr lang="ru-RU" sz="1600" b="1" dirty="0" smtClean="0">
                <a:solidFill>
                  <a:schemeClr val="accent6">
                    <a:lumMod val="50000"/>
                  </a:schemeClr>
                </a:solidFill>
                <a:latin typeface="Times New Roman" pitchFamily="18" charset="0"/>
                <a:cs typeface="Times New Roman" pitchFamily="18" charset="0"/>
              </a:rPr>
              <a:t>Маме надо помогать.</a:t>
            </a:r>
          </a:p>
          <a:p>
            <a:r>
              <a:rPr lang="ru-RU" sz="1600" b="1" dirty="0" smtClean="0">
                <a:solidFill>
                  <a:schemeClr val="accent6">
                    <a:lumMod val="50000"/>
                  </a:schemeClr>
                </a:solidFill>
                <a:latin typeface="Times New Roman" pitchFamily="18" charset="0"/>
                <a:cs typeface="Times New Roman" pitchFamily="18" charset="0"/>
              </a:rPr>
              <a:t>Вместе с мамой буду</a:t>
            </a:r>
          </a:p>
          <a:p>
            <a:r>
              <a:rPr lang="ru-RU" sz="1600" b="1" dirty="0" smtClean="0">
                <a:solidFill>
                  <a:schemeClr val="accent6">
                    <a:lumMod val="50000"/>
                  </a:schemeClr>
                </a:solidFill>
                <a:latin typeface="Times New Roman" pitchFamily="18" charset="0"/>
                <a:cs typeface="Times New Roman" pitchFamily="18" charset="0"/>
              </a:rPr>
              <a:t>Стол к обеду накрывать,</a:t>
            </a:r>
          </a:p>
          <a:p>
            <a:r>
              <a:rPr lang="ru-RU" sz="1600" b="1" dirty="0" smtClean="0">
                <a:solidFill>
                  <a:schemeClr val="accent6">
                    <a:lumMod val="50000"/>
                  </a:schemeClr>
                </a:solidFill>
                <a:latin typeface="Times New Roman" pitchFamily="18" charset="0"/>
                <a:cs typeface="Times New Roman" pitchFamily="18" charset="0"/>
              </a:rPr>
              <a:t>После мыть посуду.</a:t>
            </a:r>
            <a:endParaRPr lang="ru-RU" sz="1600" b="1" dirty="0">
              <a:solidFill>
                <a:schemeClr val="accent6">
                  <a:lumMod val="50000"/>
                </a:schemeClr>
              </a:solidFill>
              <a:latin typeface="Times New Roman" pitchFamily="18" charset="0"/>
              <a:cs typeface="Times New Roman" pitchFamily="18" charset="0"/>
            </a:endParaRPr>
          </a:p>
        </p:txBody>
      </p:sp>
      <p:pic>
        <p:nvPicPr>
          <p:cNvPr id="4" name="Рисунок 3" descr="C:\Users\User\Desktop\Картинки дети\Screenshot_20200208-232045_Yandex.jpg"/>
          <p:cNvPicPr/>
          <p:nvPr/>
        </p:nvPicPr>
        <p:blipFill>
          <a:blip r:embed="rId3"/>
          <a:srcRect t="23523" b="25833"/>
          <a:stretch>
            <a:fillRect/>
          </a:stretch>
        </p:blipFill>
        <p:spPr bwMode="auto">
          <a:xfrm>
            <a:off x="4429124" y="1285860"/>
            <a:ext cx="4440669" cy="4214842"/>
          </a:xfrm>
          <a:prstGeom prst="rect">
            <a:avLst/>
          </a:prstGeom>
          <a:ln>
            <a:noFill/>
          </a:ln>
          <a:effectLst>
            <a:softEdge rad="112500"/>
          </a:effectLst>
        </p:spPr>
      </p:pic>
      <p:pic>
        <p:nvPicPr>
          <p:cNvPr id="5" name="Рисунок 4" descr="C:\Users\User\Desktop\Картинки дети\Screenshot_20200208-215103_Yandex.jpg"/>
          <p:cNvPicPr/>
          <p:nvPr/>
        </p:nvPicPr>
        <p:blipFill>
          <a:blip r:embed="rId4" cstate="print"/>
          <a:srcRect t="30346" r="5092" b="27262"/>
          <a:stretch>
            <a:fillRect/>
          </a:stretch>
        </p:blipFill>
        <p:spPr bwMode="auto">
          <a:xfrm>
            <a:off x="1142976" y="1000108"/>
            <a:ext cx="3423397" cy="2721027"/>
          </a:xfrm>
          <a:prstGeom prst="rect">
            <a:avLst/>
          </a:prstGeom>
          <a:ln>
            <a:noFill/>
          </a:ln>
          <a:effectLst>
            <a:softEdge rad="112500"/>
          </a:effectLst>
        </p:spPr>
      </p:pic>
      <p:sp>
        <p:nvSpPr>
          <p:cNvPr id="6" name="TextBox 5"/>
          <p:cNvSpPr txBox="1"/>
          <p:nvPr/>
        </p:nvSpPr>
        <p:spPr>
          <a:xfrm>
            <a:off x="214282" y="3786190"/>
            <a:ext cx="3357586" cy="2062103"/>
          </a:xfrm>
          <a:prstGeom prst="rect">
            <a:avLst/>
          </a:prstGeom>
          <a:noFill/>
        </p:spPr>
        <p:txBody>
          <a:bodyPr wrap="square" rtlCol="0">
            <a:spAutoFit/>
          </a:bodyPr>
          <a:lstStyle/>
          <a:p>
            <a:r>
              <a:rPr lang="ru-RU" sz="1600" b="1" dirty="0" smtClean="0">
                <a:solidFill>
                  <a:srgbClr val="C00000"/>
                </a:solidFill>
                <a:latin typeface="Times New Roman" pitchFamily="18" charset="0"/>
                <a:cs typeface="Times New Roman" pitchFamily="18" charset="0"/>
              </a:rPr>
              <a:t>ЗАДАНИЯ:</a:t>
            </a:r>
          </a:p>
          <a:p>
            <a:r>
              <a:rPr lang="ru-RU" sz="1600" b="1" dirty="0" smtClean="0">
                <a:solidFill>
                  <a:schemeClr val="accent6">
                    <a:lumMod val="50000"/>
                  </a:schemeClr>
                </a:solidFill>
                <a:latin typeface="Times New Roman" pitchFamily="18" charset="0"/>
                <a:cs typeface="Times New Roman" pitchFamily="18" charset="0"/>
              </a:rPr>
              <a:t>А ты помогаешь маме?</a:t>
            </a:r>
          </a:p>
          <a:p>
            <a:r>
              <a:rPr lang="ru-RU" sz="1600" b="1" dirty="0" smtClean="0">
                <a:solidFill>
                  <a:schemeClr val="accent6">
                    <a:lumMod val="50000"/>
                  </a:schemeClr>
                </a:solidFill>
                <a:latin typeface="Times New Roman" pitchFamily="18" charset="0"/>
                <a:cs typeface="Times New Roman" pitchFamily="18" charset="0"/>
              </a:rPr>
              <a:t>Как ты это делаешь?</a:t>
            </a:r>
          </a:p>
          <a:p>
            <a:r>
              <a:rPr lang="ru-RU" sz="1600" b="1" dirty="0" smtClean="0">
                <a:solidFill>
                  <a:schemeClr val="accent6">
                    <a:lumMod val="50000"/>
                  </a:schemeClr>
                </a:solidFill>
                <a:latin typeface="Times New Roman" pitchFamily="18" charset="0"/>
                <a:cs typeface="Times New Roman" pitchFamily="18" charset="0"/>
              </a:rPr>
              <a:t>Расскажи, какую посуду ты здесь видишь?</a:t>
            </a:r>
          </a:p>
          <a:p>
            <a:r>
              <a:rPr lang="ru-RU" sz="1600" b="1" dirty="0" smtClean="0">
                <a:solidFill>
                  <a:schemeClr val="accent6">
                    <a:lumMod val="50000"/>
                  </a:schemeClr>
                </a:solidFill>
                <a:latin typeface="Times New Roman" pitchFamily="18" charset="0"/>
                <a:cs typeface="Times New Roman" pitchFamily="18" charset="0"/>
              </a:rPr>
              <a:t>Какую посуду ты ещё знаешь?</a:t>
            </a:r>
          </a:p>
          <a:p>
            <a:r>
              <a:rPr lang="ru-RU" sz="1600" b="1" dirty="0" smtClean="0">
                <a:solidFill>
                  <a:schemeClr val="accent6">
                    <a:lumMod val="50000"/>
                  </a:schemeClr>
                </a:solidFill>
                <a:latin typeface="Times New Roman" pitchFamily="18" charset="0"/>
                <a:cs typeface="Times New Roman" pitchFamily="18" charset="0"/>
              </a:rPr>
              <a:t>Помогать маме – это хорошо или плохо? </a:t>
            </a:r>
            <a:endParaRPr lang="ru-RU" sz="1600" b="1" dirty="0">
              <a:solidFill>
                <a:schemeClr val="accent6">
                  <a:lumMod val="50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s://ds04.infourok.ru/uploads/ex/0e5b/001816b2-2dc831e0/img14.jpg"/>
          <p:cNvPicPr/>
          <p:nvPr/>
        </p:nvPicPr>
        <p:blipFill>
          <a:blip r:embed="rId2">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0" y="0"/>
            <a:ext cx="9143999" cy="6858000"/>
          </a:xfrm>
          <a:prstGeom prst="rect">
            <a:avLst/>
          </a:prstGeom>
          <a:noFill/>
          <a:ln>
            <a:noFill/>
          </a:ln>
        </p:spPr>
      </p:pic>
      <p:sp>
        <p:nvSpPr>
          <p:cNvPr id="3" name="TextBox 2"/>
          <p:cNvSpPr txBox="1"/>
          <p:nvPr/>
        </p:nvSpPr>
        <p:spPr>
          <a:xfrm>
            <a:off x="5715008" y="357166"/>
            <a:ext cx="3143272" cy="1077218"/>
          </a:xfrm>
          <a:prstGeom prst="rect">
            <a:avLst/>
          </a:prstGeom>
          <a:noFill/>
        </p:spPr>
        <p:txBody>
          <a:bodyPr wrap="square" rtlCol="0">
            <a:spAutoFit/>
          </a:bodyPr>
          <a:lstStyle/>
          <a:p>
            <a:r>
              <a:rPr lang="ru-RU" sz="1600" b="1" dirty="0" smtClean="0">
                <a:solidFill>
                  <a:schemeClr val="accent6">
                    <a:lumMod val="50000"/>
                  </a:schemeClr>
                </a:solidFill>
                <a:latin typeface="Times New Roman" pitchFamily="18" charset="0"/>
                <a:cs typeface="Times New Roman" pitchFamily="18" charset="0"/>
              </a:rPr>
              <a:t>Вот пришли к тебе подружки…</a:t>
            </a:r>
          </a:p>
          <a:p>
            <a:r>
              <a:rPr lang="ru-RU" sz="1600" b="1" dirty="0" smtClean="0">
                <a:solidFill>
                  <a:schemeClr val="accent6">
                    <a:lumMod val="50000"/>
                  </a:schemeClr>
                </a:solidFill>
                <a:latin typeface="Times New Roman" pitchFamily="18" charset="0"/>
                <a:cs typeface="Times New Roman" pitchFamily="18" charset="0"/>
              </a:rPr>
              <a:t>Поиграли дружно,</a:t>
            </a:r>
          </a:p>
          <a:p>
            <a:r>
              <a:rPr lang="ru-RU" sz="1600" b="1" dirty="0" smtClean="0">
                <a:solidFill>
                  <a:schemeClr val="accent6">
                    <a:lumMod val="50000"/>
                  </a:schemeClr>
                </a:solidFill>
                <a:latin typeface="Times New Roman" pitchFamily="18" charset="0"/>
                <a:cs typeface="Times New Roman" pitchFamily="18" charset="0"/>
              </a:rPr>
              <a:t>Но разбросаны игрушки – </a:t>
            </a:r>
          </a:p>
          <a:p>
            <a:r>
              <a:rPr lang="ru-RU" sz="1600" b="1" dirty="0" smtClean="0">
                <a:solidFill>
                  <a:schemeClr val="accent6">
                    <a:lumMod val="50000"/>
                  </a:schemeClr>
                </a:solidFill>
                <a:latin typeface="Times New Roman" pitchFamily="18" charset="0"/>
                <a:cs typeface="Times New Roman" pitchFamily="18" charset="0"/>
              </a:rPr>
              <a:t>Убирать их нужно!</a:t>
            </a:r>
            <a:endParaRPr lang="ru-RU" sz="1600" b="1" dirty="0">
              <a:solidFill>
                <a:schemeClr val="accent6">
                  <a:lumMod val="50000"/>
                </a:schemeClr>
              </a:solidFill>
              <a:latin typeface="Times New Roman" pitchFamily="18" charset="0"/>
              <a:cs typeface="Times New Roman" pitchFamily="18" charset="0"/>
            </a:endParaRPr>
          </a:p>
        </p:txBody>
      </p:sp>
      <p:pic>
        <p:nvPicPr>
          <p:cNvPr id="4" name="Рисунок 3" descr="C:\Users\User\Desktop\Картинки дети\Screenshot_20200208-213821_Yandex.jpg"/>
          <p:cNvPicPr/>
          <p:nvPr/>
        </p:nvPicPr>
        <p:blipFill>
          <a:blip r:embed="rId3"/>
          <a:srcRect t="29532" b="21558"/>
          <a:stretch>
            <a:fillRect/>
          </a:stretch>
        </p:blipFill>
        <p:spPr bwMode="auto">
          <a:xfrm>
            <a:off x="3000364" y="1357298"/>
            <a:ext cx="5934971" cy="5166856"/>
          </a:xfrm>
          <a:prstGeom prst="rect">
            <a:avLst/>
          </a:prstGeom>
          <a:ln>
            <a:noFill/>
          </a:ln>
          <a:effectLst>
            <a:softEdge rad="112500"/>
          </a:effectLst>
        </p:spPr>
      </p:pic>
      <p:sp>
        <p:nvSpPr>
          <p:cNvPr id="5" name="TextBox 4"/>
          <p:cNvSpPr txBox="1"/>
          <p:nvPr/>
        </p:nvSpPr>
        <p:spPr>
          <a:xfrm>
            <a:off x="142844" y="2857496"/>
            <a:ext cx="2928958" cy="3293209"/>
          </a:xfrm>
          <a:prstGeom prst="rect">
            <a:avLst/>
          </a:prstGeom>
          <a:noFill/>
        </p:spPr>
        <p:txBody>
          <a:bodyPr wrap="square" rtlCol="0">
            <a:spAutoFit/>
          </a:bodyPr>
          <a:lstStyle/>
          <a:p>
            <a:r>
              <a:rPr lang="ru-RU" sz="1600" b="1" dirty="0" smtClean="0">
                <a:solidFill>
                  <a:srgbClr val="C00000"/>
                </a:solidFill>
                <a:latin typeface="Times New Roman" pitchFamily="18" charset="0"/>
                <a:cs typeface="Times New Roman" pitchFamily="18" charset="0"/>
              </a:rPr>
              <a:t>ЗАДАНИЯ:</a:t>
            </a:r>
          </a:p>
          <a:p>
            <a:r>
              <a:rPr lang="ru-RU" sz="1600" b="1" dirty="0" smtClean="0">
                <a:solidFill>
                  <a:schemeClr val="accent6">
                    <a:lumMod val="50000"/>
                  </a:schemeClr>
                </a:solidFill>
                <a:latin typeface="Times New Roman" pitchFamily="18" charset="0"/>
                <a:cs typeface="Times New Roman" pitchFamily="18" charset="0"/>
              </a:rPr>
              <a:t>Как нужно вести себя в гостях?</a:t>
            </a:r>
          </a:p>
          <a:p>
            <a:r>
              <a:rPr lang="ru-RU" sz="1600" b="1" dirty="0" smtClean="0">
                <a:solidFill>
                  <a:schemeClr val="accent6">
                    <a:lumMod val="50000"/>
                  </a:schemeClr>
                </a:solidFill>
                <a:latin typeface="Times New Roman" pitchFamily="18" charset="0"/>
                <a:cs typeface="Times New Roman" pitchFamily="18" charset="0"/>
              </a:rPr>
              <a:t>Что надо сделать, перед тем как уйти домой? </a:t>
            </a:r>
          </a:p>
          <a:p>
            <a:r>
              <a:rPr lang="ru-RU" sz="1600" b="1" dirty="0" smtClean="0">
                <a:solidFill>
                  <a:schemeClr val="accent6">
                    <a:lumMod val="50000"/>
                  </a:schemeClr>
                </a:solidFill>
                <a:latin typeface="Times New Roman" pitchFamily="18" charset="0"/>
                <a:cs typeface="Times New Roman" pitchFamily="18" charset="0"/>
              </a:rPr>
              <a:t>А ты помогаешь своим друзьям убирать игрушки после игры?</a:t>
            </a:r>
          </a:p>
          <a:p>
            <a:r>
              <a:rPr lang="ru-RU" sz="1600" b="1" dirty="0" smtClean="0">
                <a:solidFill>
                  <a:schemeClr val="accent6">
                    <a:lumMod val="50000"/>
                  </a:schemeClr>
                </a:solidFill>
                <a:latin typeface="Times New Roman" pitchFamily="18" charset="0"/>
                <a:cs typeface="Times New Roman" pitchFamily="18" charset="0"/>
              </a:rPr>
              <a:t>Куда девочка собирает игрушки?</a:t>
            </a:r>
          </a:p>
          <a:p>
            <a:r>
              <a:rPr lang="ru-RU" sz="1600" b="1" dirty="0" smtClean="0">
                <a:solidFill>
                  <a:schemeClr val="accent6">
                    <a:lumMod val="50000"/>
                  </a:schemeClr>
                </a:solidFill>
                <a:latin typeface="Times New Roman" pitchFamily="18" charset="0"/>
                <a:cs typeface="Times New Roman" pitchFamily="18" charset="0"/>
              </a:rPr>
              <a:t>Разбрасывать и не убирать игрушки, это хорошо или плохо?</a:t>
            </a:r>
            <a:endParaRPr lang="ru-RU" sz="1600" b="1" dirty="0">
              <a:solidFill>
                <a:schemeClr val="accent6">
                  <a:lumMod val="50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Метро">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391</TotalTime>
  <Words>1151</Words>
  <PresentationFormat>Экран (4:3)</PresentationFormat>
  <Paragraphs>180</Paragraphs>
  <Slides>22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22</vt:i4>
      </vt:variant>
    </vt:vector>
  </HeadingPairs>
  <TitlesOfParts>
    <vt:vector size="23"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User</dc:creator>
  <cp:lastModifiedBy>User</cp:lastModifiedBy>
  <cp:revision>50</cp:revision>
  <dcterms:created xsi:type="dcterms:W3CDTF">2020-02-09T12:30:13Z</dcterms:created>
  <dcterms:modified xsi:type="dcterms:W3CDTF">2020-02-09T23:06:26Z</dcterms:modified>
</cp:coreProperties>
</file>