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4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316" y="-1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9.jpeg"/><Relationship Id="rId7" Type="http://schemas.microsoft.com/office/2007/relationships/hdphoto" Target="../media/hdphoto3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11" Type="http://schemas.microsoft.com/office/2007/relationships/hdphoto" Target="../media/hdphoto7.wdp"/><Relationship Id="rId5" Type="http://schemas.openxmlformats.org/officeDocument/2006/relationships/image" Target="../media/image14.jpeg"/><Relationship Id="rId10" Type="http://schemas.openxmlformats.org/officeDocument/2006/relationships/image" Target="../media/image17.jpeg"/><Relationship Id="rId4" Type="http://schemas.microsoft.com/office/2007/relationships/hdphoto" Target="../media/hdphoto4.wdp"/><Relationship Id="rId9" Type="http://schemas.microsoft.com/office/2007/relationships/hdphoto" Target="../media/hdphoto6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858000" cy="9170370"/>
            <a:chOff x="0" y="0"/>
            <a:chExt cx="6858000" cy="9170370"/>
          </a:xfrm>
        </p:grpSpPr>
        <p:pic>
          <p:nvPicPr>
            <p:cNvPr id="1034" name="Picture 10" descr="https://i.pinimg.com/736x/ed/00/ec/ed00eca6ee4f8ee719734a7e9f645c8f--border-templates-page-border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/>
            </a:blip>
            <a:srcRect l="3823" t="2751" r="3238" b="1963"/>
            <a:stretch>
              <a:fillRect/>
            </a:stretch>
          </p:blipFill>
          <p:spPr bwMode="auto">
            <a:xfrm>
              <a:off x="0" y="0"/>
              <a:ext cx="6858000" cy="9170370"/>
            </a:xfrm>
            <a:prstGeom prst="rect">
              <a:avLst/>
            </a:prstGeom>
            <a:noFill/>
          </p:spPr>
        </p:pic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77072" y="323528"/>
              <a:ext cx="1938338" cy="1931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80728" y="611560"/>
              <a:ext cx="1115591" cy="1473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40768" y="2699792"/>
              <a:ext cx="4498975" cy="1225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04864" y="1475656"/>
              <a:ext cx="1816100" cy="744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2435225" y="3863975"/>
              <a:ext cx="3429000" cy="70802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i="1" dirty="0" smtClean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Ноябрь 2020</a:t>
              </a:r>
              <a:endParaRPr lang="ru-RU" sz="20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i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Выпуск </a:t>
              </a:r>
              <a:r>
                <a:rPr lang="ru-RU" sz="2000" b="1" i="1" dirty="0" smtClean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64704" y="5292080"/>
              <a:ext cx="4824536" cy="2954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993300"/>
                  </a:solidFill>
                </a:rPr>
                <a:t>В нашем номере: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b="1" dirty="0" smtClean="0"/>
                <a:t> Ноябрь в поэзии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b="1" dirty="0" smtClean="0"/>
                <a:t> Посвящение в юные казачата (группе №10)</a:t>
              </a:r>
            </a:p>
            <a:p>
              <a:pPr>
                <a:lnSpc>
                  <a:spcPct val="150000"/>
                </a:lnSpc>
              </a:pPr>
              <a:r>
                <a:rPr lang="ru-RU" b="1" dirty="0" smtClean="0"/>
                <a:t>- ЭКОБУМ. Красота и мода в любое время года.</a:t>
              </a:r>
            </a:p>
            <a:p>
              <a:pPr>
                <a:lnSpc>
                  <a:spcPct val="150000"/>
                </a:lnSpc>
              </a:pPr>
              <a:r>
                <a:rPr lang="ru-RU" b="1" dirty="0" smtClean="0"/>
                <a:t>- Родителям на заметку: </a:t>
              </a:r>
              <a:r>
                <a:rPr lang="ru-RU" b="1" dirty="0" smtClean="0"/>
                <a:t>«Что же делать, если ребёнок отказывается лечиться?»</a:t>
              </a:r>
              <a:endParaRPr lang="ru-RU" b="1" dirty="0"/>
            </a:p>
          </p:txBody>
        </p:sp>
        <p:pic>
          <p:nvPicPr>
            <p:cNvPr id="8196" name="Picture 4" descr="http://www.playcast.ru/uploads/2015/09/03/14928123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293096" y="4499992"/>
              <a:ext cx="1872208" cy="1691993"/>
            </a:xfrm>
            <a:prstGeom prst="rect">
              <a:avLst/>
            </a:prstGeom>
            <a:noFill/>
          </p:spPr>
        </p:pic>
        <p:pic>
          <p:nvPicPr>
            <p:cNvPr id="3" name="Picture 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124744" y="1619672"/>
              <a:ext cx="4949825" cy="2365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0"/>
            <a:ext cx="6858000" cy="9170370"/>
            <a:chOff x="0" y="0"/>
            <a:chExt cx="6858000" cy="9170370"/>
          </a:xfrm>
        </p:grpSpPr>
        <p:pic>
          <p:nvPicPr>
            <p:cNvPr id="1034" name="Picture 10" descr="https://i.pinimg.com/736x/ed/00/ec/ed00eca6ee4f8ee719734a7e9f645c8f--border-templates-page-borders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/>
            </a:blip>
            <a:srcRect l="3823" t="2751" r="3238" b="1963"/>
            <a:stretch>
              <a:fillRect/>
            </a:stretch>
          </p:blipFill>
          <p:spPr bwMode="auto">
            <a:xfrm>
              <a:off x="0" y="0"/>
              <a:ext cx="6858000" cy="9170370"/>
            </a:xfrm>
            <a:prstGeom prst="rect">
              <a:avLst/>
            </a:prstGeom>
            <a:noFill/>
          </p:spPr>
        </p:pic>
        <p:sp>
          <p:nvSpPr>
            <p:cNvPr id="3" name="Прямоугольник 2"/>
            <p:cNvSpPr/>
            <p:nvPr/>
          </p:nvSpPr>
          <p:spPr>
            <a:xfrm>
              <a:off x="764704" y="1115616"/>
              <a:ext cx="273630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dirty="0" smtClean="0">
                  <a:latin typeface="Monotype Corsiva" pitchFamily="66" charset="0"/>
                </a:rPr>
                <a:t/>
              </a:r>
              <a:br>
                <a:rPr lang="ru-RU" dirty="0" smtClean="0">
                  <a:latin typeface="Monotype Corsiva" pitchFamily="66" charset="0"/>
                </a:rPr>
              </a:br>
              <a:endParaRPr lang="ru-RU" dirty="0" smtClean="0"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3573016" y="1187624"/>
              <a:ext cx="26642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>
                  <a:latin typeface="Monotype Corsiva" pitchFamily="66" charset="0"/>
                </a:rPr>
                <a:t/>
              </a:r>
              <a:br>
                <a:rPr lang="ru-RU" dirty="0" smtClean="0">
                  <a:latin typeface="Monotype Corsiva" pitchFamily="66" charset="0"/>
                </a:rPr>
              </a:br>
              <a:endParaRPr lang="ru-RU" dirty="0">
                <a:latin typeface="Monotype Corsiva" pitchFamily="66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3140968" y="5580112"/>
              <a:ext cx="3429000" cy="9233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ru-RU" dirty="0" smtClean="0">
                  <a:latin typeface="Monotype Corsiva" pitchFamily="66" charset="0"/>
                </a:rPr>
                <a:t/>
              </a:r>
              <a:br>
                <a:rPr lang="ru-RU" dirty="0" smtClean="0">
                  <a:latin typeface="Monotype Corsiva" pitchFamily="66" charset="0"/>
                </a:rPr>
              </a:br>
              <a:r>
                <a:rPr lang="ru-RU" dirty="0" smtClean="0">
                  <a:latin typeface="Monotype Corsiva" pitchFamily="66" charset="0"/>
                </a:rPr>
                <a:t/>
              </a:r>
              <a:br>
                <a:rPr lang="ru-RU" dirty="0" smtClean="0">
                  <a:latin typeface="Monotype Corsiva" pitchFamily="66" charset="0"/>
                </a:rPr>
              </a:br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348880" y="755576"/>
              <a:ext cx="271741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solidFill>
                    <a:srgbClr val="993300"/>
                  </a:solidFill>
                  <a:latin typeface="Monotype Corsiva" pitchFamily="66" charset="0"/>
                </a:rPr>
                <a:t>Ноябрь в поэзии</a:t>
              </a:r>
              <a:endParaRPr lang="ru-RU" sz="3200" dirty="0">
                <a:solidFill>
                  <a:srgbClr val="993300"/>
                </a:solidFill>
                <a:latin typeface="Monotype Corsiva" pitchFamily="66" charset="0"/>
              </a:endParaRPr>
            </a:p>
          </p:txBody>
        </p:sp>
        <p:sp>
          <p:nvSpPr>
            <p:cNvPr id="2" name="Прямоугольник 1"/>
            <p:cNvSpPr/>
            <p:nvPr/>
          </p:nvSpPr>
          <p:spPr>
            <a:xfrm>
              <a:off x="278585" y="1438109"/>
              <a:ext cx="3429000" cy="37548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ru-RU" sz="2000" b="1" i="1" dirty="0">
                  <a:solidFill>
                    <a:srgbClr val="FF0000"/>
                  </a:solidFill>
                  <a:latin typeface="Monotype Corsiva" pitchFamily="66" charset="0"/>
                </a:rPr>
                <a:t>Гурия </a:t>
              </a:r>
              <a:r>
                <a:rPr lang="ru-RU" sz="2000" b="1" i="1" dirty="0" err="1">
                  <a:solidFill>
                    <a:srgbClr val="FF0000"/>
                  </a:solidFill>
                  <a:latin typeface="Monotype Corsiva" pitchFamily="66" charset="0"/>
                </a:rPr>
                <a:t>Османова</a:t>
              </a:r>
              <a:r>
                <a:rPr lang="ru-RU" sz="2000" b="1" i="1" dirty="0">
                  <a:solidFill>
                    <a:srgbClr val="FF0000"/>
                  </a:solidFill>
                  <a:latin typeface="Monotype Corsiva" pitchFamily="66" charset="0"/>
                </a:rPr>
                <a:t> — </a:t>
              </a:r>
              <a:r>
                <a:rPr lang="ru-RU" sz="2000" b="1" i="1" dirty="0" smtClean="0">
                  <a:solidFill>
                    <a:srgbClr val="FF0000"/>
                  </a:solidFill>
                  <a:latin typeface="Monotype Corsiva" pitchFamily="66" charset="0"/>
                </a:rPr>
                <a:t>Ноябрь</a:t>
              </a:r>
            </a:p>
            <a:p>
              <a:endParaRPr lang="ru-RU" sz="2000" b="1" i="1" dirty="0">
                <a:solidFill>
                  <a:srgbClr val="FF0000"/>
                </a:solidFill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Деревья сбросили наряд</a:t>
              </a:r>
              <a:r>
                <a:rPr lang="ru-RU" sz="2000" dirty="0" smtClean="0">
                  <a:latin typeface="Monotype Corsiva" pitchFamily="66" charset="0"/>
                </a:rPr>
                <a:t>,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Под песню ветра засыпают</a:t>
              </a:r>
              <a:r>
                <a:rPr lang="ru-RU" sz="2000" dirty="0" smtClean="0">
                  <a:latin typeface="Monotype Corsiva" pitchFamily="66" charset="0"/>
                </a:rPr>
                <a:t>.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Снежинки первые летят</a:t>
              </a:r>
              <a:r>
                <a:rPr lang="ru-RU" sz="2000" dirty="0" smtClean="0">
                  <a:latin typeface="Monotype Corsiva" pitchFamily="66" charset="0"/>
                </a:rPr>
                <a:t>,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Ковром дорожки устилают</a:t>
              </a:r>
              <a:r>
                <a:rPr lang="ru-RU" sz="2000" dirty="0" smtClean="0">
                  <a:latin typeface="Monotype Corsiva" pitchFamily="66" charset="0"/>
                </a:rPr>
                <a:t>.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Затихли птичьи голоса</a:t>
              </a:r>
              <a:r>
                <a:rPr lang="ru-RU" sz="2000" dirty="0" smtClean="0">
                  <a:latin typeface="Monotype Corsiva" pitchFamily="66" charset="0"/>
                </a:rPr>
                <a:t>,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Медведь в берлоге спать ложится</a:t>
              </a:r>
              <a:r>
                <a:rPr lang="ru-RU" sz="2000" dirty="0" smtClean="0">
                  <a:latin typeface="Monotype Corsiva" pitchFamily="66" charset="0"/>
                </a:rPr>
                <a:t>,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В туман окутаны леса</a:t>
              </a:r>
              <a:r>
                <a:rPr lang="ru-RU" sz="2000" dirty="0" smtClean="0">
                  <a:latin typeface="Monotype Corsiva" pitchFamily="66" charset="0"/>
                </a:rPr>
                <a:t>…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Зима уже в окно стучится.</a:t>
              </a:r>
            </a:p>
            <a:p>
              <a:endParaRPr lang="ru-RU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429000" y="1495306"/>
              <a:ext cx="3429000" cy="378565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ru-RU" sz="2000" b="1" i="1" dirty="0">
                  <a:solidFill>
                    <a:srgbClr val="FF0000"/>
                  </a:solidFill>
                  <a:latin typeface="Monotype Corsiva" pitchFamily="66" charset="0"/>
                </a:rPr>
                <a:t>Александр Пушкин </a:t>
              </a:r>
              <a:r>
                <a:rPr lang="ru-RU" sz="2000" b="1" i="1" dirty="0" smtClean="0">
                  <a:solidFill>
                    <a:srgbClr val="FF0000"/>
                  </a:solidFill>
                  <a:latin typeface="Monotype Corsiva" pitchFamily="66" charset="0"/>
                </a:rPr>
                <a:t>– Ноябрь</a:t>
              </a:r>
            </a:p>
            <a:p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Уж небо осенью дышало</a:t>
              </a:r>
              <a:r>
                <a:rPr lang="ru-RU" sz="2000" dirty="0" smtClean="0">
                  <a:latin typeface="Monotype Corsiva" pitchFamily="66" charset="0"/>
                </a:rPr>
                <a:t>,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Уж реже солнышко блистало</a:t>
              </a:r>
              <a:r>
                <a:rPr lang="ru-RU" sz="2000" dirty="0" smtClean="0">
                  <a:latin typeface="Monotype Corsiva" pitchFamily="66" charset="0"/>
                </a:rPr>
                <a:t>,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Короче становился день</a:t>
              </a:r>
              <a:r>
                <a:rPr lang="ru-RU" sz="2000" dirty="0" smtClean="0">
                  <a:latin typeface="Monotype Corsiva" pitchFamily="66" charset="0"/>
                </a:rPr>
                <a:t>,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Лесов таинственная </a:t>
              </a:r>
              <a:r>
                <a:rPr lang="ru-RU" sz="2000" dirty="0" smtClean="0">
                  <a:latin typeface="Monotype Corsiva" pitchFamily="66" charset="0"/>
                </a:rPr>
                <a:t>сень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С печальным шумом обнажалась</a:t>
              </a:r>
              <a:r>
                <a:rPr lang="ru-RU" sz="2000" dirty="0" smtClean="0">
                  <a:latin typeface="Monotype Corsiva" pitchFamily="66" charset="0"/>
                </a:rPr>
                <a:t>.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Ложился на поля туман</a:t>
              </a:r>
              <a:r>
                <a:rPr lang="ru-RU" sz="2000" dirty="0" smtClean="0">
                  <a:latin typeface="Monotype Corsiva" pitchFamily="66" charset="0"/>
                </a:rPr>
                <a:t>,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Гусей крикливых </a:t>
              </a:r>
              <a:r>
                <a:rPr lang="ru-RU" sz="2000" dirty="0" smtClean="0">
                  <a:latin typeface="Monotype Corsiva" pitchFamily="66" charset="0"/>
                </a:rPr>
                <a:t>караван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Тянулся к югу: </a:t>
              </a:r>
              <a:r>
                <a:rPr lang="ru-RU" sz="2000" dirty="0" smtClean="0">
                  <a:latin typeface="Monotype Corsiva" pitchFamily="66" charset="0"/>
                </a:rPr>
                <a:t>приближалась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Довольно скучная пора</a:t>
              </a:r>
              <a:r>
                <a:rPr lang="ru-RU" sz="2000" dirty="0" smtClean="0">
                  <a:latin typeface="Monotype Corsiva" pitchFamily="66" charset="0"/>
                </a:rPr>
                <a:t>;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Стоял ноябрь уж у двора.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004817" y="5105617"/>
              <a:ext cx="3429000" cy="34778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ru-RU" sz="2000" b="1" i="1" dirty="0">
                  <a:solidFill>
                    <a:srgbClr val="FF0000"/>
                  </a:solidFill>
                  <a:latin typeface="Monotype Corsiva" pitchFamily="66" charset="0"/>
                </a:rPr>
                <a:t>Садовский М. - Ноябрь</a:t>
              </a:r>
            </a:p>
            <a:p>
              <a:endParaRPr lang="ru-RU" sz="2000" dirty="0" smtClean="0">
                <a:latin typeface="Monotype Corsiva" pitchFamily="66" charset="0"/>
              </a:endParaRPr>
            </a:p>
            <a:p>
              <a:r>
                <a:rPr lang="ru-RU" sz="2000" dirty="0" smtClean="0">
                  <a:latin typeface="Monotype Corsiva" pitchFamily="66" charset="0"/>
                </a:rPr>
                <a:t>Чёрный лес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 smtClean="0">
                  <a:latin typeface="Monotype Corsiva" pitchFamily="66" charset="0"/>
                </a:rPr>
                <a:t>Неотразимый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Прорисован до корней</a:t>
              </a:r>
              <a:r>
                <a:rPr lang="ru-RU" sz="2000" dirty="0" smtClean="0">
                  <a:latin typeface="Monotype Corsiva" pitchFamily="66" charset="0"/>
                </a:rPr>
                <a:t>,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За ноябрьским </a:t>
              </a:r>
              <a:r>
                <a:rPr lang="ru-RU" sz="2000" dirty="0" smtClean="0">
                  <a:latin typeface="Monotype Corsiva" pitchFamily="66" charset="0"/>
                </a:rPr>
                <a:t>предзимьем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Снега ждёт душа скорей</a:t>
              </a:r>
              <a:r>
                <a:rPr lang="ru-RU" sz="2000" dirty="0" smtClean="0">
                  <a:latin typeface="Monotype Corsiva" pitchFamily="66" charset="0"/>
                </a:rPr>
                <a:t>.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За угрюмыми </a:t>
              </a:r>
              <a:r>
                <a:rPr lang="ru-RU" sz="2000" dirty="0" smtClean="0">
                  <a:latin typeface="Monotype Corsiva" pitchFamily="66" charset="0"/>
                </a:rPr>
                <a:t>ночами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Белых плясок хоровод</a:t>
              </a:r>
              <a:r>
                <a:rPr lang="ru-RU" sz="2000" dirty="0" smtClean="0">
                  <a:latin typeface="Monotype Corsiva" pitchFamily="66" charset="0"/>
                </a:rPr>
                <a:t>,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За терпенье и </a:t>
              </a:r>
              <a:r>
                <a:rPr lang="ru-RU" sz="2000" dirty="0" smtClean="0">
                  <a:latin typeface="Monotype Corsiva" pitchFamily="66" charset="0"/>
                </a:rPr>
                <a:t>печали</a:t>
              </a:r>
              <a:endParaRPr lang="ru-RU" sz="2000" dirty="0">
                <a:latin typeface="Monotype Corsiva" pitchFamily="66" charset="0"/>
              </a:endParaRPr>
            </a:p>
            <a:p>
              <a:r>
                <a:rPr lang="ru-RU" sz="2000" dirty="0">
                  <a:latin typeface="Monotype Corsiva" pitchFamily="66" charset="0"/>
                </a:rPr>
                <a:t>Долгожданный Новый год!</a:t>
              </a: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4562" b="88163" l="5711" r="39383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2" t="5362" r="56408" b="2637"/>
            <a:stretch/>
          </p:blipFill>
          <p:spPr bwMode="auto">
            <a:xfrm>
              <a:off x="3844420" y="5105617"/>
              <a:ext cx="2608916" cy="32077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-31158" y="0"/>
            <a:ext cx="6889158" cy="9170370"/>
            <a:chOff x="-31158" y="0"/>
            <a:chExt cx="6889158" cy="9170370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0" y="0"/>
              <a:ext cx="6858000" cy="9170370"/>
              <a:chOff x="0" y="0"/>
              <a:chExt cx="6858000" cy="9170370"/>
            </a:xfrm>
          </p:grpSpPr>
          <p:pic>
            <p:nvPicPr>
              <p:cNvPr id="1034" name="Picture 10" descr="https://i.pinimg.com/736x/ed/00/ec/ed00eca6ee4f8ee719734a7e9f645c8f--border-templates-page-borders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20000"/>
              </a:blip>
              <a:srcRect l="3823" t="2751" r="3238" b="1963"/>
              <a:stretch>
                <a:fillRect/>
              </a:stretch>
            </p:blipFill>
            <p:spPr bwMode="auto">
              <a:xfrm>
                <a:off x="0" y="0"/>
                <a:ext cx="6858000" cy="9170370"/>
              </a:xfrm>
              <a:prstGeom prst="rect">
                <a:avLst/>
              </a:prstGeom>
              <a:noFill/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781844" y="467544"/>
                <a:ext cx="56509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b="1" dirty="0"/>
              </a:p>
            </p:txBody>
          </p:sp>
          <p:sp>
            <p:nvSpPr>
              <p:cNvPr id="2" name="TextBox 1"/>
              <p:cNvSpPr txBox="1"/>
              <p:nvPr/>
            </p:nvSpPr>
            <p:spPr>
              <a:xfrm>
                <a:off x="908720" y="755576"/>
                <a:ext cx="524629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sz="2000" b="1" dirty="0"/>
              </a:p>
            </p:txBody>
          </p:sp>
        </p:grpSp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1158" y="3235715"/>
              <a:ext cx="3017900" cy="2123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81" y="5351728"/>
              <a:ext cx="2955585" cy="19668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313"/>
            <a:stretch/>
          </p:blipFill>
          <p:spPr bwMode="auto">
            <a:xfrm>
              <a:off x="1004015" y="179512"/>
              <a:ext cx="4849969" cy="286088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066" y="6948264"/>
              <a:ext cx="2895676" cy="19479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3036348" y="3206277"/>
              <a:ext cx="3466623" cy="5355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Торжественное посвящение воспитанников средней группы №10 в юные казачата состоялось в нашем саду. Воспитатель Черепенькина Е.И. с ребятами встречали  с хлебом-солью почётных гостей – атамана  </a:t>
              </a:r>
              <a:r>
                <a:rPr lang="ru-RU" b="1" dirty="0" err="1" smtClean="0"/>
                <a:t>Белореченского</a:t>
              </a:r>
              <a:r>
                <a:rPr lang="ru-RU" b="1" dirty="0" smtClean="0"/>
                <a:t> городского казачьего общества есаула </a:t>
              </a:r>
              <a:r>
                <a:rPr lang="ru-RU" b="1" dirty="0" err="1" smtClean="0"/>
                <a:t>Барбарош</a:t>
              </a:r>
              <a:r>
                <a:rPr lang="ru-RU" b="1" dirty="0" smtClean="0"/>
                <a:t> Валерия и настоятеля Свято-Покровского храма протоиерея Виталия Осипова. Маленькие казачата пели, плясали и играли в кубанские народные игры. Праздник прошёл «НА УРА!» Ребята торжественно обещали в будущем стать достойными защитниками Кубани.</a:t>
              </a:r>
              <a:endParaRPr lang="ru-RU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0" y="0"/>
            <a:ext cx="6858000" cy="9170370"/>
            <a:chOff x="0" y="0"/>
            <a:chExt cx="6858000" cy="9170370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0" y="0"/>
              <a:ext cx="6858000" cy="9170370"/>
              <a:chOff x="0" y="0"/>
              <a:chExt cx="6858000" cy="9170370"/>
            </a:xfrm>
          </p:grpSpPr>
          <p:pic>
            <p:nvPicPr>
              <p:cNvPr id="1034" name="Picture 10" descr="https://i.pinimg.com/736x/ed/00/ec/ed00eca6ee4f8ee719734a7e9f645c8f--border-templates-page-borders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20000"/>
              </a:blip>
              <a:srcRect l="3823" t="2751" r="3238" b="1963"/>
              <a:stretch>
                <a:fillRect/>
              </a:stretch>
            </p:blipFill>
            <p:spPr bwMode="auto">
              <a:xfrm>
                <a:off x="0" y="0"/>
                <a:ext cx="6858000" cy="9170370"/>
              </a:xfrm>
              <a:prstGeom prst="rect">
                <a:avLst/>
              </a:prstGeom>
              <a:noFill/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548680" y="683568"/>
                <a:ext cx="5760640" cy="28623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i="1" dirty="0" smtClean="0">
                    <a:solidFill>
                      <a:srgbClr val="7030A0"/>
                    </a:solidFill>
                  </a:rPr>
                  <a:t>27 ноября в нашем саду состоялся смотр-конкурса «</a:t>
                </a:r>
                <a:r>
                  <a:rPr lang="ru-RU" b="1" i="1" dirty="0" err="1" smtClean="0">
                    <a:solidFill>
                      <a:srgbClr val="7030A0"/>
                    </a:solidFill>
                  </a:rPr>
                  <a:t>Экобум</a:t>
                </a:r>
                <a:r>
                  <a:rPr lang="ru-RU" b="1" i="1" dirty="0" smtClean="0">
                    <a:solidFill>
                      <a:srgbClr val="7030A0"/>
                    </a:solidFill>
                  </a:rPr>
                  <a:t>. Красота и мода в любое время года», в котором принимали участие педагоги и дети всех возрастных групп. Ребята демонстрировали модели одежды, изготовленные с использованием бросового и прочего материала, одежда была дополнена различными украшениями и аксессуарами из природного материала. Члены жюри были в восторге от уникальных творческих работ педагогов и артистичности юных моделей. </a:t>
                </a:r>
                <a:endParaRPr lang="ru-RU" b="1" i="1" dirty="0">
                  <a:solidFill>
                    <a:srgbClr val="7030A0"/>
                  </a:solidFill>
                </a:endParaRPr>
              </a:p>
            </p:txBody>
          </p:sp>
        </p:grpSp>
        <p:pic>
          <p:nvPicPr>
            <p:cNvPr id="4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848"/>
            <a:stretch/>
          </p:blipFill>
          <p:spPr bwMode="auto">
            <a:xfrm>
              <a:off x="4365104" y="6084168"/>
              <a:ext cx="2352328" cy="2796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96" t="16239" r="18978" b="18688"/>
            <a:stretch/>
          </p:blipFill>
          <p:spPr bwMode="auto">
            <a:xfrm>
              <a:off x="69505" y="3761214"/>
              <a:ext cx="3376809" cy="2235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30" t="-7792" r="9834" b="7792"/>
            <a:stretch/>
          </p:blipFill>
          <p:spPr bwMode="auto">
            <a:xfrm>
              <a:off x="1730475" y="5724128"/>
              <a:ext cx="2591582" cy="2516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308" y="6243894"/>
              <a:ext cx="1977348" cy="2636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17" t="16531" r="16319" b="4533"/>
            <a:stretch/>
          </p:blipFill>
          <p:spPr bwMode="auto">
            <a:xfrm>
              <a:off x="3281164" y="3761213"/>
              <a:ext cx="3072408" cy="24826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730475" y="1156266"/>
              <a:ext cx="28506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" t="5845" r="5555" b="7526"/>
          <a:stretch/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369</TotalTime>
  <Words>316</Words>
  <Application>Microsoft Office PowerPoint</Application>
  <PresentationFormat>Экран (4:3)</PresentationFormat>
  <Paragraphs>46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User</cp:lastModifiedBy>
  <cp:revision>48</cp:revision>
  <dcterms:created xsi:type="dcterms:W3CDTF">2018-12-03T10:11:50Z</dcterms:created>
  <dcterms:modified xsi:type="dcterms:W3CDTF">2020-12-14T09:32:22Z</dcterms:modified>
</cp:coreProperties>
</file>