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9" r:id="rId11"/>
    <p:sldId id="266" r:id="rId12"/>
    <p:sldId id="264" r:id="rId13"/>
    <p:sldId id="267" r:id="rId14"/>
    <p:sldId id="268" r:id="rId15"/>
    <p:sldId id="270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8" r:id="rId24"/>
    <p:sldId id="280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D7482-C3FA-4C9F-8C59-DD06B56FD037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170D8-F8E2-49F9-8287-7F6D3190FE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1710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3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6632"/>
            <a:ext cx="8352928" cy="1152128"/>
          </a:xfrm>
          <a:prstGeom prst="rect">
            <a:avLst/>
          </a:prstGeom>
          <a:noFill/>
        </p:spPr>
        <p:txBody>
          <a:bodyPr wrap="square" rtlCol="0">
            <a:prstTxWarp prst="textCurveDown">
              <a:avLst/>
            </a:prstTxWarp>
            <a:spAutoFit/>
          </a:bodyPr>
          <a:lstStyle/>
          <a:p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ПРОФЕССИЙ МНОГО В МИРЕ ЕСТЬ</a:t>
            </a:r>
            <a:endParaRPr lang="ru-RU" sz="2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5557688"/>
            <a:ext cx="8352928" cy="1039664"/>
          </a:xfrm>
          <a:prstGeom prst="rect">
            <a:avLst/>
          </a:prstGeom>
          <a:noFill/>
        </p:spPr>
        <p:txBody>
          <a:bodyPr wrap="square" rtlCol="0">
            <a:prstTxWarp prst="textCurveUp">
              <a:avLst/>
            </a:prstTxWarp>
            <a:spAutoFit/>
          </a:bodyPr>
          <a:lstStyle/>
          <a:p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ИХ НЕВОЗМОЖНО ПЕРЕЧЕСТЬ</a:t>
            </a:r>
            <a:endParaRPr lang="ru-RU" sz="20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dnpr.com.ua/sites/default/files/styles/600x382_photo_article/public/u1206/ghjatccbb.jpg?itok=0zGYlxR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9045" y="1315720"/>
            <a:ext cx="6645910" cy="4226560"/>
          </a:xfrm>
          <a:prstGeom prst="cloud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3525" y="6540986"/>
            <a:ext cx="900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ДИДАКТИЧЕСКИЕ ИГРЫ    </a:t>
            </a:r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1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Чумикова</a:t>
            </a:r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Л. Ф.</a:t>
            </a:r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040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nezabudca.ucoz.org/_pu/0/16262863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90" t="50166"/>
          <a:stretch/>
        </p:blipFill>
        <p:spPr bwMode="auto">
          <a:xfrm>
            <a:off x="395536" y="764704"/>
            <a:ext cx="3960440" cy="47525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deti.jofo.me/data/userfiles/5019/images/1017616-m64b8c00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03" r="33703" b="50166"/>
          <a:stretch/>
        </p:blipFill>
        <p:spPr bwMode="auto">
          <a:xfrm>
            <a:off x="7164288" y="476672"/>
            <a:ext cx="1790700" cy="2278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cs303906.vk.me/u117688406/151697146/x_e1812ffa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129" b="50333"/>
          <a:stretch/>
        </p:blipFill>
        <p:spPr bwMode="auto">
          <a:xfrm>
            <a:off x="7164288" y="3629784"/>
            <a:ext cx="180594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nezabudca.ucoz.org/_pu/0/16262863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713" b="50500"/>
          <a:stretch/>
        </p:blipFill>
        <p:spPr bwMode="auto">
          <a:xfrm>
            <a:off x="5028933" y="3637404"/>
            <a:ext cx="182880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gigabaza.ru/images/58/115173/549e13f8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03" r="33703" b="50333"/>
          <a:stretch/>
        </p:blipFill>
        <p:spPr bwMode="auto">
          <a:xfrm>
            <a:off x="5028933" y="476672"/>
            <a:ext cx="179070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81362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606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http://cs303906.vk.me/u117688406/151697146/x_e1812ffa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9667" r="66852"/>
          <a:stretch/>
        </p:blipFill>
        <p:spPr bwMode="auto">
          <a:xfrm>
            <a:off x="467544" y="980728"/>
            <a:ext cx="3888432" cy="4824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cs303906.vk.me/u117688406/151697146/x_e1812ffa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129" b="50333"/>
          <a:stretch/>
        </p:blipFill>
        <p:spPr bwMode="auto">
          <a:xfrm>
            <a:off x="7164288" y="3933056"/>
            <a:ext cx="180594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deti.jofo.me/data/userfiles/5019/images/1017616-m64b8c00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990" b="50166"/>
          <a:stretch/>
        </p:blipFill>
        <p:spPr bwMode="auto">
          <a:xfrm>
            <a:off x="7164288" y="629980"/>
            <a:ext cx="1813560" cy="2278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deti.jofo.me/data/userfiles/5019/images/1017616-7c516de1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83" b="50333"/>
          <a:stretch/>
        </p:blipFill>
        <p:spPr bwMode="auto">
          <a:xfrm>
            <a:off x="5004048" y="637600"/>
            <a:ext cx="180594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gigabaza.ru/images/58/115173/7e966c89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945" b="50500"/>
          <a:stretch/>
        </p:blipFill>
        <p:spPr bwMode="auto">
          <a:xfrm>
            <a:off x="5004048" y="3936866"/>
            <a:ext cx="181356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65596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eti.jofo.me/data/userfiles/5019/images/1017616-m64b8c002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166" r="66990"/>
          <a:stretch/>
        </p:blipFill>
        <p:spPr bwMode="auto">
          <a:xfrm>
            <a:off x="467544" y="908720"/>
            <a:ext cx="4032448" cy="49426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http://deti.jofo.me/data/userfiles/5019/images/1017616-m64b8c002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990" b="50166"/>
          <a:stretch/>
        </p:blipFill>
        <p:spPr bwMode="auto">
          <a:xfrm>
            <a:off x="7164288" y="3861048"/>
            <a:ext cx="1813560" cy="2278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nezabudca.ucoz.org/_pu/0/16262863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990" b="50500"/>
          <a:stretch/>
        </p:blipFill>
        <p:spPr bwMode="auto">
          <a:xfrm>
            <a:off x="5004048" y="548680"/>
            <a:ext cx="181356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gigabaza.ru/images/58/115173/549e13f8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851" b="50333"/>
          <a:stretch/>
        </p:blipFill>
        <p:spPr bwMode="auto">
          <a:xfrm>
            <a:off x="7160478" y="548680"/>
            <a:ext cx="18211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nezabudca.ucoz.org/_pu/0/16262863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565" r="33564" b="50500"/>
          <a:stretch/>
        </p:blipFill>
        <p:spPr bwMode="auto">
          <a:xfrm>
            <a:off x="5004048" y="3861048"/>
            <a:ext cx="180594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13574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eti.jofo.me/data/userfiles/5019/images/1017616-m64b8c002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130" t="50166" r="-1"/>
          <a:stretch/>
        </p:blipFill>
        <p:spPr bwMode="auto">
          <a:xfrm>
            <a:off x="539552" y="836712"/>
            <a:ext cx="3960440" cy="50405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http://deti.jofo.me/data/userfiles/5019/images/1017616-m64b8c002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90" b="50166"/>
          <a:stretch/>
        </p:blipFill>
        <p:spPr bwMode="auto">
          <a:xfrm>
            <a:off x="7164288" y="500064"/>
            <a:ext cx="1813560" cy="2278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cs303906.vk.me/u117688406/151697146/x_e1812ffa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129" b="50333"/>
          <a:stretch/>
        </p:blipFill>
        <p:spPr bwMode="auto">
          <a:xfrm>
            <a:off x="7186716" y="3885351"/>
            <a:ext cx="180594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gigabaza.ru/images/58/115173/549e13f8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03" r="33703" b="50333"/>
          <a:stretch/>
        </p:blipFill>
        <p:spPr bwMode="auto">
          <a:xfrm>
            <a:off x="4994888" y="507684"/>
            <a:ext cx="179070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gigabaza.ru/images/58/115173/549e13f8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852" b="50333"/>
          <a:stretch/>
        </p:blipFill>
        <p:spPr bwMode="auto">
          <a:xfrm>
            <a:off x="4994888" y="3913118"/>
            <a:ext cx="18211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83973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eti.jofo.me/data/userfiles/5019/images/1017616-m64b8c002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564" t="50166" r="33565"/>
          <a:stretch/>
        </p:blipFill>
        <p:spPr bwMode="auto">
          <a:xfrm>
            <a:off x="395536" y="836712"/>
            <a:ext cx="4032448" cy="49685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http://deti.jofo.me/data/userfiles/5019/images/1017616-m64b8c002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03" r="33703" b="50166"/>
          <a:stretch/>
        </p:blipFill>
        <p:spPr bwMode="auto">
          <a:xfrm>
            <a:off x="7174213" y="541451"/>
            <a:ext cx="1790700" cy="2278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deti.jofo.me/data/userfiles/5019/images/1017616-7c516de1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49" r="33751" b="50333"/>
          <a:stretch/>
        </p:blipFill>
        <p:spPr bwMode="auto">
          <a:xfrm>
            <a:off x="4920610" y="548680"/>
            <a:ext cx="17830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deti.jofo.me/data/userfiles/5019/images/1017616-7c516de1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083" b="50333"/>
          <a:stretch/>
        </p:blipFill>
        <p:spPr bwMode="auto">
          <a:xfrm>
            <a:off x="4920610" y="3861048"/>
            <a:ext cx="180594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gigabaza.ru/images/58/115173/549e13f8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851" b="50333"/>
          <a:stretch/>
        </p:blipFill>
        <p:spPr bwMode="auto">
          <a:xfrm>
            <a:off x="7185208" y="3861048"/>
            <a:ext cx="18211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09535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eti.jofo.me/data/userfiles/5019/images/1017616-7c516de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50" t="49833" r="33611"/>
          <a:stretch/>
        </p:blipFill>
        <p:spPr bwMode="auto">
          <a:xfrm>
            <a:off x="467544" y="908720"/>
            <a:ext cx="3960440" cy="49685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http://deti.jofo.me/data/userfiles/5019/images/1017616-7c516de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49" r="33751" b="50333"/>
          <a:stretch/>
        </p:blipFill>
        <p:spPr bwMode="auto">
          <a:xfrm>
            <a:off x="7251104" y="617623"/>
            <a:ext cx="17830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cs303906.vk.me/u117688406/151697146/x_e1812ffa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129" b="50333"/>
          <a:stretch/>
        </p:blipFill>
        <p:spPr bwMode="auto">
          <a:xfrm>
            <a:off x="7213436" y="3933056"/>
            <a:ext cx="180594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deti.jofo.me/data/userfiles/5019/images/1017616-7c516de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83" b="50333"/>
          <a:stretch/>
        </p:blipFill>
        <p:spPr bwMode="auto">
          <a:xfrm>
            <a:off x="5058966" y="640626"/>
            <a:ext cx="180594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nezabudca.ucoz.org/_pu/0/16262863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713" b="50500"/>
          <a:stretch/>
        </p:blipFill>
        <p:spPr bwMode="auto">
          <a:xfrm>
            <a:off x="5036106" y="3933056"/>
            <a:ext cx="182880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56515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eti.jofo.me/data/userfiles/5019/images/1017616-7c516de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9833" r="67084"/>
          <a:stretch/>
        </p:blipFill>
        <p:spPr bwMode="auto">
          <a:xfrm>
            <a:off x="539552" y="836712"/>
            <a:ext cx="3888432" cy="50070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http://deti.jofo.me/data/userfiles/5019/images/1017616-7c516de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083" b="50333"/>
          <a:stretch/>
        </p:blipFill>
        <p:spPr bwMode="auto">
          <a:xfrm>
            <a:off x="7172071" y="3861048"/>
            <a:ext cx="180594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gigabaza.ru/images/58/115173/549e13f8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851" b="50333"/>
          <a:stretch/>
        </p:blipFill>
        <p:spPr bwMode="auto">
          <a:xfrm>
            <a:off x="7156831" y="620688"/>
            <a:ext cx="18211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gigabaza.ru/images/58/115173/549e13f8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852" b="50333"/>
          <a:stretch/>
        </p:blipFill>
        <p:spPr bwMode="auto">
          <a:xfrm>
            <a:off x="5064951" y="3861048"/>
            <a:ext cx="18211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gigabaza.ru/images/58/115173/549e13f8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03" r="33703" b="50333"/>
          <a:stretch/>
        </p:blipFill>
        <p:spPr bwMode="auto">
          <a:xfrm>
            <a:off x="5076056" y="620688"/>
            <a:ext cx="179070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41808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deti.jofo.me/data/userfiles/5019/images/1017616-7c516de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45" t="49833"/>
          <a:stretch/>
        </p:blipFill>
        <p:spPr bwMode="auto">
          <a:xfrm>
            <a:off x="467544" y="911818"/>
            <a:ext cx="3888432" cy="49654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http://deti.jofo.me/data/userfiles/5019/images/1017616-7c516de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83" b="50333"/>
          <a:stretch/>
        </p:blipFill>
        <p:spPr bwMode="auto">
          <a:xfrm>
            <a:off x="7133161" y="3861048"/>
            <a:ext cx="180594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http://deti.jofo.me/data/userfiles/5019/images/1017616-7c516de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49" r="33751" b="50333"/>
          <a:stretch/>
        </p:blipFill>
        <p:spPr bwMode="auto">
          <a:xfrm>
            <a:off x="4916873" y="598389"/>
            <a:ext cx="17830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deti.jofo.me/data/userfiles/5019/images/1017616-m64b8c00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990" b="50166"/>
          <a:stretch/>
        </p:blipFill>
        <p:spPr bwMode="auto">
          <a:xfrm>
            <a:off x="7120577" y="590769"/>
            <a:ext cx="1813560" cy="2278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gigabaza.ru/images/58/115173/549e13f8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03" r="33703" b="50333"/>
          <a:stretch/>
        </p:blipFill>
        <p:spPr bwMode="auto">
          <a:xfrm>
            <a:off x="4913063" y="3861048"/>
            <a:ext cx="179070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30607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igabaza.ru/images/58/115173/549e13f8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90" t="50000"/>
          <a:stretch/>
        </p:blipFill>
        <p:spPr bwMode="auto">
          <a:xfrm>
            <a:off x="467544" y="908720"/>
            <a:ext cx="3888432" cy="50405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gigabaza.ru/images/58/115173/549e13f8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851" b="50333"/>
          <a:stretch/>
        </p:blipFill>
        <p:spPr bwMode="auto">
          <a:xfrm>
            <a:off x="7164288" y="541060"/>
            <a:ext cx="18211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deti.jofo.me/data/userfiles/5019/images/1017616-m64b8c00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990" b="50166"/>
          <a:stretch/>
        </p:blipFill>
        <p:spPr bwMode="auto">
          <a:xfrm>
            <a:off x="7171908" y="3997444"/>
            <a:ext cx="1813560" cy="2278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deti.jofo.me/data/userfiles/5019/images/1017616-7c516de1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083" b="50333"/>
          <a:stretch/>
        </p:blipFill>
        <p:spPr bwMode="auto">
          <a:xfrm>
            <a:off x="5007858" y="4005064"/>
            <a:ext cx="180594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http://gigabaza.ru/images/58/115173/7e966c89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945" b="50500"/>
          <a:stretch/>
        </p:blipFill>
        <p:spPr bwMode="auto">
          <a:xfrm>
            <a:off x="5004048" y="548680"/>
            <a:ext cx="181356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76758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igabaza.ru/images/58/115173/549e13f8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564" t="50000" r="33565"/>
          <a:stretch/>
        </p:blipFill>
        <p:spPr bwMode="auto">
          <a:xfrm>
            <a:off x="467544" y="764704"/>
            <a:ext cx="3960440" cy="51125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http://gigabaza.ru/images/58/115173/549e13f8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03" r="33703" b="50333"/>
          <a:stretch/>
        </p:blipFill>
        <p:spPr bwMode="auto">
          <a:xfrm>
            <a:off x="7136411" y="3946815"/>
            <a:ext cx="179070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gigabaza.ru/images/58/115173/549e13f8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852" b="50333"/>
          <a:stretch/>
        </p:blipFill>
        <p:spPr bwMode="auto">
          <a:xfrm>
            <a:off x="7128326" y="476672"/>
            <a:ext cx="18211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deti.jofo.me/data/userfiles/5019/images/1017616-m64b8c00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03" r="33703" b="50166"/>
          <a:stretch/>
        </p:blipFill>
        <p:spPr bwMode="auto">
          <a:xfrm>
            <a:off x="4932040" y="3933056"/>
            <a:ext cx="1790700" cy="2278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nezabudca.ucoz.org/_pu/0/16262863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565" r="33564" b="50500"/>
          <a:stretch/>
        </p:blipFill>
        <p:spPr bwMode="auto">
          <a:xfrm>
            <a:off x="4924420" y="484292"/>
            <a:ext cx="180594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0140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ypresentation.ru/documents/8c1b5adc594f93b7a9dd1aea28862079/img2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7003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gigabaza.ru/images/58/115173/549e13f8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000" r="66713"/>
          <a:stretch/>
        </p:blipFill>
        <p:spPr bwMode="auto">
          <a:xfrm>
            <a:off x="467544" y="764704"/>
            <a:ext cx="4032448" cy="50405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gigabaza.ru/images/58/115173/549e13f8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852" b="50333"/>
          <a:stretch/>
        </p:blipFill>
        <p:spPr bwMode="auto">
          <a:xfrm>
            <a:off x="7164288" y="404664"/>
            <a:ext cx="18211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deti.jofo.me/data/userfiles/5019/images/1017616-7c516de1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49" r="33751" b="50333"/>
          <a:stretch/>
        </p:blipFill>
        <p:spPr bwMode="auto">
          <a:xfrm>
            <a:off x="5042614" y="423395"/>
            <a:ext cx="17830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gigabaza.ru/images/58/115173/549e13f8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851" b="50333"/>
          <a:stretch/>
        </p:blipFill>
        <p:spPr bwMode="auto">
          <a:xfrm>
            <a:off x="5042614" y="3933056"/>
            <a:ext cx="182118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2384" y="3935279"/>
            <a:ext cx="1804987" cy="226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7601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6632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 Narrow" pitchFamily="34" charset="0"/>
              </a:rPr>
              <a:t>Дидактическая игра «Кто работает в детском саду»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5" name="Рисунок 4" descr="http://deti.jofo.me/data/userfiles/5019/images/1017616-7c516de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667" t="50020"/>
          <a:stretch/>
        </p:blipFill>
        <p:spPr bwMode="auto">
          <a:xfrm>
            <a:off x="7315200" y="4222044"/>
            <a:ext cx="1828800" cy="22850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deti.jofo.me/data/userfiles/5019/images/1017616-7c516de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166" r="67083"/>
          <a:stretch/>
        </p:blipFill>
        <p:spPr bwMode="auto">
          <a:xfrm>
            <a:off x="5467897" y="848142"/>
            <a:ext cx="1805940" cy="2278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deti.jofo.me/data/userfiles/5019/images/1017616-m64b8c00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90" t="50000"/>
          <a:stretch/>
        </p:blipFill>
        <p:spPr bwMode="auto">
          <a:xfrm>
            <a:off x="10007" y="836712"/>
            <a:ext cx="1813560" cy="2286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deti.jofo.me/data/userfiles/5019/images/1017616-m64b8c00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03" t="50000" r="33703"/>
          <a:stretch/>
        </p:blipFill>
        <p:spPr bwMode="auto">
          <a:xfrm>
            <a:off x="0" y="4221088"/>
            <a:ext cx="1790700" cy="2286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cs303906.vk.me/u117688406/151697146/x_e1812ffa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842" t="50000" r="33565"/>
          <a:stretch/>
        </p:blipFill>
        <p:spPr bwMode="auto">
          <a:xfrm>
            <a:off x="1838807" y="836712"/>
            <a:ext cx="1790700" cy="2286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http://cs303906.vk.me/u117688406/151697146/x_e1812ffa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t="50000" r="67130"/>
          <a:stretch/>
        </p:blipFill>
        <p:spPr bwMode="auto">
          <a:xfrm>
            <a:off x="1823567" y="4222045"/>
            <a:ext cx="1805940" cy="2286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Рисунок 10" descr="http://nezabudca.ucoz.org/_pu/0/16262863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842" t="49833" r="33703"/>
          <a:stretch/>
        </p:blipFill>
        <p:spPr bwMode="auto">
          <a:xfrm>
            <a:off x="3659591" y="832902"/>
            <a:ext cx="1783080" cy="22936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" name="Рисунок 11" descr="http://gigabaza.ru/images/58/115173/7e966c89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333" r="66667"/>
          <a:stretch/>
        </p:blipFill>
        <p:spPr bwMode="auto">
          <a:xfrm>
            <a:off x="5454298" y="4236328"/>
            <a:ext cx="182880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Рисунок 12" descr="http://gigabaza.ru/images/58/115173/7e966c89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611" t="50333" r="33611"/>
          <a:stretch/>
        </p:blipFill>
        <p:spPr bwMode="auto">
          <a:xfrm>
            <a:off x="3629507" y="4229665"/>
            <a:ext cx="179832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4" name="Рисунок 13" descr="http://gigabaza.ru/images/58/115173/7e966c89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45" t="50333"/>
          <a:stretch/>
        </p:blipFill>
        <p:spPr bwMode="auto">
          <a:xfrm>
            <a:off x="7314467" y="845128"/>
            <a:ext cx="181356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5" name="Рисунок 14" descr="http://gigabaza.ru/images/58/115173/7e966c89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611" t="50333" r="33611"/>
          <a:stretch/>
        </p:blipFill>
        <p:spPr bwMode="auto">
          <a:xfrm>
            <a:off x="3673233" y="4237285"/>
            <a:ext cx="179832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35794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maam.ru/upload/blogs/35de889def59ed0b73bcb0828e3ac10b.jpg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000" t="1071" r="1989" b="66250"/>
          <a:stretch/>
        </p:blipFill>
        <p:spPr bwMode="auto">
          <a:xfrm>
            <a:off x="2771800" y="2370757"/>
            <a:ext cx="1724010" cy="20341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www.maam.ru/upload/blogs/35de889def59ed0b73bcb0828e3ac10b.jpg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421" t="35536" r="1988" b="32500"/>
          <a:stretch/>
        </p:blipFill>
        <p:spPr bwMode="auto">
          <a:xfrm>
            <a:off x="5243174" y="2366010"/>
            <a:ext cx="1707402" cy="19990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www.maam.ru/upload/blogs/35de889def59ed0b73bcb0828e3ac10b.jpg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88" t="35536" r="50852" b="32500"/>
          <a:stretch/>
        </p:blipFill>
        <p:spPr bwMode="auto">
          <a:xfrm>
            <a:off x="5243174" y="320838"/>
            <a:ext cx="1601858" cy="18798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www.maam.ru/upload/blogs/2771af093498366dc77a3a6e63647f61.jpg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35" t="68036" r="50872" b="1428"/>
          <a:stretch/>
        </p:blipFill>
        <p:spPr bwMode="auto">
          <a:xfrm>
            <a:off x="3203848" y="439390"/>
            <a:ext cx="1803614" cy="19266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http://www.maam.ru/upload/blogs/2771af093498366dc77a3a6e63647f61.jpg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25" t="35000" r="49419" b="34107"/>
          <a:stretch/>
        </p:blipFill>
        <p:spPr bwMode="auto">
          <a:xfrm>
            <a:off x="6229340" y="4437112"/>
            <a:ext cx="1944216" cy="2088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Рисунок 10" descr="http://www.maam.ru/upload/blogs/2771af093498366dc77a3a6e63647f61.jpg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744" t="67321" r="2616" b="1071"/>
          <a:stretch/>
        </p:blipFill>
        <p:spPr bwMode="auto">
          <a:xfrm>
            <a:off x="3347864" y="4221088"/>
            <a:ext cx="1895310" cy="2304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Рисунок 12" descr="http://gelios-kids.ru/upload/iblock/97e/97ee5fe4fdcceefa88a89b4d39885ea6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980" t="51052" r="35832" b="3729"/>
          <a:stretch/>
        </p:blipFill>
        <p:spPr bwMode="auto">
          <a:xfrm>
            <a:off x="7380312" y="2366010"/>
            <a:ext cx="1586488" cy="18550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4" name="Рисунок 13" descr="http://gelios-kids.ru/upload/iblock/97e/97ee5fe4fdcceefa88a89b4d39885ea6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82" t="13290" r="68833" b="52351"/>
          <a:stretch/>
        </p:blipFill>
        <p:spPr bwMode="auto">
          <a:xfrm>
            <a:off x="7236295" y="496610"/>
            <a:ext cx="1549335" cy="1440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5" name="Рисунок 14" descr="http://deti.jofo.me/data/userfiles/5019/images/1017616-m64b8c002.pn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90" t="50000"/>
          <a:stretch/>
        </p:blipFill>
        <p:spPr bwMode="auto">
          <a:xfrm>
            <a:off x="28411" y="538020"/>
            <a:ext cx="2239331" cy="28909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6" name="Рисунок 15" descr="http://deti.jofo.me/data/userfiles/5019/images/1017616-7c516de1.pn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166" r="67083"/>
          <a:stretch/>
        </p:blipFill>
        <p:spPr bwMode="auto">
          <a:xfrm>
            <a:off x="28412" y="3513946"/>
            <a:ext cx="2239331" cy="30113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3974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 Narrow" pitchFamily="34" charset="0"/>
              </a:rPr>
              <a:t>Дидактическая игра «Найди пару»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061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gigabaza.ru/images/58/115173/7e966c8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45" t="50333"/>
          <a:stretch/>
        </p:blipFill>
        <p:spPr bwMode="auto">
          <a:xfrm>
            <a:off x="-15240" y="20538"/>
            <a:ext cx="181356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nezabudca.ucoz.org/_pu/0/16262863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90" t="50166"/>
          <a:stretch/>
        </p:blipFill>
        <p:spPr bwMode="auto">
          <a:xfrm>
            <a:off x="-1880" y="2291298"/>
            <a:ext cx="1800200" cy="2304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gigabaza.ru/images/58/115173/7e966c8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611" t="50333" r="33611"/>
          <a:stretch/>
        </p:blipFill>
        <p:spPr bwMode="auto">
          <a:xfrm>
            <a:off x="0" y="4602414"/>
            <a:ext cx="179832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www.maam.ru/upload/blogs/35de889def59ed0b73bcb0828e3ac10b.jpg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421" t="35536" r="1988" b="32500"/>
          <a:stretch/>
        </p:blipFill>
        <p:spPr bwMode="auto">
          <a:xfrm>
            <a:off x="2699792" y="20538"/>
            <a:ext cx="1851418" cy="21349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http://www.maam.ru/upload/blogs/2771af093498366dc77a3a6e63647f61.jpg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35" t="68036" r="50872" b="1428"/>
          <a:stretch/>
        </p:blipFill>
        <p:spPr bwMode="auto">
          <a:xfrm>
            <a:off x="4815308" y="156371"/>
            <a:ext cx="1844924" cy="19044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Рисунок 10" descr="http://www.maam.ru/upload/blogs/35de889def59ed0b73bcb0828e3ac10b.jpg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88" t="35536" r="50852" b="32500"/>
          <a:stretch/>
        </p:blipFill>
        <p:spPr bwMode="auto">
          <a:xfrm>
            <a:off x="7020272" y="260648"/>
            <a:ext cx="1800200" cy="20306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" name="Рисунок 11" descr="http://gelios-kids.ru/upload/iblock/97e/97ee5fe4fdcceefa88a89b4d39885ea6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82" t="13290" r="68833" b="52351"/>
          <a:stretch/>
        </p:blipFill>
        <p:spPr bwMode="auto">
          <a:xfrm>
            <a:off x="2148174" y="2291298"/>
            <a:ext cx="1549335" cy="1440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Рисунок 12" descr="http://gelios-kids.ru/upload/iblock/97e/97ee5fe4fdcceefa88a89b4d39885ea6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980" t="51052" r="35832" b="3729"/>
          <a:stretch/>
        </p:blipFill>
        <p:spPr bwMode="auto">
          <a:xfrm>
            <a:off x="4283968" y="2265080"/>
            <a:ext cx="1586488" cy="18550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4" name="Рисунок 13" descr="http://www.maam.ru/upload/blogs/2771af093498366dc77a3a6e63647f61.jpg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744" t="67321" r="2616" b="1071"/>
          <a:stretch/>
        </p:blipFill>
        <p:spPr bwMode="auto">
          <a:xfrm>
            <a:off x="6660232" y="2420888"/>
            <a:ext cx="1961898" cy="21746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5" name="Рисунок 14" descr="http://www.maam.ru/upload/blogs/2771af093498366dc77a3a6e63647f61.jpg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25" t="35000" r="49419" b="34107"/>
          <a:stretch/>
        </p:blipFill>
        <p:spPr bwMode="auto">
          <a:xfrm>
            <a:off x="2154687" y="4437112"/>
            <a:ext cx="1944216" cy="2088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6" name="Рисунок 15" descr="http://www.maam.ru/upload/blogs/35de889def59ed0b73bcb0828e3ac10b.jpg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000" t="1071" r="1989" b="66250"/>
          <a:stretch/>
        </p:blipFill>
        <p:spPr bwMode="auto">
          <a:xfrm>
            <a:off x="4815308" y="4602414"/>
            <a:ext cx="1844924" cy="22029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11292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eti.jofo.me/data/userfiles/5019/images/1017616-7c516de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667" t="50020"/>
          <a:stretch/>
        </p:blipFill>
        <p:spPr bwMode="auto">
          <a:xfrm>
            <a:off x="0" y="0"/>
            <a:ext cx="1828800" cy="22850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http://deti.jofo.me/data/userfiles/5019/images/1017616-7c516de1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50" t="49833" r="33611"/>
          <a:stretch/>
        </p:blipFill>
        <p:spPr bwMode="auto">
          <a:xfrm>
            <a:off x="-8645" y="2301067"/>
            <a:ext cx="1837445" cy="22800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deti.jofo.me/data/userfiles/5019/images/1017616-m64b8c00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0166" r="66990"/>
          <a:stretch/>
        </p:blipFill>
        <p:spPr bwMode="auto">
          <a:xfrm>
            <a:off x="-21704" y="4625752"/>
            <a:ext cx="1872208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gelios-kids.ru/upload/iblock/97e/97ee5fe4fdcceefa88a89b4d39885ea6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980" t="51052" r="35832" b="3729"/>
          <a:stretch/>
        </p:blipFill>
        <p:spPr bwMode="auto">
          <a:xfrm>
            <a:off x="7538406" y="4814337"/>
            <a:ext cx="1586488" cy="18550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www.maam.ru/upload/blogs/2771af093498366dc77a3a6e63647f61.jpg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35" t="68036" r="50872" b="1428"/>
          <a:stretch/>
        </p:blipFill>
        <p:spPr bwMode="auto">
          <a:xfrm>
            <a:off x="2411760" y="4812805"/>
            <a:ext cx="1823302" cy="20005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gelios-kids.ru/upload/iblock/97e/97ee5fe4fdcceefa88a89b4d39885ea6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82" t="13290" r="68833" b="52351"/>
          <a:stretch/>
        </p:blipFill>
        <p:spPr bwMode="auto">
          <a:xfrm>
            <a:off x="7380312" y="116632"/>
            <a:ext cx="1549335" cy="14401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http://www.maam.ru/upload/blogs/35de889def59ed0b73bcb0828e3ac10b.jpg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421" t="35536" r="1988" b="32500"/>
          <a:stretch/>
        </p:blipFill>
        <p:spPr bwMode="auto">
          <a:xfrm>
            <a:off x="7092280" y="1916832"/>
            <a:ext cx="1707402" cy="19990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Рисунок 10" descr="http://www.maam.ru/upload/blogs/35de889def59ed0b73bcb0828e3ac10b.jpg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88" t="35536" r="50852" b="32500"/>
          <a:stretch/>
        </p:blipFill>
        <p:spPr bwMode="auto">
          <a:xfrm>
            <a:off x="4860032" y="4814336"/>
            <a:ext cx="1745874" cy="19990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" name="Рисунок 11" descr="http://www.maam.ru/upload/blogs/35de889def59ed0b73bcb0828e3ac10b.jpg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000" t="1071" r="1989" b="66250"/>
          <a:stretch/>
        </p:blipFill>
        <p:spPr bwMode="auto">
          <a:xfrm>
            <a:off x="5220072" y="2601743"/>
            <a:ext cx="1724010" cy="20341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Рисунок 12" descr="http://www.maam.ru/upload/blogs/2771af093498366dc77a3a6e63647f61.jpg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25" t="35000" r="49419" b="34107"/>
          <a:stretch/>
        </p:blipFill>
        <p:spPr bwMode="auto">
          <a:xfrm>
            <a:off x="2625535" y="2300584"/>
            <a:ext cx="1944216" cy="2088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4" name="Рисунок 13" descr="http://www.maam.ru/upload/blogs/2771af093498366dc77a3a6e63647f61.jpg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744" t="67321" r="2616" b="1071"/>
          <a:stretch/>
        </p:blipFill>
        <p:spPr bwMode="auto">
          <a:xfrm>
            <a:off x="3923928" y="116632"/>
            <a:ext cx="1990420" cy="21844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54507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7446" y="260648"/>
            <a:ext cx="7056784" cy="3075714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  <a:spcAft>
                <a:spcPts val="750"/>
              </a:spcAft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Вывод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Отношение к профессии вырабатывается в процессе социализации личности, который охватывает и дошкольный период. Большое влияние на детей оказывает эмоциональное отношение взрослого к труду. Знакомство детей с трудом взрослых это не только средство формирования системных знаний, но и значимое социально-эмоциональное средство приобщения к миру взрослых, приобретение детьми опыта общения с людьми. Дети получают возможность расширить и уточнить знания о профессиях и словарь.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3789040"/>
            <a:ext cx="8280920" cy="1455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5000"/>
              </a:lnSpc>
              <a:spcAft>
                <a:spcPts val="750"/>
              </a:spcAft>
            </a:pPr>
            <a:r>
              <a:rPr lang="ru-RU" sz="14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Использованные 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источники</a:t>
            </a:r>
          </a:p>
          <a:p>
            <a:pPr marL="342900" lvl="0" indent="-342900">
              <a:lnSpc>
                <a:spcPct val="10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Кондрашов 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В.П. Введение дошкольников в мир профессий: Учебно-методическое пособие. — Балашов: Изд-во "Николаев", 2004. – 52 с.</a:t>
            </a:r>
          </a:p>
          <a:p>
            <a:pPr marL="342900" lvl="0" indent="-342900">
              <a:lnSpc>
                <a:spcPct val="10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Потапова </a:t>
            </a: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Т.В. Беседы с дошкольниками о профессиях.- М.: Сфера, 2005 – 64 с.</a:t>
            </a:r>
          </a:p>
          <a:p>
            <a:pPr marL="342900" lvl="0" indent="-342900">
              <a:lnSpc>
                <a:spcPct val="10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Потапова Т.В. Беседы о профессиях с детьми 4-7 лет. М.: ТЦ Сфера, 2008.</a:t>
            </a:r>
          </a:p>
          <a:p>
            <a:pPr marL="342900" lvl="0" indent="-342900">
              <a:lnSpc>
                <a:spcPct val="10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1600" dirty="0">
              <a:solidFill>
                <a:srgbClr val="333333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138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48285"/>
            <a:ext cx="8496944" cy="5909310"/>
          </a:xfrm>
          <a:prstGeom prst="rect">
            <a:avLst/>
          </a:prstGeom>
          <a:noFill/>
          <a:ln w="28575" cap="rnd">
            <a:solidFill>
              <a:srgbClr val="C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Проблема социально-личностного развития ребёнка дошкольного возраста в процессе его взаимодействия с окружающим миром является актуальной и на современном этапе, поскольку основные структуры личности закладываются в дошкольный период детства.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Одной из задач социально-коммуникативного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развития в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рамках реализации ФГОС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 является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 формирование позитивных установок к различным видам труда и творчества. В дошкольном детстве формированию у детей знаний о труде взрослых, доступного понимания его роли в жизни людей придается особое значение. Дошкольникам необходимо показать многообразие профессий  и на основе этих знаний формировать представление о том, что разные виды труда позволяют обеспечивать разные потребности людей.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Для того чтобы воспитать у детей уважительное отношение к труду, важно обогащать их представления о разных видах профессий взрослых, о роли труда в жизни людей, о результатах труда, о мотивах, которые движут людьми в труде. Ребёнок всюду, в детском саду, семье, доступном ему общественном окружении, сталкивается с трудом взрослых, пользуется его результатами. Все это имеет решающее значение для воспитания у дошкольника ценностного отношения к труду взрослых, способствует сближению между детьми и родителями.   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Ознакомление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профессиями родителей обеспечивает дальнейшее вхождение ребёнка в современный мир, приобщение к его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ценностям.</a:t>
            </a:r>
            <a:endParaRPr lang="ru-RU" b="1" dirty="0">
              <a:solidFill>
                <a:srgbClr val="002060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88640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008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340768"/>
            <a:ext cx="8622121" cy="1508105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богащать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представления детей о профессиях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родителей и других людей;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обобщенные представления о взаимосвязи труда людей разных профессий;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оказать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значимость профессиональной деятельности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взрослых;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75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Воспитание трудолюбия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уважения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 труду взрослых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  <a:endParaRPr lang="ru-RU" b="1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7" y="266745"/>
            <a:ext cx="8352927" cy="954107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Приобщение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детей к ценностям труда и профессиональной деятельности человека, развитие интереса к миру труда и профессиям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взрослых.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nemaloknig.info/picimg/284/2840/28407/284079/cover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417" t="52540" r="33712"/>
          <a:stretch/>
        </p:blipFill>
        <p:spPr bwMode="auto">
          <a:xfrm flipH="1">
            <a:off x="7236295" y="3558430"/>
            <a:ext cx="1907704" cy="3266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nemaloknig.info/picimg/284/2840/28407/284079/cover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250" t="14026" r="3598" b="61048"/>
          <a:stretch/>
        </p:blipFill>
        <p:spPr bwMode="auto">
          <a:xfrm>
            <a:off x="2416566" y="3305468"/>
            <a:ext cx="821690" cy="17157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nemaloknig.info/picimg/284/2840/28407/284079/cover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394" t="11339" r="17992" b="64630"/>
          <a:stretch/>
        </p:blipFill>
        <p:spPr bwMode="auto">
          <a:xfrm>
            <a:off x="1371025" y="2888017"/>
            <a:ext cx="955040" cy="16535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nemaloknig.info/picimg/284/2840/28407/284079/cover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69" t="14772" r="71781" b="61048"/>
          <a:stretch/>
        </p:blipFill>
        <p:spPr bwMode="auto">
          <a:xfrm>
            <a:off x="3419872" y="2877222"/>
            <a:ext cx="1016635" cy="16643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nemaloknig.info/picimg/284/2840/28407/284079/cover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409" t="10444" r="56250" b="65526"/>
          <a:stretch/>
        </p:blipFill>
        <p:spPr bwMode="auto">
          <a:xfrm>
            <a:off x="4562580" y="3559764"/>
            <a:ext cx="831850" cy="16535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http://nemaloknig.info/picimg/284/2840/28407/284079/cover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765" t="38504" r="77083" b="40002"/>
          <a:stretch/>
        </p:blipFill>
        <p:spPr bwMode="auto">
          <a:xfrm>
            <a:off x="5580112" y="2888017"/>
            <a:ext cx="821690" cy="14789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Рисунок 10" descr="http://nemaloknig.info/picimg/284/2840/28407/284079/cover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57" t="81641" r="68939" b="5"/>
          <a:stretch/>
        </p:blipFill>
        <p:spPr bwMode="auto">
          <a:xfrm>
            <a:off x="4949801" y="5301208"/>
            <a:ext cx="1448435" cy="12630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" name="Рисунок 11" descr="http://nemaloknig.info/picimg/284/2840/28407/284079/cover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507" t="11339" r="34848" b="64630"/>
          <a:stretch/>
        </p:blipFill>
        <p:spPr bwMode="auto">
          <a:xfrm>
            <a:off x="251520" y="3367698"/>
            <a:ext cx="1119505" cy="16535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Рисунок 12" descr="http://nemaloknig.info/picimg/284/2840/28407/284079/cover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4243" t="81347" r="3598"/>
          <a:stretch/>
        </p:blipFill>
        <p:spPr bwMode="auto">
          <a:xfrm>
            <a:off x="3234452" y="5191649"/>
            <a:ext cx="1202055" cy="12833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4" name="Рисунок 13" descr="http://nemaloknig.info/picimg/284/2840/28407/284079/cover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09" t="59854" r="75758" b="18056"/>
          <a:stretch/>
        </p:blipFill>
        <p:spPr bwMode="auto">
          <a:xfrm>
            <a:off x="1229381" y="4954794"/>
            <a:ext cx="1129665" cy="15201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62564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7544" y="188640"/>
            <a:ext cx="415160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Кто нам делает сапожки,</a:t>
            </a: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Ранцы, пуговицы, ложки?</a:t>
            </a: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Кто построил дом? Кто</a:t>
            </a: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Шьёт нам куртки и пальто?</a:t>
            </a: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Кто куёт металл для плуга,</a:t>
            </a:r>
          </a:p>
          <a:p>
            <a:pPr>
              <a:spcAft>
                <a:spcPts val="75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Добывает нефть и уголь?</a:t>
            </a:r>
          </a:p>
          <a:p>
            <a:pPr>
              <a:spcAft>
                <a:spcPts val="75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Люди разных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профессий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endParaRPr lang="ru-RU" sz="2400" b="1" dirty="0">
              <a:solidFill>
                <a:srgbClr val="002060"/>
              </a:solidFill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14" name="Рисунок 13" descr="http://i027.radikal.ru/1201/09/4dbe74f82008t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558"/>
          <a:stretch/>
        </p:blipFill>
        <p:spPr bwMode="auto">
          <a:xfrm>
            <a:off x="4054885" y="2924944"/>
            <a:ext cx="5076055" cy="38610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95312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igabaza.ru/images/58/115173/7e966c8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9667" r="67083"/>
          <a:stretch/>
        </p:blipFill>
        <p:spPr bwMode="auto">
          <a:xfrm>
            <a:off x="395536" y="1024502"/>
            <a:ext cx="3960440" cy="50405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http://gigabaza.ru/images/58/115173/7e966c8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945" b="50500"/>
          <a:stretch/>
        </p:blipFill>
        <p:spPr bwMode="auto">
          <a:xfrm>
            <a:off x="4975215" y="836712"/>
            <a:ext cx="181356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gigabaza.ru/images/58/115173/7e966c8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50" r="33611" b="50500"/>
          <a:stretch/>
        </p:blipFill>
        <p:spPr bwMode="auto">
          <a:xfrm>
            <a:off x="7164288" y="4077072"/>
            <a:ext cx="179070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deti.jofo.me/data/userfiles/5019/images/1017616-m64b8c00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03" r="33703" b="50166"/>
          <a:stretch/>
        </p:blipFill>
        <p:spPr bwMode="auto">
          <a:xfrm>
            <a:off x="7164288" y="821472"/>
            <a:ext cx="1790700" cy="2278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nezabudca.ucoz.org/_pu/0/16262863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565" r="33564" b="50500"/>
          <a:stretch/>
        </p:blipFill>
        <p:spPr bwMode="auto">
          <a:xfrm>
            <a:off x="4975215" y="4077072"/>
            <a:ext cx="180594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66711" y="44624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Arial Narrow" pitchFamily="34" charset="0"/>
              </a:rPr>
              <a:t>Дидактическая игра «Кому что нужно?»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838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gigabaza.ru/images/58/115173/7e966c8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888" t="50000" r="33473"/>
          <a:stretch/>
        </p:blipFill>
        <p:spPr bwMode="auto">
          <a:xfrm>
            <a:off x="395536" y="980728"/>
            <a:ext cx="3744416" cy="4824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gigabaza.ru/images/58/115173/7e966c8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50" r="33611" b="50500"/>
          <a:stretch/>
        </p:blipFill>
        <p:spPr bwMode="auto">
          <a:xfrm>
            <a:off x="7092280" y="4095977"/>
            <a:ext cx="179070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gigabaza.ru/images/58/115173/7e966c8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45" b="50500"/>
          <a:stretch/>
        </p:blipFill>
        <p:spPr bwMode="auto">
          <a:xfrm>
            <a:off x="4840926" y="620688"/>
            <a:ext cx="181356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deti.jofo.me/data/userfiles/5019/images/1017616-m64b8c00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990" b="50166"/>
          <a:stretch/>
        </p:blipFill>
        <p:spPr bwMode="auto">
          <a:xfrm>
            <a:off x="4860032" y="4077072"/>
            <a:ext cx="1813560" cy="2278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nezabudca.ucoz.org/_pu/0/16262863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713" b="50500"/>
          <a:stretch/>
        </p:blipFill>
        <p:spPr bwMode="auto">
          <a:xfrm>
            <a:off x="7054180" y="620688"/>
            <a:ext cx="182880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18012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gigabaza.ru/images/58/115173/7e966c8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806" t="50000"/>
          <a:stretch/>
        </p:blipFill>
        <p:spPr bwMode="auto">
          <a:xfrm>
            <a:off x="395536" y="908720"/>
            <a:ext cx="3816424" cy="48245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deti.jofo.me/data/userfiles/5019/images/1017616-m64b8c002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90" b="50166"/>
          <a:stretch/>
        </p:blipFill>
        <p:spPr bwMode="auto">
          <a:xfrm>
            <a:off x="4852412" y="702907"/>
            <a:ext cx="1813560" cy="2278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gigabaza.ru/images/58/115173/7e966c8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945" b="50500"/>
          <a:stretch/>
        </p:blipFill>
        <p:spPr bwMode="auto">
          <a:xfrm>
            <a:off x="7141943" y="3981211"/>
            <a:ext cx="181356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gigabaza.ru/images/58/115173/7e966c8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45" b="50500"/>
          <a:stretch/>
        </p:blipFill>
        <p:spPr bwMode="auto">
          <a:xfrm>
            <a:off x="7164288" y="692696"/>
            <a:ext cx="181356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http://cs303906.vk.me/u117688406/151697146/x_e1812ffa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129" b="50333"/>
          <a:stretch/>
        </p:blipFill>
        <p:spPr bwMode="auto">
          <a:xfrm>
            <a:off x="4860032" y="4005064"/>
            <a:ext cx="180594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46731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nezabudca.ucoz.org/_pu/0/16262863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842" t="49833" r="33426"/>
          <a:stretch/>
        </p:blipFill>
        <p:spPr bwMode="auto">
          <a:xfrm>
            <a:off x="395536" y="908720"/>
            <a:ext cx="3888432" cy="47525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nezabudca.ucoz.org/_pu/0/16262863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565" r="33564" b="50500"/>
          <a:stretch/>
        </p:blipFill>
        <p:spPr bwMode="auto">
          <a:xfrm>
            <a:off x="7164288" y="3860448"/>
            <a:ext cx="180594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://nezabudca.ucoz.org/_pu/0/16262863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713" b="50500"/>
          <a:stretch/>
        </p:blipFill>
        <p:spPr bwMode="auto">
          <a:xfrm>
            <a:off x="5056101" y="476672"/>
            <a:ext cx="182880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://nezabudca.ucoz.org/_pu/0/16262863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990" b="50500"/>
          <a:stretch/>
        </p:blipFill>
        <p:spPr bwMode="auto">
          <a:xfrm>
            <a:off x="5056101" y="3861048"/>
            <a:ext cx="1813560" cy="2263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 descr="http://deti.jofo.me/data/userfiles/5019/images/1017616-7c516de1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083" b="50333"/>
          <a:stretch/>
        </p:blipFill>
        <p:spPr bwMode="auto">
          <a:xfrm>
            <a:off x="7164288" y="476672"/>
            <a:ext cx="1805940" cy="2270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46920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308</Words>
  <Application>Microsoft Office PowerPoint</Application>
  <PresentationFormat>Экран (4:3)</PresentationFormat>
  <Paragraphs>31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50</cp:revision>
  <dcterms:created xsi:type="dcterms:W3CDTF">2017-11-03T20:37:20Z</dcterms:created>
  <dcterms:modified xsi:type="dcterms:W3CDTF">2018-01-16T13:34:03Z</dcterms:modified>
</cp:coreProperties>
</file>