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260" y="294"/>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21.03.2017</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7000900" cy="9144032"/>
            <a:chOff x="0" y="0"/>
            <a:chExt cx="7000900" cy="9144032"/>
          </a:xfrm>
        </p:grpSpPr>
        <p:pic>
          <p:nvPicPr>
            <p:cNvPr id="2" name="Picture 2" descr="http://i.ucrazy.ru/files/i/2010.12.24/1293193902_new_year_wallpapers_snowman_under_the_christmas_tree_025486_.jpg"/>
            <p:cNvPicPr>
              <a:picLocks noChangeAspect="1" noChangeArrowheads="1"/>
            </p:cNvPicPr>
            <p:nvPr/>
          </p:nvPicPr>
          <p:blipFill rotWithShape="1">
            <a:blip r:embed="rId2">
              <a:lum bright="20000"/>
              <a:extLst>
                <a:ext uri="{28A0092B-C50C-407E-A947-70E740481C1C}">
                  <a14:useLocalDpi xmlns:a14="http://schemas.microsoft.com/office/drawing/2010/main" val="0"/>
                </a:ext>
              </a:extLst>
            </a:blip>
            <a:srcRect l="43246" t="15931" r="21575"/>
            <a:stretch/>
          </p:blipFill>
          <p:spPr bwMode="auto">
            <a:xfrm>
              <a:off x="0" y="0"/>
              <a:ext cx="6858024" cy="9144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2900" y="500034"/>
              <a:ext cx="6858000" cy="523220"/>
            </a:xfrm>
            <a:prstGeom prst="rect">
              <a:avLst/>
            </a:prstGeom>
          </p:spPr>
          <p:txBody>
            <a:bodyPr wrap="square">
              <a:spAutoFit/>
            </a:bodyPr>
            <a:lstStyle/>
            <a:p>
              <a:r>
                <a:rPr lang="ru-RU" sz="2800" b="1" dirty="0" smtClean="0">
                  <a:solidFill>
                    <a:srgbClr val="002060"/>
                  </a:solidFill>
                </a:rPr>
                <a:t>Зимние спортивные игры и упражнения</a:t>
              </a:r>
              <a:endParaRPr lang="ru-RU" sz="2800" b="1" dirty="0">
                <a:solidFill>
                  <a:srgbClr val="002060"/>
                </a:solidFill>
              </a:endParaRPr>
            </a:p>
          </p:txBody>
        </p:sp>
        <p:pic>
          <p:nvPicPr>
            <p:cNvPr id="1027" name="Picture 3" descr="I:\для Юли\IMG_2416.JPG"/>
            <p:cNvPicPr>
              <a:picLocks noChangeAspect="1" noChangeArrowheads="1"/>
            </p:cNvPicPr>
            <p:nvPr/>
          </p:nvPicPr>
          <p:blipFill>
            <a:blip r:embed="rId3" cstate="print"/>
            <a:srcRect t="18040" b="9798"/>
            <a:stretch>
              <a:fillRect/>
            </a:stretch>
          </p:blipFill>
          <p:spPr bwMode="auto">
            <a:xfrm>
              <a:off x="0" y="3428992"/>
              <a:ext cx="6858000" cy="5715040"/>
            </a:xfrm>
            <a:prstGeom prst="rect">
              <a:avLst/>
            </a:prstGeom>
            <a:ln>
              <a:noFill/>
            </a:ln>
            <a:effectLst>
              <a:softEdge rad="112500"/>
            </a:effectLst>
          </p:spPr>
        </p:pic>
        <p:sp>
          <p:nvSpPr>
            <p:cNvPr id="6" name="Прямоугольник 5"/>
            <p:cNvSpPr/>
            <p:nvPr/>
          </p:nvSpPr>
          <p:spPr>
            <a:xfrm>
              <a:off x="0" y="1183353"/>
              <a:ext cx="6858000" cy="2031325"/>
            </a:xfrm>
            <a:prstGeom prst="rect">
              <a:avLst/>
            </a:prstGeom>
          </p:spPr>
          <p:txBody>
            <a:bodyPr wrap="square">
              <a:spAutoFit/>
            </a:bodyPr>
            <a:lstStyle/>
            <a:p>
              <a:pPr algn="just"/>
              <a:r>
                <a:rPr lang="ru-RU" sz="1400" dirty="0" smtClean="0">
                  <a:solidFill>
                    <a:srgbClr val="002060"/>
                  </a:solidFill>
                  <a:latin typeface="Times New Roman" pitchFamily="18" charset="0"/>
                  <a:cs typeface="Times New Roman" pitchFamily="18" charset="0"/>
                </a:rPr>
                <a:t>	Дети дошкольного возраста с большим удовольствием занимаются физкультурой. Особенный интерес вызывают у них спортивные  игры и упражнения. 	Спортивные упражнения способствуют совершенствованию деятельности основных физиологических систем организма (нервной, </a:t>
              </a:r>
              <a:r>
                <a:rPr lang="ru-RU" sz="1400" dirty="0" err="1" smtClean="0">
                  <a:solidFill>
                    <a:srgbClr val="002060"/>
                  </a:solidFill>
                  <a:latin typeface="Times New Roman" pitchFamily="18" charset="0"/>
                  <a:cs typeface="Times New Roman" pitchFamily="18" charset="0"/>
                </a:rPr>
                <a:t>сердечно-сосудистой</a:t>
              </a:r>
              <a:r>
                <a:rPr lang="ru-RU" sz="1400" dirty="0" smtClean="0">
                  <a:solidFill>
                    <a:srgbClr val="002060"/>
                  </a:solidFill>
                  <a:latin typeface="Times New Roman" pitchFamily="18" charset="0"/>
                  <a:cs typeface="Times New Roman" pitchFamily="18" charset="0"/>
                </a:rPr>
                <a:t>, дыхательной), улучшению физического развития, физической подготовленности детей, воспитанию положительных морально-волевых качеств. </a:t>
              </a:r>
            </a:p>
            <a:p>
              <a:pPr algn="just"/>
              <a:r>
                <a:rPr lang="ru-RU" sz="1400" dirty="0" smtClean="0">
                  <a:solidFill>
                    <a:srgbClr val="002060"/>
                  </a:solidFill>
                  <a:latin typeface="Times New Roman" pitchFamily="18" charset="0"/>
                  <a:cs typeface="Times New Roman" pitchFamily="18" charset="0"/>
                </a:rPr>
                <a:t>	Очень ценно, что занятия спортивными упражнениями способствуют воспитанию у дошкольников положительных черт характера, создают благоприятные условия для воспитания дружеских отношений в коллективе, взаимопомощи. </a:t>
              </a:r>
              <a:endParaRPr lang="ru-RU" sz="1400"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41990" y="0"/>
            <a:ext cx="6971452" cy="9215470"/>
            <a:chOff x="-41990" y="0"/>
            <a:chExt cx="6971452" cy="9215470"/>
          </a:xfrm>
        </p:grpSpPr>
        <p:pic>
          <p:nvPicPr>
            <p:cNvPr id="2" name="Picture 2" descr="http://i.ucrazy.ru/files/i/2010.12.24/1293193902_new_year_wallpapers_snowman_under_the_christmas_tree_025486_.jpg"/>
            <p:cNvPicPr>
              <a:picLocks noChangeAspect="1" noChangeArrowheads="1"/>
            </p:cNvPicPr>
            <p:nvPr/>
          </p:nvPicPr>
          <p:blipFill rotWithShape="1">
            <a:blip r:embed="rId2">
              <a:lum bright="20000"/>
              <a:extLst>
                <a:ext uri="{28A0092B-C50C-407E-A947-70E740481C1C}">
                  <a14:useLocalDpi xmlns:a14="http://schemas.microsoft.com/office/drawing/2010/main" val="0"/>
                </a:ext>
              </a:extLst>
            </a:blip>
            <a:srcRect l="43246" t="15931" r="21575"/>
            <a:stretch/>
          </p:blipFill>
          <p:spPr bwMode="auto">
            <a:xfrm>
              <a:off x="0" y="0"/>
              <a:ext cx="6858024" cy="9144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для Юли\IMG_2434.JPG"/>
            <p:cNvPicPr>
              <a:picLocks noChangeAspect="1" noChangeArrowheads="1"/>
            </p:cNvPicPr>
            <p:nvPr/>
          </p:nvPicPr>
          <p:blipFill>
            <a:blip r:embed="rId3" cstate="print"/>
            <a:srcRect t="4136" b="15157"/>
            <a:stretch>
              <a:fillRect/>
            </a:stretch>
          </p:blipFill>
          <p:spPr bwMode="auto">
            <a:xfrm>
              <a:off x="2214554" y="4800366"/>
              <a:ext cx="4643446" cy="4415104"/>
            </a:xfrm>
            <a:prstGeom prst="rect">
              <a:avLst/>
            </a:prstGeom>
            <a:ln>
              <a:noFill/>
            </a:ln>
            <a:effectLst>
              <a:softEdge rad="112500"/>
            </a:effectLst>
          </p:spPr>
        </p:pic>
        <p:pic>
          <p:nvPicPr>
            <p:cNvPr id="2050" name="Picture 2" descr="I:\для Юли\IMG_2429.JPG"/>
            <p:cNvPicPr>
              <a:picLocks noChangeAspect="1" noChangeArrowheads="1"/>
            </p:cNvPicPr>
            <p:nvPr/>
          </p:nvPicPr>
          <p:blipFill>
            <a:blip r:embed="rId4" cstate="print"/>
            <a:srcRect t="5623" r="13433" b="10554"/>
            <a:stretch>
              <a:fillRect/>
            </a:stretch>
          </p:blipFill>
          <p:spPr bwMode="auto">
            <a:xfrm>
              <a:off x="-41990" y="1"/>
              <a:ext cx="3899618" cy="4786314"/>
            </a:xfrm>
            <a:prstGeom prst="rect">
              <a:avLst/>
            </a:prstGeom>
            <a:ln>
              <a:noFill/>
            </a:ln>
            <a:effectLst>
              <a:softEdge rad="112500"/>
            </a:effectLst>
          </p:spPr>
        </p:pic>
        <p:sp>
          <p:nvSpPr>
            <p:cNvPr id="5" name="TextBox 4"/>
            <p:cNvSpPr txBox="1"/>
            <p:nvPr/>
          </p:nvSpPr>
          <p:spPr>
            <a:xfrm>
              <a:off x="3780843" y="642910"/>
              <a:ext cx="3148619" cy="492443"/>
            </a:xfrm>
            <a:prstGeom prst="rect">
              <a:avLst/>
            </a:prstGeom>
            <a:noFill/>
          </p:spPr>
          <p:txBody>
            <a:bodyPr wrap="none" rtlCol="0">
              <a:spAutoFit/>
            </a:bodyPr>
            <a:lstStyle/>
            <a:p>
              <a:r>
                <a:rPr lang="ru-RU" sz="2600" b="1" dirty="0" smtClean="0">
                  <a:solidFill>
                    <a:srgbClr val="002060"/>
                  </a:solidFill>
                </a:rPr>
                <a:t>Лыжный вид спорта</a:t>
              </a:r>
              <a:endParaRPr lang="ru-RU" sz="2600" b="1" dirty="0">
                <a:solidFill>
                  <a:srgbClr val="002060"/>
                </a:solidFill>
              </a:endParaRPr>
            </a:p>
          </p:txBody>
        </p:sp>
        <p:sp>
          <p:nvSpPr>
            <p:cNvPr id="6" name="Прямоугольник 5"/>
            <p:cNvSpPr/>
            <p:nvPr/>
          </p:nvSpPr>
          <p:spPr>
            <a:xfrm>
              <a:off x="3786190" y="1142976"/>
              <a:ext cx="3071810" cy="3539430"/>
            </a:xfrm>
            <a:prstGeom prst="rect">
              <a:avLst/>
            </a:prstGeom>
          </p:spPr>
          <p:txBody>
            <a:bodyPr wrap="square">
              <a:spAutoFit/>
            </a:bodyPr>
            <a:lstStyle/>
            <a:p>
              <a:pPr algn="just"/>
              <a:r>
                <a:rPr lang="ru-RU" sz="1400" dirty="0" smtClean="0">
                  <a:solidFill>
                    <a:srgbClr val="002060"/>
                  </a:solidFill>
                  <a:latin typeface="Times New Roman" pitchFamily="18" charset="0"/>
                  <a:cs typeface="Times New Roman" pitchFamily="18" charset="0"/>
                </a:rPr>
                <a:t>	Лыжный спорт – один из самых массовых, привлекательных и доступных видов спорта. </a:t>
              </a:r>
            </a:p>
            <a:p>
              <a:pPr algn="ctr"/>
              <a:endParaRPr lang="ru-RU" sz="1400" dirty="0" smtClean="0">
                <a:solidFill>
                  <a:srgbClr val="002060"/>
                </a:solidFill>
                <a:latin typeface="Times New Roman" pitchFamily="18" charset="0"/>
                <a:cs typeface="Times New Roman" pitchFamily="18" charset="0"/>
              </a:endParaRPr>
            </a:p>
            <a:p>
              <a:pPr algn="ctr"/>
              <a:endParaRPr lang="ru-RU" sz="1400" dirty="0" smtClean="0">
                <a:solidFill>
                  <a:srgbClr val="002060"/>
                </a:solidFill>
                <a:latin typeface="Times New Roman" pitchFamily="18" charset="0"/>
                <a:cs typeface="Times New Roman" pitchFamily="18" charset="0"/>
              </a:endParaRPr>
            </a:p>
            <a:p>
              <a:pPr algn="ctr"/>
              <a:endParaRPr lang="ru-RU" sz="1400" dirty="0" smtClean="0">
                <a:solidFill>
                  <a:srgbClr val="002060"/>
                </a:solidFill>
                <a:latin typeface="Times New Roman" pitchFamily="18" charset="0"/>
                <a:cs typeface="Times New Roman" pitchFamily="18" charset="0"/>
              </a:endParaRPr>
            </a:p>
            <a:p>
              <a:pPr algn="ctr"/>
              <a:endParaRPr lang="ru-RU" sz="1400" dirty="0" smtClean="0">
                <a:solidFill>
                  <a:srgbClr val="002060"/>
                </a:solidFill>
                <a:latin typeface="Times New Roman" pitchFamily="18" charset="0"/>
                <a:cs typeface="Times New Roman" pitchFamily="18" charset="0"/>
              </a:endParaRPr>
            </a:p>
            <a:p>
              <a:pPr algn="ctr"/>
              <a:endParaRPr lang="ru-RU" sz="1400" dirty="0" smtClean="0">
                <a:solidFill>
                  <a:srgbClr val="002060"/>
                </a:solidFill>
                <a:latin typeface="Times New Roman" pitchFamily="18" charset="0"/>
                <a:cs typeface="Times New Roman" pitchFamily="18" charset="0"/>
              </a:endParaRPr>
            </a:p>
            <a:p>
              <a:pPr algn="ctr"/>
              <a:endParaRPr lang="ru-RU" sz="1400" dirty="0" smtClean="0">
                <a:solidFill>
                  <a:srgbClr val="002060"/>
                </a:solidFill>
                <a:latin typeface="Times New Roman" pitchFamily="18" charset="0"/>
                <a:cs typeface="Times New Roman" pitchFamily="18" charset="0"/>
              </a:endParaRPr>
            </a:p>
            <a:p>
              <a:pPr algn="ctr"/>
              <a:r>
                <a:rPr lang="ru-RU" sz="1400" dirty="0" smtClean="0">
                  <a:solidFill>
                    <a:srgbClr val="002060"/>
                  </a:solidFill>
                  <a:latin typeface="Times New Roman" pitchFamily="18" charset="0"/>
                  <a:cs typeface="Times New Roman" pitchFamily="18" charset="0"/>
                </a:rPr>
                <a:t>Чистый, морозный воздух закаливает организм, придает бодрость, повышает работоспособность и выносливость. При передвижении на лыжах работают все основные группы мышц, усиливается дыхание и кровообращение. </a:t>
              </a:r>
              <a:endParaRPr lang="ru-RU" sz="1400" dirty="0">
                <a:solidFill>
                  <a:srgbClr val="002060"/>
                </a:solidFill>
                <a:latin typeface="Times New Roman" pitchFamily="18" charset="0"/>
                <a:cs typeface="Times New Roman" pitchFamily="18" charset="0"/>
              </a:endParaRPr>
            </a:p>
          </p:txBody>
        </p:sp>
        <p:sp>
          <p:nvSpPr>
            <p:cNvPr id="7" name="Прямоугольник 6"/>
            <p:cNvSpPr/>
            <p:nvPr/>
          </p:nvSpPr>
          <p:spPr>
            <a:xfrm>
              <a:off x="71438" y="4786314"/>
              <a:ext cx="2143116" cy="4185761"/>
            </a:xfrm>
            <a:prstGeom prst="rect">
              <a:avLst/>
            </a:prstGeom>
          </p:spPr>
          <p:txBody>
            <a:bodyPr wrap="square">
              <a:spAutoFit/>
            </a:bodyPr>
            <a:lstStyle/>
            <a:p>
              <a:pPr algn="ctr"/>
              <a:r>
                <a:rPr lang="ru-RU" sz="1400" dirty="0" smtClean="0">
                  <a:solidFill>
                    <a:srgbClr val="002060"/>
                  </a:solidFill>
                  <a:latin typeface="Times New Roman" pitchFamily="18" charset="0"/>
                  <a:cs typeface="Times New Roman" pitchFamily="18" charset="0"/>
                </a:rPr>
                <a:t>Красивая природа создает хорошее настроение, положительно влияет на нервную систему. Большая динамическая работа ног при ходьбе на лыжах оказывает укрепляющее воздействие на формирование детской стопы, помогает предупредить развитие плоскостопия. Катание на лыжах способствует развитию пространственных ориентировок, координации движений.</a:t>
              </a:r>
              <a:endParaRPr lang="ru-RU" sz="1400" dirty="0"/>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0"/>
            <a:ext cx="6858024" cy="9144032"/>
            <a:chOff x="0" y="0"/>
            <a:chExt cx="6858024" cy="9144032"/>
          </a:xfrm>
        </p:grpSpPr>
        <p:pic>
          <p:nvPicPr>
            <p:cNvPr id="2" name="Picture 2" descr="http://i.ucrazy.ru/files/i/2010.12.24/1293193902_new_year_wallpapers_snowman_under_the_christmas_tree_025486_.jpg"/>
            <p:cNvPicPr>
              <a:picLocks noChangeAspect="1" noChangeArrowheads="1"/>
            </p:cNvPicPr>
            <p:nvPr/>
          </p:nvPicPr>
          <p:blipFill rotWithShape="1">
            <a:blip r:embed="rId2">
              <a:lum bright="20000"/>
              <a:extLst>
                <a:ext uri="{28A0092B-C50C-407E-A947-70E740481C1C}">
                  <a14:useLocalDpi xmlns:a14="http://schemas.microsoft.com/office/drawing/2010/main" val="0"/>
                </a:ext>
              </a:extLst>
            </a:blip>
            <a:srcRect l="43246" t="15931" r="21575"/>
            <a:stretch/>
          </p:blipFill>
          <p:spPr bwMode="auto">
            <a:xfrm>
              <a:off x="0" y="0"/>
              <a:ext cx="6858024" cy="9144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для Юли\CIMG7729.JPG"/>
            <p:cNvPicPr>
              <a:picLocks noChangeAspect="1" noChangeArrowheads="1"/>
            </p:cNvPicPr>
            <p:nvPr/>
          </p:nvPicPr>
          <p:blipFill>
            <a:blip r:embed="rId3" cstate="print"/>
            <a:srcRect/>
            <a:stretch>
              <a:fillRect/>
            </a:stretch>
          </p:blipFill>
          <p:spPr bwMode="auto">
            <a:xfrm>
              <a:off x="0" y="4000532"/>
              <a:ext cx="6858000" cy="5143500"/>
            </a:xfrm>
            <a:prstGeom prst="rect">
              <a:avLst/>
            </a:prstGeom>
            <a:ln>
              <a:noFill/>
            </a:ln>
            <a:effectLst>
              <a:softEdge rad="112500"/>
            </a:effectLst>
          </p:spPr>
        </p:pic>
        <p:sp>
          <p:nvSpPr>
            <p:cNvPr id="4" name="TextBox 3"/>
            <p:cNvSpPr txBox="1"/>
            <p:nvPr/>
          </p:nvSpPr>
          <p:spPr>
            <a:xfrm>
              <a:off x="285728" y="571472"/>
              <a:ext cx="6359690" cy="523220"/>
            </a:xfrm>
            <a:prstGeom prst="rect">
              <a:avLst/>
            </a:prstGeom>
            <a:noFill/>
          </p:spPr>
          <p:txBody>
            <a:bodyPr wrap="none" rtlCol="0">
              <a:spAutoFit/>
            </a:bodyPr>
            <a:lstStyle/>
            <a:p>
              <a:r>
                <a:rPr lang="ru-RU" sz="2800" b="1" dirty="0" smtClean="0">
                  <a:solidFill>
                    <a:srgbClr val="002060"/>
                  </a:solidFill>
                </a:rPr>
                <a:t>Метание в                           цель (биатлон)</a:t>
              </a:r>
              <a:endParaRPr lang="ru-RU" sz="2800" b="1" dirty="0">
                <a:solidFill>
                  <a:srgbClr val="002060"/>
                </a:solidFill>
              </a:endParaRPr>
            </a:p>
          </p:txBody>
        </p:sp>
        <p:sp>
          <p:nvSpPr>
            <p:cNvPr id="5" name="Прямоугольник 4"/>
            <p:cNvSpPr/>
            <p:nvPr/>
          </p:nvSpPr>
          <p:spPr>
            <a:xfrm>
              <a:off x="0" y="1214414"/>
              <a:ext cx="6858000" cy="2677656"/>
            </a:xfrm>
            <a:prstGeom prst="rect">
              <a:avLst/>
            </a:prstGeom>
          </p:spPr>
          <p:txBody>
            <a:bodyPr wrap="square">
              <a:spAutoFit/>
            </a:bodyPr>
            <a:lstStyle/>
            <a:p>
              <a:pPr algn="just"/>
              <a:r>
                <a:rPr lang="ru-RU" sz="1400" b="1" dirty="0" smtClean="0">
                  <a:solidFill>
                    <a:srgbClr val="002060"/>
                  </a:solidFill>
                  <a:latin typeface="Times New Roman" pitchFamily="18" charset="0"/>
                  <a:cs typeface="Times New Roman" pitchFamily="18" charset="0"/>
                </a:rPr>
                <a:t>	 </a:t>
              </a:r>
              <a:r>
                <a:rPr lang="ru-RU" sz="1400" b="1" dirty="0" err="1" smtClean="0">
                  <a:solidFill>
                    <a:srgbClr val="002060"/>
                  </a:solidFill>
                  <a:latin typeface="Times New Roman" pitchFamily="18" charset="0"/>
                  <a:cs typeface="Times New Roman" pitchFamily="18" charset="0"/>
                </a:rPr>
                <a:t>Биатло́н</a:t>
              </a:r>
              <a:r>
                <a:rPr lang="ru-RU" sz="1400" dirty="0" smtClean="0">
                  <a:solidFill>
                    <a:srgbClr val="002060"/>
                  </a:solidFill>
                  <a:latin typeface="Times New Roman" pitchFamily="18" charset="0"/>
                  <a:cs typeface="Times New Roman" pitchFamily="18" charset="0"/>
                </a:rPr>
                <a:t> — зимний олимпийский вид спорта, сочетающий лыжную гонку со стрельбой из винтовки. Для детей дошкольного возраста знакомство с этим видом спорта ограничивается ходьбой на лыжах и метанием в цель снежками.</a:t>
              </a:r>
            </a:p>
            <a:p>
              <a:pPr algn="just"/>
              <a:r>
                <a:rPr lang="ru-RU" sz="1400" b="1" dirty="0" smtClean="0">
                  <a:solidFill>
                    <a:srgbClr val="002060"/>
                  </a:solidFill>
                  <a:latin typeface="Times New Roman" pitchFamily="18" charset="0"/>
                  <a:cs typeface="Times New Roman" pitchFamily="18" charset="0"/>
                </a:rPr>
                <a:t>	МЕТАНИЕ— движение ациклического типа</a:t>
              </a:r>
              <a:r>
                <a:rPr lang="ru-RU" sz="1400" dirty="0" smtClean="0">
                  <a:solidFill>
                    <a:srgbClr val="002060"/>
                  </a:solidFill>
                  <a:latin typeface="Times New Roman" pitchFamily="18" charset="0"/>
                  <a:cs typeface="Times New Roman" pitchFamily="18" charset="0"/>
                </a:rPr>
                <a:t>. </a:t>
              </a:r>
            </a:p>
            <a:p>
              <a:pPr algn="just"/>
              <a:r>
                <a:rPr lang="ru-RU" sz="1400" dirty="0" smtClean="0">
                  <a:solidFill>
                    <a:srgbClr val="002060"/>
                  </a:solidFill>
                  <a:latin typeface="Times New Roman" pitchFamily="18" charset="0"/>
                  <a:cs typeface="Times New Roman" pitchFamily="18" charset="0"/>
                </a:rPr>
                <a:t>Оно оказывает огромное физиологическое воздействие на </a:t>
              </a:r>
            </a:p>
            <a:p>
              <a:pPr algn="just"/>
              <a:r>
                <a:rPr lang="ru-RU" sz="1400" dirty="0" smtClean="0">
                  <a:solidFill>
                    <a:srgbClr val="002060"/>
                  </a:solidFill>
                  <a:latin typeface="Times New Roman" pitchFamily="18" charset="0"/>
                  <a:cs typeface="Times New Roman" pitchFamily="18" charset="0"/>
                </a:rPr>
                <a:t>организм ребенка: метание способствует развитию мозга, </a:t>
              </a:r>
            </a:p>
            <a:p>
              <a:pPr algn="just"/>
              <a:r>
                <a:rPr lang="ru-RU" sz="1400" dirty="0" smtClean="0">
                  <a:solidFill>
                    <a:srgbClr val="002060"/>
                  </a:solidFill>
                  <a:latin typeface="Times New Roman" pitchFamily="18" charset="0"/>
                  <a:cs typeface="Times New Roman" pitchFamily="18" charset="0"/>
                </a:rPr>
                <a:t>глазомера, равновесия. По данным психолого-педагогических </a:t>
              </a:r>
            </a:p>
            <a:p>
              <a:pPr algn="just"/>
              <a:r>
                <a:rPr lang="ru-RU" sz="1400" dirty="0" smtClean="0">
                  <a:solidFill>
                    <a:srgbClr val="002060"/>
                  </a:solidFill>
                  <a:latin typeface="Times New Roman" pitchFamily="18" charset="0"/>
                  <a:cs typeface="Times New Roman" pitchFamily="18" charset="0"/>
                </a:rPr>
                <a:t>исследований, манипуляции с мячом (снежками) оказывают  благотворное воздействие на центральную нервную систему.</a:t>
              </a:r>
              <a:r>
                <a:rPr lang="ru-RU" sz="1400" dirty="0" smtClean="0"/>
                <a:t> </a:t>
              </a:r>
            </a:p>
            <a:p>
              <a:pPr algn="just"/>
              <a:r>
                <a:rPr lang="ru-RU" sz="1400" dirty="0" smtClean="0">
                  <a:solidFill>
                    <a:srgbClr val="002060"/>
                  </a:solidFill>
                  <a:latin typeface="Times New Roman" pitchFamily="18" charset="0"/>
                  <a:cs typeface="Times New Roman" pitchFamily="18" charset="0"/>
                </a:rPr>
                <a:t>	При метании в цель</a:t>
              </a:r>
              <a:r>
                <a:rPr lang="ru-RU" sz="1400" b="1" dirty="0" smtClean="0">
                  <a:solidFill>
                    <a:srgbClr val="002060"/>
                  </a:solidFill>
                  <a:latin typeface="Times New Roman" pitchFamily="18" charset="0"/>
                  <a:cs typeface="Times New Roman" pitchFamily="18" charset="0"/>
                </a:rPr>
                <a:t> </a:t>
              </a:r>
              <a:r>
                <a:rPr lang="ru-RU" sz="1400" dirty="0" smtClean="0">
                  <a:solidFill>
                    <a:srgbClr val="002060"/>
                  </a:solidFill>
                  <a:latin typeface="Times New Roman" pitchFamily="18" charset="0"/>
                  <a:cs typeface="Times New Roman" pitchFamily="18" charset="0"/>
                </a:rPr>
                <a:t>ребенок сосредоточивает свое внимание на попадании в указанный предмет. Выполнение этого движения требует концентрации внимания, сосредоточенности, целенаправленности, волевого усилия.</a:t>
              </a:r>
              <a:endParaRPr lang="ru-RU" sz="1400"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143428" y="3357554"/>
            <a:ext cx="3571900" cy="584775"/>
          </a:xfrm>
          <a:prstGeom prst="rect">
            <a:avLst/>
          </a:prstGeom>
        </p:spPr>
        <p:txBody>
          <a:bodyPr wrap="square">
            <a:spAutoFit/>
          </a:bodyPr>
          <a:lstStyle/>
          <a:p>
            <a:endParaRPr lang="ru-RU" dirty="0" smtClean="0"/>
          </a:p>
          <a:p>
            <a:r>
              <a:rPr lang="ru-RU" sz="1400" dirty="0" smtClean="0">
                <a:solidFill>
                  <a:srgbClr val="002060"/>
                </a:solidFill>
                <a:latin typeface="Times New Roman" pitchFamily="18" charset="0"/>
                <a:cs typeface="Times New Roman" pitchFamily="18" charset="0"/>
              </a:rPr>
              <a:t>.</a:t>
            </a:r>
            <a:endParaRPr lang="ru-RU" sz="1400" dirty="0">
              <a:solidFill>
                <a:srgbClr val="002060"/>
              </a:solidFill>
              <a:latin typeface="Times New Roman" pitchFamily="18" charset="0"/>
              <a:cs typeface="Times New Roman" pitchFamily="18" charset="0"/>
            </a:endParaRPr>
          </a:p>
        </p:txBody>
      </p:sp>
      <p:grpSp>
        <p:nvGrpSpPr>
          <p:cNvPr id="3" name="Группа 2"/>
          <p:cNvGrpSpPr/>
          <p:nvPr/>
        </p:nvGrpSpPr>
        <p:grpSpPr>
          <a:xfrm>
            <a:off x="-71462" y="0"/>
            <a:ext cx="6929486" cy="9144000"/>
            <a:chOff x="-71462" y="0"/>
            <a:chExt cx="6929486" cy="9144000"/>
          </a:xfrm>
        </p:grpSpPr>
        <p:pic>
          <p:nvPicPr>
            <p:cNvPr id="2" name="Picture 2" descr="http://i.ucrazy.ru/files/i/2010.12.24/1293193902_new_year_wallpapers_snowman_under_the_christmas_tree_025486_.jpg"/>
            <p:cNvPicPr>
              <a:picLocks noChangeAspect="1" noChangeArrowheads="1"/>
            </p:cNvPicPr>
            <p:nvPr/>
          </p:nvPicPr>
          <p:blipFill rotWithShape="1">
            <a:blip r:embed="rId2">
              <a:lum bright="30000"/>
              <a:extLst>
                <a:ext uri="{28A0092B-C50C-407E-A947-70E740481C1C}">
                  <a14:useLocalDpi xmlns:a14="http://schemas.microsoft.com/office/drawing/2010/main" val="0"/>
                </a:ext>
              </a:extLst>
            </a:blip>
            <a:srcRect l="43246" t="15931" r="21575"/>
            <a:stretch/>
          </p:blipFill>
          <p:spPr bwMode="auto">
            <a:xfrm>
              <a:off x="0" y="0"/>
              <a:ext cx="6858024" cy="914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86190" y="142844"/>
              <a:ext cx="1351973" cy="523220"/>
            </a:xfrm>
            <a:prstGeom prst="rect">
              <a:avLst/>
            </a:prstGeom>
            <a:noFill/>
          </p:spPr>
          <p:txBody>
            <a:bodyPr wrap="none" rtlCol="0">
              <a:spAutoFit/>
            </a:bodyPr>
            <a:lstStyle/>
            <a:p>
              <a:r>
                <a:rPr lang="ru-RU" sz="2800" b="1" dirty="0" smtClean="0">
                  <a:solidFill>
                    <a:srgbClr val="002060"/>
                  </a:solidFill>
                </a:rPr>
                <a:t>Хоккей</a:t>
              </a:r>
              <a:r>
                <a:rPr lang="ru-RU" dirty="0" smtClean="0"/>
                <a:t> </a:t>
              </a:r>
              <a:endParaRPr lang="ru-RU" dirty="0"/>
            </a:p>
          </p:txBody>
        </p:sp>
        <p:pic>
          <p:nvPicPr>
            <p:cNvPr id="5122" name="Picture 2" descr="I:\для Юли\IMG_2426.JPG"/>
            <p:cNvPicPr>
              <a:picLocks noChangeAspect="1" noChangeArrowheads="1"/>
            </p:cNvPicPr>
            <p:nvPr/>
          </p:nvPicPr>
          <p:blipFill>
            <a:blip r:embed="rId3" cstate="print"/>
            <a:srcRect t="26790" r="37500" b="17120"/>
            <a:stretch>
              <a:fillRect/>
            </a:stretch>
          </p:blipFill>
          <p:spPr bwMode="auto">
            <a:xfrm>
              <a:off x="-71462" y="142844"/>
              <a:ext cx="3571876" cy="3452832"/>
            </a:xfrm>
            <a:prstGeom prst="rect">
              <a:avLst/>
            </a:prstGeom>
            <a:ln>
              <a:noFill/>
            </a:ln>
            <a:effectLst>
              <a:softEdge rad="112500"/>
            </a:effectLst>
          </p:spPr>
        </p:pic>
        <p:pic>
          <p:nvPicPr>
            <p:cNvPr id="5123" name="Picture 3" descr="I:\для Юли\IMG_2436.JPG"/>
            <p:cNvPicPr>
              <a:picLocks noChangeAspect="1" noChangeArrowheads="1"/>
            </p:cNvPicPr>
            <p:nvPr/>
          </p:nvPicPr>
          <p:blipFill>
            <a:blip r:embed="rId4" cstate="print"/>
            <a:srcRect t="14300" b="16182"/>
            <a:stretch>
              <a:fillRect/>
            </a:stretch>
          </p:blipFill>
          <p:spPr bwMode="auto">
            <a:xfrm>
              <a:off x="71414" y="3536098"/>
              <a:ext cx="6786586" cy="5607902"/>
            </a:xfrm>
            <a:prstGeom prst="rect">
              <a:avLst/>
            </a:prstGeom>
            <a:ln>
              <a:noFill/>
            </a:ln>
            <a:effectLst>
              <a:softEdge rad="112500"/>
            </a:effectLst>
          </p:spPr>
        </p:pic>
        <p:sp>
          <p:nvSpPr>
            <p:cNvPr id="7" name="Прямоугольник 6"/>
            <p:cNvSpPr/>
            <p:nvPr/>
          </p:nvSpPr>
          <p:spPr>
            <a:xfrm>
              <a:off x="3357562" y="571472"/>
              <a:ext cx="3500462" cy="3108543"/>
            </a:xfrm>
            <a:prstGeom prst="rect">
              <a:avLst/>
            </a:prstGeom>
          </p:spPr>
          <p:txBody>
            <a:bodyPr wrap="square">
              <a:spAutoFit/>
            </a:bodyPr>
            <a:lstStyle/>
            <a:p>
              <a:r>
                <a:rPr lang="ru-RU" sz="1400" dirty="0" smtClean="0">
                  <a:solidFill>
                    <a:srgbClr val="002060"/>
                  </a:solidFill>
                  <a:latin typeface="Times New Roman" pitchFamily="18" charset="0"/>
                  <a:cs typeface="Times New Roman" pitchFamily="18" charset="0"/>
                </a:rPr>
                <a:t>            – командная спортивная игра. Воспитывает дружеские взаимоотношения       между детьми.  Упражнения, игры с клюшкой и шайбой развивают точность, координацию и ловкость движений.</a:t>
              </a:r>
            </a:p>
            <a:p>
              <a:pPr algn="just"/>
              <a:r>
                <a:rPr lang="ru-RU" sz="1400" dirty="0" smtClean="0">
                  <a:solidFill>
                    <a:srgbClr val="002060"/>
                  </a:solidFill>
                  <a:latin typeface="Times New Roman" pitchFamily="18" charset="0"/>
                  <a:cs typeface="Times New Roman" pitchFamily="18" charset="0"/>
                </a:rPr>
                <a:t>     Интенсивные движения на свежем воздухе способствуют укреплению здоровья и закаливанию организма.</a:t>
              </a:r>
            </a:p>
            <a:p>
              <a:pPr algn="just"/>
              <a:r>
                <a:rPr lang="ru-RU" sz="1400" dirty="0" smtClean="0">
                  <a:solidFill>
                    <a:srgbClr val="002060"/>
                  </a:solidFill>
                  <a:latin typeface="Times New Roman" pitchFamily="18" charset="0"/>
                  <a:cs typeface="Times New Roman" pitchFamily="18" charset="0"/>
                </a:rPr>
                <a:t>   Детский хоккей</a:t>
              </a:r>
            </a:p>
            <a:p>
              <a:pPr algn="just"/>
              <a:r>
                <a:rPr lang="ru-RU" sz="1400" dirty="0" smtClean="0">
                  <a:solidFill>
                    <a:srgbClr val="002060"/>
                  </a:solidFill>
                  <a:latin typeface="Times New Roman" pitchFamily="18" charset="0"/>
                  <a:cs typeface="Times New Roman" pitchFamily="18" charset="0"/>
                </a:rPr>
                <a:t> существенно отличается от игры взрослых. </a:t>
              </a:r>
            </a:p>
            <a:p>
              <a:pPr algn="just"/>
              <a:r>
                <a:rPr lang="ru-RU" sz="1400" dirty="0" smtClean="0">
                  <a:solidFill>
                    <a:srgbClr val="002060"/>
                  </a:solidFill>
                  <a:latin typeface="Times New Roman" pitchFamily="18" charset="0"/>
                  <a:cs typeface="Times New Roman" pitchFamily="18" charset="0"/>
                </a:rPr>
                <a:t>	В детском саду разучивают только элементы этой игры, прежде всего упражнения с и игры с клюшкой и шайбой</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0"/>
            <a:ext cx="6858024" cy="9215470"/>
            <a:chOff x="0" y="0"/>
            <a:chExt cx="6858024" cy="9215470"/>
          </a:xfrm>
        </p:grpSpPr>
        <p:pic>
          <p:nvPicPr>
            <p:cNvPr id="2" name="Picture 2" descr="http://i.ucrazy.ru/files/i/2010.12.24/1293193902_new_year_wallpapers_snowman_under_the_christmas_tree_025486_.jpg"/>
            <p:cNvPicPr>
              <a:picLocks noChangeAspect="1" noChangeArrowheads="1"/>
            </p:cNvPicPr>
            <p:nvPr/>
          </p:nvPicPr>
          <p:blipFill rotWithShape="1">
            <a:blip r:embed="rId2">
              <a:lum bright="20000"/>
              <a:extLst>
                <a:ext uri="{28A0092B-C50C-407E-A947-70E740481C1C}">
                  <a14:useLocalDpi xmlns:a14="http://schemas.microsoft.com/office/drawing/2010/main" val="0"/>
                </a:ext>
              </a:extLst>
            </a:blip>
            <a:srcRect l="43246" t="15931" r="21575"/>
            <a:stretch/>
          </p:blipFill>
          <p:spPr bwMode="auto">
            <a:xfrm>
              <a:off x="0" y="0"/>
              <a:ext cx="6858024" cy="9144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для Юли\CIMG7746.JPG"/>
            <p:cNvPicPr>
              <a:picLocks noChangeAspect="1" noChangeArrowheads="1"/>
            </p:cNvPicPr>
            <p:nvPr/>
          </p:nvPicPr>
          <p:blipFill>
            <a:blip r:embed="rId3" cstate="print"/>
            <a:srcRect t="15277" b="19444"/>
            <a:stretch>
              <a:fillRect/>
            </a:stretch>
          </p:blipFill>
          <p:spPr bwMode="auto">
            <a:xfrm>
              <a:off x="0" y="500020"/>
              <a:ext cx="6858000" cy="3357600"/>
            </a:xfrm>
            <a:prstGeom prst="rect">
              <a:avLst/>
            </a:prstGeom>
            <a:ln>
              <a:noFill/>
            </a:ln>
            <a:effectLst>
              <a:softEdge rad="112500"/>
            </a:effectLst>
          </p:spPr>
        </p:pic>
        <p:pic>
          <p:nvPicPr>
            <p:cNvPr id="4099" name="Picture 3" descr="I:\для Юли\CIMG7748.JPG"/>
            <p:cNvPicPr>
              <a:picLocks noChangeAspect="1" noChangeArrowheads="1"/>
            </p:cNvPicPr>
            <p:nvPr/>
          </p:nvPicPr>
          <p:blipFill>
            <a:blip r:embed="rId4" cstate="print"/>
            <a:srcRect t="13889" b="15277"/>
            <a:stretch>
              <a:fillRect/>
            </a:stretch>
          </p:blipFill>
          <p:spPr bwMode="auto">
            <a:xfrm>
              <a:off x="0" y="5572132"/>
              <a:ext cx="6858000" cy="3643338"/>
            </a:xfrm>
            <a:prstGeom prst="rect">
              <a:avLst/>
            </a:prstGeom>
            <a:ln>
              <a:noFill/>
            </a:ln>
            <a:effectLst>
              <a:softEdge rad="112500"/>
            </a:effectLst>
          </p:spPr>
        </p:pic>
        <p:sp>
          <p:nvSpPr>
            <p:cNvPr id="6" name="TextBox 5"/>
            <p:cNvSpPr txBox="1"/>
            <p:nvPr/>
          </p:nvSpPr>
          <p:spPr>
            <a:xfrm>
              <a:off x="571480" y="71406"/>
              <a:ext cx="5446043" cy="492443"/>
            </a:xfrm>
            <a:prstGeom prst="rect">
              <a:avLst/>
            </a:prstGeom>
            <a:noFill/>
          </p:spPr>
          <p:txBody>
            <a:bodyPr wrap="none" rtlCol="0">
              <a:spAutoFit/>
            </a:bodyPr>
            <a:lstStyle/>
            <a:p>
              <a:r>
                <a:rPr lang="ru-RU" sz="2600" b="1" dirty="0" smtClean="0">
                  <a:solidFill>
                    <a:srgbClr val="002060"/>
                  </a:solidFill>
                </a:rPr>
                <a:t>Скольжение по ледяным дорожкам</a:t>
              </a:r>
              <a:endParaRPr lang="ru-RU" sz="2600" b="1" dirty="0">
                <a:solidFill>
                  <a:srgbClr val="002060"/>
                </a:solidFill>
              </a:endParaRPr>
            </a:p>
          </p:txBody>
        </p:sp>
        <p:sp>
          <p:nvSpPr>
            <p:cNvPr id="7" name="Прямоугольник 6"/>
            <p:cNvSpPr/>
            <p:nvPr/>
          </p:nvSpPr>
          <p:spPr>
            <a:xfrm>
              <a:off x="0" y="3857620"/>
              <a:ext cx="6858000" cy="1815882"/>
            </a:xfrm>
            <a:prstGeom prst="rect">
              <a:avLst/>
            </a:prstGeom>
          </p:spPr>
          <p:txBody>
            <a:bodyPr wrap="square">
              <a:spAutoFit/>
            </a:bodyPr>
            <a:lstStyle/>
            <a:p>
              <a:pPr algn="just"/>
              <a:r>
                <a:rPr lang="ru-RU" sz="1400" dirty="0" smtClean="0">
                  <a:solidFill>
                    <a:srgbClr val="002060"/>
                  </a:solidFill>
                  <a:latin typeface="Times New Roman" pitchFamily="18" charset="0"/>
                  <a:cs typeface="Times New Roman" pitchFamily="18" charset="0"/>
                </a:rPr>
                <a:t>	Скольжение по ледяным дорожкам(утрамбованному мокрому снегу), как и другие физические упражнения на открытом воздухе зимой, способствует предупреждению заболеваний, укреплению защитных сил организма, повышению работоспособности. </a:t>
              </a:r>
            </a:p>
            <a:p>
              <a:pPr algn="just"/>
              <a:r>
                <a:rPr lang="ru-RU" sz="1400" dirty="0" smtClean="0">
                  <a:solidFill>
                    <a:srgbClr val="002060"/>
                  </a:solidFill>
                  <a:latin typeface="Times New Roman" pitchFamily="18" charset="0"/>
                  <a:cs typeface="Times New Roman" pitchFamily="18" charset="0"/>
                </a:rPr>
                <a:t>	При правильно организованном занятии создаются благоприятные условия для воспитания положительных черт характера (организованности, дисциплинированности, самостоятельности, активности) и проявления волевых качеств (смелости, решительности, уверенности в своих силах и т.д.).</a:t>
              </a:r>
              <a:endParaRPr lang="ru-RU" sz="1400"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66</Words>
  <Application>Microsoft Office PowerPoint</Application>
  <PresentationFormat>Экран (4:3)</PresentationFormat>
  <Paragraphs>32</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Admin</cp:lastModifiedBy>
  <cp:revision>12</cp:revision>
  <dcterms:created xsi:type="dcterms:W3CDTF">2017-02-24T16:17:15Z</dcterms:created>
  <dcterms:modified xsi:type="dcterms:W3CDTF">2017-03-21T05:48:24Z</dcterms:modified>
</cp:coreProperties>
</file>