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8" r:id="rId3"/>
    <p:sldId id="257" r:id="rId4"/>
    <p:sldId id="259" r:id="rId5"/>
    <p:sldId id="256" r:id="rId6"/>
    <p:sldId id="260" r:id="rId7"/>
    <p:sldId id="261" r:id="rId8"/>
    <p:sldId id="263" r:id="rId9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0066FF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78" d="100"/>
          <a:sy n="178" d="100"/>
        </p:scale>
        <p:origin x="978" y="559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8.jpe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уппа 10"/>
          <p:cNvGrpSpPr/>
          <p:nvPr/>
        </p:nvGrpSpPr>
        <p:grpSpPr>
          <a:xfrm>
            <a:off x="0" y="0"/>
            <a:ext cx="6858000" cy="9173689"/>
            <a:chOff x="0" y="0"/>
            <a:chExt cx="6858000" cy="9173689"/>
          </a:xfrm>
        </p:grpSpPr>
        <p:pic>
          <p:nvPicPr>
            <p:cNvPr id="6148" name="Picture 4" descr="https://i.pinimg.com/736x/e1/5d/0f/e15d0ff950e20070d94116cef62899cf--borders-free-page-borders.jpg"/>
            <p:cNvPicPr>
              <a:picLocks noChangeAspect="1" noChangeArrowheads="1"/>
            </p:cNvPicPr>
            <p:nvPr/>
          </p:nvPicPr>
          <p:blipFill>
            <a:blip r:embed="rId2" cstate="print"/>
            <a:srcRect l="5724" t="5653" r="6121" b="4777"/>
            <a:stretch>
              <a:fillRect/>
            </a:stretch>
          </p:blipFill>
          <p:spPr bwMode="auto">
            <a:xfrm>
              <a:off x="0" y="0"/>
              <a:ext cx="6858000" cy="9173689"/>
            </a:xfrm>
            <a:prstGeom prst="rect">
              <a:avLst/>
            </a:prstGeom>
            <a:noFill/>
          </p:spPr>
        </p:pic>
        <p:pic>
          <p:nvPicPr>
            <p:cNvPr id="3" name="Picture 1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12776" y="2483768"/>
              <a:ext cx="4498534" cy="1225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" name="Picture 1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908720" y="827584"/>
              <a:ext cx="1042369" cy="13795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" name="Picture 15" descr="http://million-otkrytok.ru/upload/iblock/170/1701e3f7541029dcaa2153050f3716e4.jpg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437112" y="683568"/>
              <a:ext cx="1600200" cy="1600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7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124744" y="1187624"/>
              <a:ext cx="4952515" cy="23653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8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276872" y="1115616"/>
              <a:ext cx="1815922" cy="7445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Прямоугольник 7"/>
            <p:cNvSpPr/>
            <p:nvPr/>
          </p:nvSpPr>
          <p:spPr>
            <a:xfrm>
              <a:off x="3933056" y="3851920"/>
              <a:ext cx="149457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b="1" i="1" dirty="0" smtClean="0">
                  <a:solidFill>
                    <a:srgbClr val="19194D"/>
                  </a:solidFill>
                </a:rPr>
                <a:t>МАРТ  2018г.</a:t>
              </a:r>
              <a:endParaRPr lang="ru-RU" b="1" i="1" dirty="0">
                <a:solidFill>
                  <a:srgbClr val="19194D"/>
                </a:solidFill>
              </a:endParaRP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980728" y="4067944"/>
              <a:ext cx="4752528" cy="46166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ru-RU" altLang="ru-RU" sz="2400" b="1" i="1" u="sng" dirty="0" smtClean="0">
                  <a:solidFill>
                    <a:srgbClr val="7030A0"/>
                  </a:solidFill>
                </a:rPr>
                <a:t>В нашем номере:</a:t>
              </a:r>
            </a:p>
            <a:p>
              <a:pPr>
                <a:lnSpc>
                  <a:spcPct val="150000"/>
                </a:lnSpc>
              </a:pPr>
              <a:endParaRPr lang="ru-RU" altLang="ru-RU" sz="1600" b="1" dirty="0" smtClean="0"/>
            </a:p>
            <a:p>
              <a:pPr>
                <a:lnSpc>
                  <a:spcPct val="150000"/>
                </a:lnSpc>
              </a:pPr>
              <a:r>
                <a:rPr lang="ru-RU" altLang="ru-RU" b="1" i="1" dirty="0" smtClean="0"/>
                <a:t>- Мамин день. Праздники в нашем саду</a:t>
              </a:r>
            </a:p>
            <a:p>
              <a:pPr>
                <a:lnSpc>
                  <a:spcPct val="150000"/>
                </a:lnSpc>
              </a:pPr>
              <a:r>
                <a:rPr lang="ru-RU" altLang="ru-RU" b="1" i="1" dirty="0" smtClean="0"/>
                <a:t>- Акция «В защиту первоцветов!»</a:t>
              </a:r>
            </a:p>
            <a:p>
              <a:pPr>
                <a:lnSpc>
                  <a:spcPct val="150000"/>
                </a:lnSpc>
              </a:pPr>
              <a:r>
                <a:rPr lang="ru-RU" altLang="ru-RU" b="1" i="1" dirty="0" smtClean="0"/>
                <a:t>- Концерт ДМШ </a:t>
              </a:r>
            </a:p>
            <a:p>
              <a:pPr>
                <a:lnSpc>
                  <a:spcPct val="150000"/>
                </a:lnSpc>
              </a:pPr>
              <a:r>
                <a:rPr lang="ru-RU" altLang="ru-RU" b="1" i="1" dirty="0" smtClean="0"/>
                <a:t>- Подведение итогов форума «Инновационная деятельность – условие развития системы образования»</a:t>
              </a:r>
            </a:p>
            <a:p>
              <a:pPr>
                <a:lnSpc>
                  <a:spcPct val="150000"/>
                </a:lnSpc>
              </a:pPr>
              <a:r>
                <a:rPr lang="ru-RU" altLang="ru-RU" b="1" i="1" dirty="0" smtClean="0"/>
                <a:t>- Родителям на заметку: «Правша или левша? Рисуем двумя руками!»</a:t>
              </a:r>
            </a:p>
            <a:p>
              <a:pPr>
                <a:buFontTx/>
                <a:buChar char="-"/>
              </a:pPr>
              <a:endParaRPr lang="ru-RU" altLang="ru-RU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s://i.pinimg.com/736x/e1/5d/0f/e15d0ff950e20070d94116cef62899cf--borders-free-page-borders.jpg"/>
          <p:cNvPicPr>
            <a:picLocks noChangeAspect="1" noChangeArrowheads="1"/>
          </p:cNvPicPr>
          <p:nvPr/>
        </p:nvPicPr>
        <p:blipFill>
          <a:blip r:embed="rId2" cstate="print"/>
          <a:srcRect l="5724" t="5653" r="6121" b="4777"/>
          <a:stretch>
            <a:fillRect/>
          </a:stretch>
        </p:blipFill>
        <p:spPr bwMode="auto">
          <a:xfrm>
            <a:off x="0" y="-1"/>
            <a:ext cx="6858000" cy="9173689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908720" y="1691680"/>
            <a:ext cx="5544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>
              <a:latin typeface="Monotype Corsiva" panose="03010101010201010101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52736" y="683568"/>
            <a:ext cx="51845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Женщина – вот вечная загадка мирозданья,</a:t>
            </a:r>
          </a:p>
          <a:p>
            <a:pPr algn="r"/>
            <a:r>
              <a:rPr lang="ru-RU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льдом блистает, то горит огнём.</a:t>
            </a:r>
          </a:p>
          <a:p>
            <a:pPr algn="r"/>
            <a:r>
              <a:rPr lang="ru-RU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нет прекрасней на земле создания – </a:t>
            </a:r>
          </a:p>
          <a:p>
            <a:pPr algn="r"/>
            <a:r>
              <a:rPr lang="ru-RU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МЕЖДУНАРОДНЫМ ЖЕНСКИМ ДНЕМ!</a:t>
            </a:r>
            <a:endParaRPr lang="ru-RU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6672" y="1835696"/>
            <a:ext cx="5760640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Один из самых любимых праздников у ребят – 8 марта! В этот день они поздравляют самых близких и родных людей. С весенними солнечными лучами пришёл и мамин праздник в наш детский сад.  С 1 по 7 марта в нашем учреждении проходили  утренники, посвященные празднованию Международного женского дня!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В празднично украшенном зале дети поздравляли своих мам и бабушек: пели добрые и ласковые песни, читали трепетные стихи, исполняли шуточные сценки, танцевали задорные польки. В праздничных играх и эстафетах активно принимали участие как дети, так и родители. </a:t>
            </a: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Праздничное настроение, детский смех  и улыбки очаровательных мам и бабушек зарядили положительной энергией всех участников и гостей нашего детского сада!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5064" y="5316560"/>
            <a:ext cx="1972393" cy="2160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951" y="5580113"/>
            <a:ext cx="3120515" cy="18966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-29690"/>
            <a:ext cx="6858000" cy="9173690"/>
            <a:chOff x="0" y="-29690"/>
            <a:chExt cx="6858000" cy="9173690"/>
          </a:xfrm>
        </p:grpSpPr>
        <p:pic>
          <p:nvPicPr>
            <p:cNvPr id="6148" name="Picture 4" descr="https://i.pinimg.com/736x/e1/5d/0f/e15d0ff950e20070d94116cef62899cf--borders-free-page-borders.jpg"/>
            <p:cNvPicPr>
              <a:picLocks noChangeAspect="1" noChangeArrowheads="1"/>
            </p:cNvPicPr>
            <p:nvPr/>
          </p:nvPicPr>
          <p:blipFill>
            <a:blip r:embed="rId2" cstate="print"/>
            <a:srcRect l="5724" t="5653" r="6121" b="4777"/>
            <a:stretch>
              <a:fillRect/>
            </a:stretch>
          </p:blipFill>
          <p:spPr bwMode="auto">
            <a:xfrm>
              <a:off x="0" y="-29690"/>
              <a:ext cx="6858000" cy="9173689"/>
            </a:xfrm>
            <a:prstGeom prst="rect">
              <a:avLst/>
            </a:prstGeom>
            <a:noFill/>
          </p:spPr>
        </p:pic>
        <p:sp>
          <p:nvSpPr>
            <p:cNvPr id="2" name="Прямоугольник 1"/>
            <p:cNvSpPr/>
            <p:nvPr/>
          </p:nvSpPr>
          <p:spPr>
            <a:xfrm>
              <a:off x="404664" y="926366"/>
              <a:ext cx="6120681" cy="82176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400" b="1" dirty="0">
                  <a:solidFill>
                    <a:srgbClr val="002060"/>
                  </a:solidFill>
                  <a:latin typeface="Monotype Corsiva" pitchFamily="66" charset="0"/>
                </a:rPr>
                <a:t>С наступлением весны природа оживает. Как только начинает пригревать солнце и появляются первые проталинки, проклевываются из-под земли нежные зеленые росточки. </a:t>
              </a:r>
            </a:p>
            <a:p>
              <a:r>
                <a:rPr lang="ru-RU" sz="2400" b="1" dirty="0">
                  <a:solidFill>
                    <a:srgbClr val="002060"/>
                  </a:solidFill>
                  <a:latin typeface="Monotype Corsiva" pitchFamily="66" charset="0"/>
                </a:rPr>
                <a:t>Сколько радости и счастья испытывают люди при виде хрупких стебельков и скромных первоцветов!</a:t>
              </a:r>
            </a:p>
            <a:p>
              <a:r>
                <a:rPr lang="ru-RU" sz="2400" b="1" dirty="0">
                  <a:solidFill>
                    <a:srgbClr val="002060"/>
                  </a:solidFill>
                  <a:latin typeface="Monotype Corsiva" pitchFamily="66" charset="0"/>
                </a:rPr>
                <a:t>Белые, желтые, голубые, сиреневые… На темной земле эти цветочки светятся жемчужинками! Многие из горожан поддаются соблазну и привозят домой </a:t>
              </a:r>
              <a:r>
                <a:rPr lang="ru-RU" sz="2400" b="1" dirty="0" err="1">
                  <a:solidFill>
                    <a:srgbClr val="002060"/>
                  </a:solidFill>
                  <a:latin typeface="Monotype Corsiva" pitchFamily="66" charset="0"/>
                </a:rPr>
                <a:t>быстровянущий</a:t>
              </a:r>
              <a:r>
                <a:rPr lang="ru-RU" sz="2400" b="1" dirty="0">
                  <a:solidFill>
                    <a:srgbClr val="002060"/>
                  </a:solidFill>
                  <a:latin typeface="Monotype Corsiva" pitchFamily="66" charset="0"/>
                </a:rPr>
                <a:t> букетик. </a:t>
              </a:r>
            </a:p>
            <a:p>
              <a:r>
                <a:rPr lang="ru-RU" sz="2400" b="1" dirty="0">
                  <a:solidFill>
                    <a:srgbClr val="002060"/>
                  </a:solidFill>
                  <a:latin typeface="Monotype Corsiva" pitchFamily="66" charset="0"/>
                </a:rPr>
                <a:t>Так вокруг городов с каждым годом становится всё меньше редких неприхотливых растений, цветущих раннею весной. Они холодоустойчивы. Распускаются сразу после схода снега. И этим они уникальны!</a:t>
              </a:r>
            </a:p>
            <a:p>
              <a:r>
                <a:rPr lang="ru-RU" sz="2400" b="1" dirty="0">
                  <a:solidFill>
                    <a:srgbClr val="002060"/>
                  </a:solidFill>
                  <a:latin typeface="Monotype Corsiva" pitchFamily="66" charset="0"/>
                </a:rPr>
                <a:t>Первоцветы лишены пышной красоты: их соцветия просты и невелики. В естественных природных условиях они гораздо красивее, чем в дорогих вазах. В наше время проблема сохранения различных видов первоцветов встаёт особенно </a:t>
              </a:r>
              <a:r>
                <a:rPr lang="ru-RU" sz="2400" b="1" dirty="0" smtClean="0">
                  <a:solidFill>
                    <a:srgbClr val="002060"/>
                  </a:solidFill>
                  <a:latin typeface="Monotype Corsiva" pitchFamily="66" charset="0"/>
                </a:rPr>
                <a:t>остро, так </a:t>
              </a:r>
              <a:r>
                <a:rPr lang="ru-RU" sz="2400" b="1" dirty="0">
                  <a:solidFill>
                    <a:srgbClr val="002060"/>
                  </a:solidFill>
                  <a:latin typeface="Monotype Corsiva" pitchFamily="66" charset="0"/>
                </a:rPr>
                <a:t>как их популяции стремительно сокращаются</a:t>
              </a:r>
              <a:r>
                <a:rPr lang="ru-RU" sz="2400" b="1" dirty="0" smtClean="0">
                  <a:solidFill>
                    <a:srgbClr val="002060"/>
                  </a:solidFill>
                  <a:latin typeface="Monotype Corsiva" pitchFamily="66" charset="0"/>
                </a:rPr>
                <a:t>.</a:t>
              </a:r>
              <a:endParaRPr lang="ru-RU" sz="2400" b="1" dirty="0">
                <a:solidFill>
                  <a:srgbClr val="002060"/>
                </a:solidFill>
                <a:latin typeface="Monotype Corsiva" pitchFamily="66" charset="0"/>
              </a:endParaRPr>
            </a:p>
          </p:txBody>
        </p:sp>
        <p:sp>
          <p:nvSpPr>
            <p:cNvPr id="3" name="Прямоугольник 2"/>
            <p:cNvSpPr/>
            <p:nvPr/>
          </p:nvSpPr>
          <p:spPr>
            <a:xfrm>
              <a:off x="548680" y="395536"/>
              <a:ext cx="6085941" cy="64633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36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В защиту первоцветов!</a:t>
              </a:r>
              <a:endParaRPr lang="ru-RU" sz="36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0" y="-29689"/>
            <a:ext cx="6858000" cy="9173689"/>
            <a:chOff x="0" y="-29689"/>
            <a:chExt cx="6858000" cy="9173689"/>
          </a:xfrm>
        </p:grpSpPr>
        <p:pic>
          <p:nvPicPr>
            <p:cNvPr id="6148" name="Picture 4" descr="https://i.pinimg.com/736x/e1/5d/0f/e15d0ff950e20070d94116cef62899cf--borders-free-page-borders.jpg"/>
            <p:cNvPicPr>
              <a:picLocks noChangeAspect="1" noChangeArrowheads="1"/>
            </p:cNvPicPr>
            <p:nvPr/>
          </p:nvPicPr>
          <p:blipFill>
            <a:blip r:embed="rId2" cstate="print"/>
            <a:srcRect l="5724" t="5653" r="6121" b="4777"/>
            <a:stretch>
              <a:fillRect/>
            </a:stretch>
          </p:blipFill>
          <p:spPr bwMode="auto">
            <a:xfrm>
              <a:off x="0" y="-29689"/>
              <a:ext cx="6858000" cy="9173689"/>
            </a:xfrm>
            <a:prstGeom prst="rect">
              <a:avLst/>
            </a:prstGeom>
            <a:noFill/>
          </p:spPr>
        </p:pic>
        <p:sp>
          <p:nvSpPr>
            <p:cNvPr id="3" name="Прямоугольник 2"/>
            <p:cNvSpPr/>
            <p:nvPr/>
          </p:nvSpPr>
          <p:spPr>
            <a:xfrm>
              <a:off x="476672" y="323528"/>
              <a:ext cx="6192688" cy="48936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400" b="1" dirty="0" smtClean="0">
                  <a:solidFill>
                    <a:srgbClr val="002060"/>
                  </a:solidFill>
                  <a:latin typeface="Monotype Corsiva" pitchFamily="66" charset="0"/>
                </a:rPr>
                <a:t>С целью привлечения внимания к данной проблеме, педагоги  нашего детского сада совместно с детьми и их родителями приняли участие в экологической акции «В защиту первоцветов!». </a:t>
              </a:r>
              <a:r>
                <a:rPr lang="ru-RU" sz="2400" dirty="0" smtClean="0"/>
                <a:t>  </a:t>
              </a:r>
            </a:p>
            <a:p>
              <a:r>
                <a:rPr lang="ru-RU" sz="2400" b="1" dirty="0" smtClean="0">
                  <a:solidFill>
                    <a:srgbClr val="002060"/>
                  </a:solidFill>
                  <a:latin typeface="Monotype Corsiva" pitchFamily="66" charset="0"/>
                </a:rPr>
                <a:t>Были проведены различные мероприятия природоохранной направленности, такие как: КВН «Первоцветы нашего края», спортивно-музыкальное мероприятие «Первоцветы просят помощи», мастер-класс «Изготовление первоцветов», викторина «Первоцветы», музыкально-познавательное развлечение «Подснежники в подарок» и др. , также издавались стенд газеты «Берегите первоцветы».</a:t>
              </a:r>
              <a:endParaRPr lang="ru-RU" sz="2400" b="1" dirty="0">
                <a:solidFill>
                  <a:srgbClr val="002060"/>
                </a:solidFill>
                <a:latin typeface="Monotype Corsiva" pitchFamily="66" charset="0"/>
              </a:endParaRPr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t="13854" r="3241" b="6061"/>
            <a:stretch>
              <a:fillRect/>
            </a:stretch>
          </p:blipFill>
          <p:spPr bwMode="auto">
            <a:xfrm>
              <a:off x="188640" y="5220072"/>
              <a:ext cx="3016003" cy="1872208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836712" y="6912260"/>
              <a:ext cx="2664296" cy="1998222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5" cstate="print"/>
            <a:srcRect t="23151" r="8313" b="8083"/>
            <a:stretch>
              <a:fillRect/>
            </a:stretch>
          </p:blipFill>
          <p:spPr bwMode="auto">
            <a:xfrm>
              <a:off x="3356992" y="5004049"/>
              <a:ext cx="2376264" cy="2376263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6" cstate="print"/>
            <a:srcRect t="10563" r="7028" b="24392"/>
            <a:stretch>
              <a:fillRect/>
            </a:stretch>
          </p:blipFill>
          <p:spPr bwMode="auto">
            <a:xfrm>
              <a:off x="4509120" y="6372200"/>
              <a:ext cx="2132013" cy="2651749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0" y="-1"/>
            <a:ext cx="6858000" cy="9173689"/>
            <a:chOff x="0" y="-1"/>
            <a:chExt cx="6858000" cy="9173689"/>
          </a:xfrm>
        </p:grpSpPr>
        <p:pic>
          <p:nvPicPr>
            <p:cNvPr id="6148" name="Picture 4" descr="https://i.pinimg.com/736x/e1/5d/0f/e15d0ff950e20070d94116cef62899cf--borders-free-page-borders.jpg"/>
            <p:cNvPicPr>
              <a:picLocks noChangeAspect="1" noChangeArrowheads="1"/>
            </p:cNvPicPr>
            <p:nvPr/>
          </p:nvPicPr>
          <p:blipFill>
            <a:blip r:embed="rId2" cstate="print"/>
            <a:srcRect l="5724" t="5653" r="6121" b="4777"/>
            <a:stretch>
              <a:fillRect/>
            </a:stretch>
          </p:blipFill>
          <p:spPr bwMode="auto">
            <a:xfrm>
              <a:off x="0" y="-1"/>
              <a:ext cx="6858000" cy="9173689"/>
            </a:xfrm>
            <a:prstGeom prst="rect">
              <a:avLst/>
            </a:prstGeom>
            <a:noFill/>
          </p:spPr>
        </p:pic>
        <p:sp>
          <p:nvSpPr>
            <p:cNvPr id="3" name="Прямоугольник 2"/>
            <p:cNvSpPr/>
            <p:nvPr/>
          </p:nvSpPr>
          <p:spPr>
            <a:xfrm>
              <a:off x="692696" y="683568"/>
              <a:ext cx="5472608" cy="31393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b="1" dirty="0" smtClean="0">
                  <a:latin typeface="Monotype Corsiva" pitchFamily="66" charset="0"/>
                </a:rPr>
                <a:t>20 марта 2018г. учащиеся Детской музыкальной школы им. И.Е. </a:t>
              </a:r>
              <a:r>
                <a:rPr lang="ru-RU" b="1" dirty="0" err="1" smtClean="0">
                  <a:latin typeface="Monotype Corsiva" pitchFamily="66" charset="0"/>
                </a:rPr>
                <a:t>Каптана</a:t>
              </a:r>
              <a:r>
                <a:rPr lang="ru-RU" b="1" dirty="0" smtClean="0">
                  <a:latin typeface="Monotype Corsiva" pitchFamily="66" charset="0"/>
                </a:rPr>
                <a:t> г. Белореченска сделали подарок воспитанникам и взрослым нашего детского сада – подарили концерт. Педагоги детского сада и музыкальной школы справедливо считают, что такие мероприятия важны и необходимы как для воспитанников детского сада, так и для учащихся музыкальной школы. Во время концертов дошкольники получили много впечатлений. Музыка всегда оставляет ярчайший след в эмоциональной памяти дошколят и создает большую мотивацию к занятиям музыкой в детском саду. </a:t>
              </a:r>
              <a:endParaRPr lang="ru-RU" b="1" dirty="0">
                <a:latin typeface="Monotype Corsiva" pitchFamily="66" charset="0"/>
              </a:endParaRPr>
            </a:p>
          </p:txBody>
        </p:sp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13592" y="6084168"/>
              <a:ext cx="2354935" cy="251057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92696" y="3834020"/>
              <a:ext cx="3111049" cy="233328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866994" y="5888917"/>
              <a:ext cx="2376264" cy="290107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005064" y="3635895"/>
              <a:ext cx="2160240" cy="289986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s://i.pinimg.com/736x/e1/5d/0f/e15d0ff950e20070d94116cef62899cf--borders-free-page-borders.jpg"/>
          <p:cNvPicPr>
            <a:picLocks noChangeAspect="1" noChangeArrowheads="1"/>
          </p:cNvPicPr>
          <p:nvPr/>
        </p:nvPicPr>
        <p:blipFill>
          <a:blip r:embed="rId2" cstate="print"/>
          <a:srcRect l="5724" t="5653" r="6121" b="4777"/>
          <a:stretch>
            <a:fillRect/>
          </a:stretch>
        </p:blipFill>
        <p:spPr bwMode="auto">
          <a:xfrm>
            <a:off x="0" y="0"/>
            <a:ext cx="6858000" cy="917368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04664" y="323528"/>
            <a:ext cx="6264696" cy="87100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  <a:latin typeface="Monotype Corsiva" pitchFamily="66" charset="0"/>
              </a:rPr>
              <a:t>  В целях развития и совершенствования научно-методической и инновационной деятельности  в образовательных учреждениях  муниципального образования </a:t>
            </a:r>
            <a:r>
              <a:rPr lang="ru-RU" sz="2000" b="1" dirty="0" err="1" smtClean="0">
                <a:solidFill>
                  <a:srgbClr val="7030A0"/>
                </a:solidFill>
                <a:latin typeface="Monotype Corsiva" pitchFamily="66" charset="0"/>
              </a:rPr>
              <a:t>Белореченский</a:t>
            </a:r>
            <a:r>
              <a:rPr lang="ru-RU" sz="2000" b="1" dirty="0" smtClean="0">
                <a:solidFill>
                  <a:srgbClr val="7030A0"/>
                </a:solidFill>
                <a:latin typeface="Monotype Corsiva" pitchFamily="66" charset="0"/>
              </a:rPr>
              <a:t> район, с 12 по 23 марта прошел муниципальный педагогический форум «Инновационная деятельность – условие развития системы образования», подведения итогов которого состоялось на базе нашего учреждения 16 марта. </a:t>
            </a:r>
          </a:p>
          <a:p>
            <a:r>
              <a:rPr lang="ru-RU" sz="2000" b="1" dirty="0" smtClean="0">
                <a:solidFill>
                  <a:srgbClr val="7030A0"/>
                </a:solidFill>
                <a:latin typeface="Monotype Corsiva" pitchFamily="66" charset="0"/>
              </a:rPr>
              <a:t>   </a:t>
            </a:r>
          </a:p>
          <a:p>
            <a:endParaRPr lang="ru-RU" sz="2000" b="1" dirty="0">
              <a:solidFill>
                <a:srgbClr val="7030A0"/>
              </a:solidFill>
              <a:latin typeface="Monotype Corsiva" pitchFamily="66" charset="0"/>
            </a:endParaRPr>
          </a:p>
          <a:p>
            <a:endParaRPr lang="ru-RU" sz="2000" b="1" dirty="0" smtClean="0">
              <a:solidFill>
                <a:srgbClr val="7030A0"/>
              </a:solidFill>
              <a:latin typeface="Monotype Corsiva" pitchFamily="66" charset="0"/>
            </a:endParaRPr>
          </a:p>
          <a:p>
            <a:endParaRPr lang="ru-RU" sz="2000" b="1" dirty="0">
              <a:solidFill>
                <a:srgbClr val="7030A0"/>
              </a:solidFill>
              <a:latin typeface="Monotype Corsiva" pitchFamily="66" charset="0"/>
            </a:endParaRPr>
          </a:p>
          <a:p>
            <a:endParaRPr lang="ru-RU" sz="2000" b="1" dirty="0" smtClean="0">
              <a:solidFill>
                <a:srgbClr val="7030A0"/>
              </a:solidFill>
              <a:latin typeface="Monotype Corsiva" pitchFamily="66" charset="0"/>
            </a:endParaRPr>
          </a:p>
          <a:p>
            <a:endParaRPr lang="ru-RU" sz="2000" b="1" dirty="0">
              <a:solidFill>
                <a:srgbClr val="7030A0"/>
              </a:solidFill>
              <a:latin typeface="Monotype Corsiva" pitchFamily="66" charset="0"/>
            </a:endParaRPr>
          </a:p>
          <a:p>
            <a:endParaRPr lang="ru-RU" sz="2000" b="1" dirty="0" smtClean="0">
              <a:solidFill>
                <a:srgbClr val="7030A0"/>
              </a:solidFill>
              <a:latin typeface="Monotype Corsiva" pitchFamily="66" charset="0"/>
            </a:endParaRPr>
          </a:p>
          <a:p>
            <a:endParaRPr lang="ru-RU" sz="2000" b="1" dirty="0">
              <a:solidFill>
                <a:srgbClr val="7030A0"/>
              </a:solidFill>
              <a:latin typeface="Monotype Corsiva" pitchFamily="66" charset="0"/>
            </a:endParaRPr>
          </a:p>
          <a:p>
            <a:r>
              <a:rPr lang="ru-RU" sz="2000" b="1" dirty="0" smtClean="0">
                <a:solidFill>
                  <a:srgbClr val="7030A0"/>
                </a:solidFill>
                <a:latin typeface="Monotype Corsiva" pitchFamily="66" charset="0"/>
              </a:rPr>
              <a:t>В работе форума приняли участие более 400 педагогических работников образовательных учреждений Белореченского района. Не остались в стороне и педагоги и нашего детского сада.</a:t>
            </a:r>
          </a:p>
          <a:p>
            <a:r>
              <a:rPr lang="ru-RU" sz="2000" b="1" dirty="0" smtClean="0">
                <a:solidFill>
                  <a:srgbClr val="7030A0"/>
                </a:solidFill>
                <a:latin typeface="Monotype Corsiva" pitchFamily="66" charset="0"/>
              </a:rPr>
              <a:t>  Так педагог-психолог </a:t>
            </a:r>
            <a:r>
              <a:rPr lang="ru-RU" sz="2000" b="1" dirty="0" err="1" smtClean="0">
                <a:solidFill>
                  <a:srgbClr val="7030A0"/>
                </a:solidFill>
                <a:latin typeface="Monotype Corsiva" pitchFamily="66" charset="0"/>
              </a:rPr>
              <a:t>Лыфарь</a:t>
            </a:r>
            <a:r>
              <a:rPr lang="ru-RU" sz="2000" b="1" dirty="0" smtClean="0">
                <a:solidFill>
                  <a:srgbClr val="7030A0"/>
                </a:solidFill>
                <a:latin typeface="Monotype Corsiva" pitchFamily="66" charset="0"/>
              </a:rPr>
              <a:t> Светлана Алексеевна выступила с консультацией на тему: «Оказание консультативной помощи родителям детей с ограниченными возможностями здоровья на базе детского сада». </a:t>
            </a:r>
          </a:p>
          <a:p>
            <a:r>
              <a:rPr lang="ru-RU" sz="2000" b="1" dirty="0" smtClean="0">
                <a:solidFill>
                  <a:srgbClr val="7030A0"/>
                </a:solidFill>
                <a:latin typeface="Monotype Corsiva" pitchFamily="66" charset="0"/>
              </a:rPr>
              <a:t>А инновационная программа  для детей 2-3х лет по физическому воспитанию «Физкультура для малышей» инструктора по физической культуре  Серовой Юлии Владимировны была  занесена в муниципальный банк  передового  педагогического опыта.</a:t>
            </a:r>
            <a:endParaRPr lang="ru-RU" sz="20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77" t="8900" b="6558"/>
          <a:stretch/>
        </p:blipFill>
        <p:spPr bwMode="auto">
          <a:xfrm>
            <a:off x="260648" y="2699791"/>
            <a:ext cx="3348220" cy="21569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25" t="14987" r="4739" b="4842"/>
          <a:stretch/>
        </p:blipFill>
        <p:spPr bwMode="auto">
          <a:xfrm>
            <a:off x="3692407" y="2862128"/>
            <a:ext cx="2976953" cy="17394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0"/>
            <a:ext cx="6858000" cy="9173689"/>
            <a:chOff x="0" y="0"/>
            <a:chExt cx="6858000" cy="9173689"/>
          </a:xfrm>
        </p:grpSpPr>
        <p:pic>
          <p:nvPicPr>
            <p:cNvPr id="6148" name="Picture 4" descr="https://i.pinimg.com/736x/e1/5d/0f/e15d0ff950e20070d94116cef62899cf--borders-free-page-borders.jpg"/>
            <p:cNvPicPr>
              <a:picLocks noChangeAspect="1" noChangeArrowheads="1"/>
            </p:cNvPicPr>
            <p:nvPr/>
          </p:nvPicPr>
          <p:blipFill>
            <a:blip r:embed="rId2" cstate="print"/>
            <a:srcRect l="5724" t="5653" r="6121" b="4777"/>
            <a:stretch>
              <a:fillRect/>
            </a:stretch>
          </p:blipFill>
          <p:spPr bwMode="auto">
            <a:xfrm>
              <a:off x="0" y="0"/>
              <a:ext cx="6858000" cy="9173689"/>
            </a:xfrm>
            <a:prstGeom prst="rect">
              <a:avLst/>
            </a:prstGeom>
            <a:noFill/>
          </p:spPr>
        </p:pic>
        <p:sp>
          <p:nvSpPr>
            <p:cNvPr id="3" name="Прямоугольник 2"/>
            <p:cNvSpPr/>
            <p:nvPr/>
          </p:nvSpPr>
          <p:spPr>
            <a:xfrm>
              <a:off x="476672" y="899592"/>
              <a:ext cx="5976664" cy="66479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ru-RU" b="1" dirty="0" smtClean="0"/>
                <a:t>НА ЗАМЕТКУ РОДИТЕЛЯМ        </a:t>
              </a:r>
              <a:endParaRPr lang="ru-RU" dirty="0" smtClean="0"/>
            </a:p>
            <a:p>
              <a:pPr algn="ctr"/>
              <a:r>
                <a:rPr lang="ru-RU" sz="2800" b="1" dirty="0" smtClean="0">
                  <a:solidFill>
                    <a:srgbClr val="0066FF"/>
                  </a:solidFill>
                  <a:latin typeface="Monotype Corsiva" pitchFamily="66" charset="0"/>
                </a:rPr>
                <a:t>Правша или левша?</a:t>
              </a:r>
              <a:endParaRPr lang="ru-RU" sz="2800" dirty="0" smtClean="0">
                <a:solidFill>
                  <a:srgbClr val="0066FF"/>
                </a:solidFill>
                <a:latin typeface="Monotype Corsiva" pitchFamily="66" charset="0"/>
              </a:endParaRPr>
            </a:p>
            <a:p>
              <a:r>
                <a:rPr lang="ru-RU" dirty="0" smtClean="0"/>
                <a:t>   </a:t>
              </a:r>
              <a:r>
                <a:rPr lang="ru-RU" sz="2000" b="1" dirty="0" smtClean="0">
                  <a:latin typeface="Monotype Corsiva" pitchFamily="66" charset="0"/>
                </a:rPr>
                <a:t>Процент </a:t>
              </a:r>
              <a:r>
                <a:rPr lang="ru-RU" sz="2000" b="1" dirty="0" err="1" smtClean="0">
                  <a:latin typeface="Monotype Corsiva" pitchFamily="66" charset="0"/>
                </a:rPr>
                <a:t>леворуких</a:t>
              </a:r>
              <a:r>
                <a:rPr lang="ru-RU" sz="2000" b="1" dirty="0" smtClean="0">
                  <a:latin typeface="Monotype Corsiva" pitchFamily="66" charset="0"/>
                </a:rPr>
                <a:t> людей сравнительно не </a:t>
              </a:r>
            </a:p>
            <a:p>
              <a:r>
                <a:rPr lang="ru-RU" sz="2000" b="1" dirty="0" smtClean="0">
                  <a:latin typeface="Monotype Corsiva" pitchFamily="66" charset="0"/>
                </a:rPr>
                <a:t>большой. Менее 10 человек из </a:t>
              </a:r>
            </a:p>
            <a:p>
              <a:r>
                <a:rPr lang="ru-RU" sz="2000" b="1" dirty="0" smtClean="0">
                  <a:latin typeface="Monotype Corsiva" pitchFamily="66" charset="0"/>
                </a:rPr>
                <a:t>100 предпочитают пользоваться </a:t>
              </a:r>
            </a:p>
            <a:p>
              <a:r>
                <a:rPr lang="ru-RU" sz="2000" b="1" dirty="0" smtClean="0">
                  <a:latin typeface="Monotype Corsiva" pitchFamily="66" charset="0"/>
                </a:rPr>
                <a:t>левой, а не правой рукой.</a:t>
              </a:r>
            </a:p>
            <a:p>
              <a:r>
                <a:rPr lang="ru-RU" sz="2000" b="1" dirty="0" smtClean="0">
                  <a:latin typeface="Monotype Corsiva" pitchFamily="66" charset="0"/>
                </a:rPr>
                <a:t>  Левши ничем не отличаются </a:t>
              </a:r>
            </a:p>
            <a:p>
              <a:r>
                <a:rPr lang="ru-RU" sz="2000" b="1" dirty="0" smtClean="0">
                  <a:latin typeface="Monotype Corsiva" pitchFamily="66" charset="0"/>
                </a:rPr>
                <a:t>от правшей по одаренности, </a:t>
              </a:r>
            </a:p>
            <a:p>
              <a:r>
                <a:rPr lang="ru-RU" sz="2000" b="1" dirty="0" smtClean="0">
                  <a:latin typeface="Monotype Corsiva" pitchFamily="66" charset="0"/>
                </a:rPr>
                <a:t>интеллекту, способностям.</a:t>
              </a:r>
            </a:p>
            <a:p>
              <a:r>
                <a:rPr lang="ru-RU" sz="2000" b="1" dirty="0" smtClean="0">
                  <a:latin typeface="Monotype Corsiva" pitchFamily="66" charset="0"/>
                </a:rPr>
                <a:t>  Если ребенок охотнее пользуется </a:t>
              </a:r>
            </a:p>
            <a:p>
              <a:r>
                <a:rPr lang="ru-RU" sz="2000" b="1" dirty="0" smtClean="0">
                  <a:latin typeface="Monotype Corsiva" pitchFamily="66" charset="0"/>
                </a:rPr>
                <a:t>левой рукой не стоит его </a:t>
              </a:r>
            </a:p>
            <a:p>
              <a:r>
                <a:rPr lang="ru-RU" sz="2000" b="1" dirty="0" smtClean="0">
                  <a:latin typeface="Monotype Corsiva" pitchFamily="66" charset="0"/>
                </a:rPr>
                <a:t>переучивать. Не забывайте: эти </a:t>
              </a:r>
            </a:p>
            <a:p>
              <a:r>
                <a:rPr lang="ru-RU" sz="2000" b="1" dirty="0" smtClean="0">
                  <a:latin typeface="Monotype Corsiva" pitchFamily="66" charset="0"/>
                </a:rPr>
                <a:t>дети развиваются абсолютно </a:t>
              </a:r>
            </a:p>
            <a:p>
              <a:r>
                <a:rPr lang="ru-RU" sz="2000" b="1" dirty="0" smtClean="0">
                  <a:latin typeface="Monotype Corsiva" pitchFamily="66" charset="0"/>
                </a:rPr>
                <a:t>нормально. Считается, что стойкое предпочтение одной из рук формируется не ранее чем к 4-5 годам.</a:t>
              </a:r>
            </a:p>
            <a:p>
              <a:r>
                <a:rPr lang="ru-RU" sz="2000" b="1" dirty="0" smtClean="0">
                  <a:latin typeface="Monotype Corsiva" pitchFamily="66" charset="0"/>
                </a:rPr>
                <a:t>   Не забывайте о правильном освещении. При работе левой рукой лампу нужно ставить не слева, а справа. Приобретите специальные  ножницы для левшей, ребенку будет удобнее и проще осваивать этот инструмент.</a:t>
              </a:r>
            </a:p>
            <a:p>
              <a:r>
                <a:rPr lang="ru-RU" sz="2000" b="1" dirty="0" smtClean="0">
                  <a:latin typeface="Monotype Corsiva" pitchFamily="66" charset="0"/>
                </a:rPr>
                <a:t>  Постепенно учите ребенка пользоваться и правой рукой лучше в форме игры.</a:t>
              </a:r>
            </a:p>
          </p:txBody>
        </p:sp>
        <p:pic>
          <p:nvPicPr>
            <p:cNvPr id="2050" name="Picture 2" descr="https://la-viva.ru/upload/esli-rebenok-levsha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149080" y="2195736"/>
              <a:ext cx="2390665" cy="252028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90500" cap="sq">
              <a:solidFill>
                <a:srgbClr val="92D050"/>
              </a:solidFill>
              <a:miter lim="800000"/>
            </a:ln>
            <a:effectLst>
              <a:outerShdw blurRad="65000" dist="50800" dir="12900000" kx="195000" ky="145000" algn="tl" rotWithShape="0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360000"/>
              </a:camera>
              <a:lightRig rig="twoPt" dir="t">
                <a:rot lat="0" lon="0" rev="7200000"/>
              </a:lightRig>
            </a:scene3d>
            <a:sp3d contourW="12700">
              <a:bevelT w="25400" h="19050"/>
              <a:contourClr>
                <a:srgbClr val="969696"/>
              </a:contourClr>
            </a:sp3d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Группа 13"/>
          <p:cNvGrpSpPr/>
          <p:nvPr/>
        </p:nvGrpSpPr>
        <p:grpSpPr>
          <a:xfrm>
            <a:off x="0" y="-1"/>
            <a:ext cx="6858000" cy="9173689"/>
            <a:chOff x="0" y="-1"/>
            <a:chExt cx="6858000" cy="9173689"/>
          </a:xfrm>
        </p:grpSpPr>
        <p:pic>
          <p:nvPicPr>
            <p:cNvPr id="6148" name="Picture 4" descr="https://i.pinimg.com/736x/e1/5d/0f/e15d0ff950e20070d94116cef62899cf--borders-free-page-borders.jpg"/>
            <p:cNvPicPr>
              <a:picLocks noChangeAspect="1" noChangeArrowheads="1"/>
            </p:cNvPicPr>
            <p:nvPr/>
          </p:nvPicPr>
          <p:blipFill>
            <a:blip r:embed="rId2" cstate="print"/>
            <a:srcRect l="5724" t="5653" r="6121" b="4777"/>
            <a:stretch>
              <a:fillRect/>
            </a:stretch>
          </p:blipFill>
          <p:spPr bwMode="auto">
            <a:xfrm>
              <a:off x="0" y="-1"/>
              <a:ext cx="6858000" cy="9173689"/>
            </a:xfrm>
            <a:prstGeom prst="rect">
              <a:avLst/>
            </a:prstGeom>
            <a:noFill/>
          </p:spPr>
        </p:pic>
        <p:sp>
          <p:nvSpPr>
            <p:cNvPr id="2" name="TextBox 1"/>
            <p:cNvSpPr txBox="1"/>
            <p:nvPr/>
          </p:nvSpPr>
          <p:spPr>
            <a:xfrm>
              <a:off x="908720" y="1691680"/>
              <a:ext cx="55446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ru-RU">
                <a:latin typeface="Monotype Corsiva" panose="03010101010201010101" pitchFamily="66" charset="0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76672" y="1940971"/>
              <a:ext cx="57606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</a:t>
              </a:r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332656" y="467544"/>
              <a:ext cx="6192688" cy="77867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3200" b="1" dirty="0" smtClean="0">
                  <a:solidFill>
                    <a:srgbClr val="CC0000"/>
                  </a:solidFill>
                  <a:latin typeface="Monotype Corsiva" pitchFamily="66" charset="0"/>
                </a:rPr>
                <a:t>           Рисуем двумя руками!</a:t>
              </a:r>
            </a:p>
            <a:p>
              <a:r>
                <a:rPr lang="ru-RU" b="1" dirty="0" smtClean="0">
                  <a:latin typeface="Monotype Corsiva" pitchFamily="66" charset="0"/>
                </a:rPr>
                <a:t>А можно ли потихоньку развивать «ленивые руки»?  </a:t>
              </a:r>
            </a:p>
            <a:p>
              <a:r>
                <a:rPr lang="ru-RU" b="1" dirty="0" smtClean="0">
                  <a:latin typeface="Monotype Corsiva" pitchFamily="66" charset="0"/>
                </a:rPr>
                <a:t>Попробуем.</a:t>
              </a:r>
            </a:p>
            <a:p>
              <a:r>
                <a:rPr lang="ru-RU" b="1" dirty="0" smtClean="0">
                  <a:latin typeface="Monotype Corsiva" pitchFamily="66" charset="0"/>
                </a:rPr>
                <a:t>   Это очень увлекательно и полезно. В - первых, у ребенка  развивается умение пользоваться левой и правой рукой, работают оба полушария головного мозга, во - вторых, пространственное воображение и, в-третьих, - мелкая моторика рук.</a:t>
              </a:r>
            </a:p>
            <a:p>
              <a:r>
                <a:rPr lang="ru-RU" b="1" dirty="0" smtClean="0">
                  <a:latin typeface="Monotype Corsiva" pitchFamily="66" charset="0"/>
                </a:rPr>
                <a:t>   Итак, начнем с самого простого. Проведем вертикальную линию через середину листа и в каждую руку возьмем по карандашу. Далее поставим их вместе в одну точку.</a:t>
              </a:r>
            </a:p>
            <a:p>
              <a:r>
                <a:rPr lang="ru-RU" b="1" dirty="0" smtClean="0">
                  <a:latin typeface="Monotype Corsiva" pitchFamily="66" charset="0"/>
                </a:rPr>
                <a:t>    А что же рисовать? Все что угодно, например осенние листья.  Какие они разные и красивые. Карандаши отталкиваются друг от друга и начинают описывать две окружности, но опомнившись, встречаются на той же вертикальной линии. Вот и готов березовый лист. Чтобы рисунок получился более четким, живописным, можно потрогать, посмотреть живой или засушенный лист, обвести его указательными пальцами, почувствовать его форму, повторить контур в воздухе и уж, потом рисовать. Очень легко рисовать таким способом пальцами или веточками на  песке.  Польза такого необычного способа рисования в том, что дети легче усваивают понятие симметрии.  Соответственно рисовать можно любой предмет, обладающий этим свойством. Малышам можно предложить простые предметы  (гриб, яблоко, сердечко, насекомые и т.д.) ребята постарше могут придумать сами интересные и неожиданные предметы, в том числе и различные рожицы, лица.</a:t>
              </a:r>
            </a:p>
          </p:txBody>
        </p:sp>
        <p:pic>
          <p:nvPicPr>
            <p:cNvPr id="1028" name="Picture 4" descr="https://d2gg9evh47fn9z.cloudfront.net/800px_COLOURBOX4260647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EFDFB"/>
                </a:clrFrom>
                <a:clrTo>
                  <a:srgbClr val="FEFDFB">
                    <a:alpha val="0"/>
                  </a:srgbClr>
                </a:clrTo>
              </a:clrChange>
            </a:blip>
            <a:srcRect l="69929" t="4847" b="64512"/>
            <a:stretch>
              <a:fillRect/>
            </a:stretch>
          </p:blipFill>
          <p:spPr bwMode="auto">
            <a:xfrm>
              <a:off x="5085184" y="539552"/>
              <a:ext cx="1412776" cy="1264995"/>
            </a:xfrm>
            <a:prstGeom prst="rect">
              <a:avLst/>
            </a:prstGeom>
            <a:noFill/>
          </p:spPr>
        </p:pic>
        <p:pic>
          <p:nvPicPr>
            <p:cNvPr id="13" name="Picture 4" descr="https://d2gg9evh47fn9z.cloudfront.net/800px_COLOURBOX4260647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EFDFB"/>
                </a:clrFrom>
                <a:clrTo>
                  <a:srgbClr val="FEFDFB">
                    <a:alpha val="0"/>
                  </a:srgbClr>
                </a:clrTo>
              </a:clrChange>
            </a:blip>
            <a:srcRect l="4725" t="63447" r="64090" b="2141"/>
            <a:stretch>
              <a:fillRect/>
            </a:stretch>
          </p:blipFill>
          <p:spPr bwMode="auto">
            <a:xfrm>
              <a:off x="2348880" y="7699476"/>
              <a:ext cx="1489666" cy="1444524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</TotalTime>
  <Words>602</Words>
  <Application>Microsoft Office PowerPoint</Application>
  <PresentationFormat>Экран (4:3)</PresentationFormat>
  <Paragraphs>67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сад 8</dc:creator>
  <cp:lastModifiedBy>User</cp:lastModifiedBy>
  <cp:revision>34</cp:revision>
  <dcterms:created xsi:type="dcterms:W3CDTF">2018-04-02T05:48:48Z</dcterms:created>
  <dcterms:modified xsi:type="dcterms:W3CDTF">2018-04-05T06:07:09Z</dcterms:modified>
</cp:coreProperties>
</file>