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57" r:id="rId5"/>
    <p:sldId id="258" r:id="rId6"/>
    <p:sldId id="264" r:id="rId7"/>
    <p:sldId id="265" r:id="rId8"/>
    <p:sldId id="259" r:id="rId9"/>
    <p:sldId id="260" r:id="rId10"/>
    <p:sldId id="261"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721F"/>
    <a:srgbClr val="565F0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607_Yandex.jpg"/>
          <p:cNvPicPr/>
          <p:nvPr/>
        </p:nvPicPr>
        <p:blipFill>
          <a:blip r:embed="rId2"/>
          <a:srcRect t="34049" b="22906"/>
          <a:stretch>
            <a:fillRect/>
          </a:stretch>
        </p:blipFill>
        <p:spPr bwMode="auto">
          <a:xfrm>
            <a:off x="285720" y="285728"/>
            <a:ext cx="8572560" cy="6286544"/>
          </a:xfrm>
          <a:prstGeom prst="rect">
            <a:avLst/>
          </a:prstGeom>
          <a:noFill/>
          <a:ln w="38100">
            <a:solidFill>
              <a:srgbClr val="7030A0"/>
            </a:solidFill>
            <a:miter lim="800000"/>
            <a:headEnd/>
            <a:tailEnd/>
          </a:ln>
        </p:spPr>
      </p:pic>
      <p:sp>
        <p:nvSpPr>
          <p:cNvPr id="3" name="TextBox 2"/>
          <p:cNvSpPr txBox="1"/>
          <p:nvPr/>
        </p:nvSpPr>
        <p:spPr>
          <a:xfrm>
            <a:off x="1285852" y="3357562"/>
            <a:ext cx="4572032" cy="1143008"/>
          </a:xfrm>
          <a:prstGeom prst="rect">
            <a:avLst/>
          </a:prstGeom>
          <a:noFill/>
        </p:spPr>
        <p:txBody>
          <a:bodyPr wrap="square" rtlCol="0">
            <a:prstTxWarp prst="textPlain">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ylfaen" pitchFamily="18" charset="0"/>
              </a:rPr>
              <a:t>Сборник </a:t>
            </a:r>
            <a:r>
              <a:rPr lang="ru-RU" sz="2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ylfaen" pitchFamily="18" charset="0"/>
              </a:rPr>
              <a:t>стихов-запоминалок</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ylfaen" pitchFamily="18" charset="0"/>
            </a:endParaRPr>
          </a:p>
        </p:txBody>
      </p:sp>
      <p:sp>
        <p:nvSpPr>
          <p:cNvPr id="6" name="TextBox 5"/>
          <p:cNvSpPr txBox="1"/>
          <p:nvPr/>
        </p:nvSpPr>
        <p:spPr>
          <a:xfrm>
            <a:off x="1714480" y="4500570"/>
            <a:ext cx="3929090"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ylfaen" pitchFamily="18" charset="0"/>
              </a:rPr>
              <a:t>для детей старших групп</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ylfaen" pitchFamily="18" charset="0"/>
            </a:endParaRPr>
          </a:p>
        </p:txBody>
      </p:sp>
      <p:sp>
        <p:nvSpPr>
          <p:cNvPr id="7" name="TextBox 6"/>
          <p:cNvSpPr txBox="1"/>
          <p:nvPr/>
        </p:nvSpPr>
        <p:spPr>
          <a:xfrm>
            <a:off x="285720" y="6215082"/>
            <a:ext cx="4357718" cy="338554"/>
          </a:xfrm>
          <a:prstGeom prst="rect">
            <a:avLst/>
          </a:prstGeom>
          <a:noFill/>
        </p:spPr>
        <p:txBody>
          <a:bodyPr wrap="square" rtlCol="0">
            <a:spAutoFit/>
          </a:bodyPr>
          <a:lstStyle/>
          <a:p>
            <a:r>
              <a:rPr lang="ru-RU" sz="1600" dirty="0" smtClean="0">
                <a:solidFill>
                  <a:srgbClr val="002060"/>
                </a:solidFill>
                <a:latin typeface="Times New Roman" pitchFamily="18" charset="0"/>
                <a:cs typeface="Times New Roman" pitchFamily="18" charset="0"/>
              </a:rPr>
              <a:t>Подготовила воспитатель </a:t>
            </a:r>
            <a:r>
              <a:rPr lang="ru-RU" sz="1600" dirty="0" err="1" smtClean="0">
                <a:solidFill>
                  <a:srgbClr val="002060"/>
                </a:solidFill>
                <a:latin typeface="Times New Roman" pitchFamily="18" charset="0"/>
                <a:cs typeface="Times New Roman" pitchFamily="18" charset="0"/>
              </a:rPr>
              <a:t>Чумикова</a:t>
            </a:r>
            <a:r>
              <a:rPr lang="ru-RU" sz="1600" dirty="0" smtClean="0">
                <a:solidFill>
                  <a:srgbClr val="002060"/>
                </a:solidFill>
                <a:latin typeface="Times New Roman" pitchFamily="18" charset="0"/>
                <a:cs typeface="Times New Roman" pitchFamily="18" charset="0"/>
              </a:rPr>
              <a:t> Л. Ф.</a:t>
            </a:r>
            <a:endParaRPr lang="ru-RU" sz="16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203_Yandex.jpg"/>
          <p:cNvPicPr/>
          <p:nvPr/>
        </p:nvPicPr>
        <p:blipFill>
          <a:blip r:embed="rId2"/>
          <a:srcRect t="30937" b="2701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500298" y="285728"/>
            <a:ext cx="2500330" cy="369332"/>
          </a:xfrm>
          <a:prstGeom prst="rect">
            <a:avLst/>
          </a:prstGeom>
          <a:noFill/>
        </p:spPr>
        <p:txBody>
          <a:bodyPr wrap="square" rtlCol="0">
            <a:spAutoFit/>
          </a:bodyPr>
          <a:lstStyle/>
          <a:p>
            <a:r>
              <a:rPr lang="ru-RU" b="1" dirty="0" smtClean="0">
                <a:solidFill>
                  <a:srgbClr val="7030A0"/>
                </a:solidFill>
                <a:latin typeface="Times New Roman" pitchFamily="18" charset="0"/>
                <a:cs typeface="Times New Roman" pitchFamily="18" charset="0"/>
              </a:rPr>
              <a:t>Запоминаем планеты:</a:t>
            </a:r>
            <a:endParaRPr lang="ru-RU" b="1" dirty="0">
              <a:solidFill>
                <a:srgbClr val="7030A0"/>
              </a:solidFill>
              <a:latin typeface="Times New Roman" pitchFamily="18" charset="0"/>
              <a:cs typeface="Times New Roman" pitchFamily="18" charset="0"/>
            </a:endParaRPr>
          </a:p>
        </p:txBody>
      </p:sp>
      <p:sp>
        <p:nvSpPr>
          <p:cNvPr id="4" name="TextBox 3"/>
          <p:cNvSpPr txBox="1"/>
          <p:nvPr/>
        </p:nvSpPr>
        <p:spPr>
          <a:xfrm>
            <a:off x="2571736" y="785794"/>
            <a:ext cx="6357982" cy="523220"/>
          </a:xfrm>
          <a:prstGeom prst="rect">
            <a:avLst/>
          </a:prstGeom>
          <a:noFill/>
          <a:ln>
            <a:solidFill>
              <a:srgbClr val="FF000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Мы Все Знаем: Мама Юли Села Утром На Пилюли. </a:t>
            </a:r>
          </a:p>
          <a:p>
            <a:r>
              <a:rPr lang="ru-RU" sz="1400" dirty="0" smtClean="0">
                <a:solidFill>
                  <a:srgbClr val="002060"/>
                </a:solidFill>
                <a:latin typeface="Times New Roman" pitchFamily="18" charset="0"/>
                <a:cs typeface="Times New Roman" pitchFamily="18" charset="0"/>
              </a:rPr>
              <a:t>(</a:t>
            </a:r>
            <a:r>
              <a:rPr lang="ru-RU" sz="1400" b="1" dirty="0" smtClean="0">
                <a:solidFill>
                  <a:srgbClr val="002060"/>
                </a:solidFill>
                <a:latin typeface="Times New Roman" pitchFamily="18" charset="0"/>
                <a:cs typeface="Times New Roman" pitchFamily="18" charset="0"/>
              </a:rPr>
              <a:t>Меркурий</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Венера</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Земля</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Марс</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Юпитер</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Сатурн</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Уран</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Нептун</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Плутон</a:t>
            </a:r>
            <a:r>
              <a:rPr lang="ru-RU" sz="1400" dirty="0" smtClean="0">
                <a:solidFill>
                  <a:srgbClr val="002060"/>
                </a:solidFill>
                <a:latin typeface="Times New Roman" pitchFamily="18" charset="0"/>
                <a:cs typeface="Times New Roman" pitchFamily="18" charset="0"/>
              </a:rPr>
              <a:t>)</a:t>
            </a:r>
            <a:endParaRPr lang="ru-RU" sz="1400" dirty="0">
              <a:solidFill>
                <a:srgbClr val="002060"/>
              </a:solidFill>
              <a:latin typeface="Times New Roman" pitchFamily="18" charset="0"/>
              <a:cs typeface="Times New Roman" pitchFamily="18" charset="0"/>
            </a:endParaRPr>
          </a:p>
        </p:txBody>
      </p:sp>
      <p:sp>
        <p:nvSpPr>
          <p:cNvPr id="5" name="TextBox 4"/>
          <p:cNvSpPr txBox="1"/>
          <p:nvPr/>
        </p:nvSpPr>
        <p:spPr>
          <a:xfrm>
            <a:off x="214282" y="857232"/>
            <a:ext cx="2143140" cy="3600986"/>
          </a:xfrm>
          <a:prstGeom prst="rect">
            <a:avLst/>
          </a:prstGeom>
          <a:noFill/>
          <a:ln>
            <a:solidFill>
              <a:srgbClr val="7030A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По порядку все планеты</a:t>
            </a:r>
          </a:p>
          <a:p>
            <a:r>
              <a:rPr lang="ru-RU" sz="1400" dirty="0" smtClean="0">
                <a:solidFill>
                  <a:srgbClr val="002060"/>
                </a:solidFill>
                <a:latin typeface="Times New Roman" pitchFamily="18" charset="0"/>
                <a:cs typeface="Times New Roman" pitchFamily="18" charset="0"/>
              </a:rPr>
              <a:t>Назовёт любой из нас:</a:t>
            </a:r>
          </a:p>
          <a:p>
            <a:r>
              <a:rPr lang="ru-RU" sz="1400" dirty="0" smtClean="0">
                <a:solidFill>
                  <a:srgbClr val="002060"/>
                </a:solidFill>
                <a:latin typeface="Times New Roman" pitchFamily="18" charset="0"/>
                <a:cs typeface="Times New Roman" pitchFamily="18" charset="0"/>
              </a:rPr>
              <a:t>Раз – </a:t>
            </a:r>
            <a:r>
              <a:rPr lang="ru-RU" sz="1400" b="1" dirty="0" smtClean="0">
                <a:solidFill>
                  <a:srgbClr val="002060"/>
                </a:solidFill>
                <a:latin typeface="Times New Roman" pitchFamily="18" charset="0"/>
                <a:cs typeface="Times New Roman" pitchFamily="18" charset="0"/>
              </a:rPr>
              <a:t>Меркурий</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Два – </a:t>
            </a:r>
            <a:r>
              <a:rPr lang="ru-RU" sz="1400" b="1" dirty="0" smtClean="0">
                <a:solidFill>
                  <a:srgbClr val="002060"/>
                </a:solidFill>
                <a:latin typeface="Times New Roman" pitchFamily="18" charset="0"/>
                <a:cs typeface="Times New Roman" pitchFamily="18" charset="0"/>
              </a:rPr>
              <a:t>Венера</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Три – </a:t>
            </a:r>
            <a:r>
              <a:rPr lang="ru-RU" sz="1400" b="1" dirty="0" smtClean="0">
                <a:solidFill>
                  <a:srgbClr val="002060"/>
                </a:solidFill>
                <a:latin typeface="Times New Roman" pitchFamily="18" charset="0"/>
                <a:cs typeface="Times New Roman" pitchFamily="18" charset="0"/>
              </a:rPr>
              <a:t>Земля</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Четыре – </a:t>
            </a:r>
            <a:r>
              <a:rPr lang="ru-RU" sz="1400" b="1" dirty="0" smtClean="0">
                <a:solidFill>
                  <a:srgbClr val="002060"/>
                </a:solidFill>
                <a:latin typeface="Times New Roman" pitchFamily="18" charset="0"/>
                <a:cs typeface="Times New Roman" pitchFamily="18" charset="0"/>
              </a:rPr>
              <a:t>Марс</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Пять – </a:t>
            </a:r>
            <a:r>
              <a:rPr lang="ru-RU" sz="1400" b="1" dirty="0" smtClean="0">
                <a:solidFill>
                  <a:srgbClr val="002060"/>
                </a:solidFill>
                <a:latin typeface="Times New Roman" pitchFamily="18" charset="0"/>
                <a:cs typeface="Times New Roman" pitchFamily="18" charset="0"/>
              </a:rPr>
              <a:t>Юпитер</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Шесть – </a:t>
            </a:r>
            <a:r>
              <a:rPr lang="ru-RU" sz="1400" b="1" dirty="0" smtClean="0">
                <a:solidFill>
                  <a:srgbClr val="002060"/>
                </a:solidFill>
                <a:latin typeface="Times New Roman" pitchFamily="18" charset="0"/>
                <a:cs typeface="Times New Roman" pitchFamily="18" charset="0"/>
              </a:rPr>
              <a:t>Сатурн</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Семь – </a:t>
            </a:r>
            <a:r>
              <a:rPr lang="ru-RU" sz="1400" b="1" dirty="0" smtClean="0">
                <a:solidFill>
                  <a:srgbClr val="002060"/>
                </a:solidFill>
                <a:latin typeface="Times New Roman" pitchFamily="18" charset="0"/>
                <a:cs typeface="Times New Roman" pitchFamily="18" charset="0"/>
              </a:rPr>
              <a:t>Уран</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За ним – </a:t>
            </a:r>
            <a:r>
              <a:rPr lang="ru-RU" sz="1400" b="1" dirty="0" smtClean="0">
                <a:solidFill>
                  <a:srgbClr val="002060"/>
                </a:solidFill>
                <a:latin typeface="Times New Roman" pitchFamily="18" charset="0"/>
                <a:cs typeface="Times New Roman" pitchFamily="18" charset="0"/>
              </a:rPr>
              <a:t>Нептун</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Он восьмой идёт по счёту.</a:t>
            </a:r>
          </a:p>
          <a:p>
            <a:r>
              <a:rPr lang="ru-RU" sz="1400" dirty="0" smtClean="0">
                <a:solidFill>
                  <a:srgbClr val="002060"/>
                </a:solidFill>
                <a:latin typeface="Times New Roman" pitchFamily="18" charset="0"/>
                <a:cs typeface="Times New Roman" pitchFamily="18" charset="0"/>
              </a:rPr>
              <a:t>А за ним уже, потом,</a:t>
            </a:r>
          </a:p>
          <a:p>
            <a:r>
              <a:rPr lang="ru-RU" sz="1400" dirty="0" smtClean="0">
                <a:solidFill>
                  <a:srgbClr val="002060"/>
                </a:solidFill>
                <a:latin typeface="Times New Roman" pitchFamily="18" charset="0"/>
                <a:cs typeface="Times New Roman" pitchFamily="18" charset="0"/>
              </a:rPr>
              <a:t>И девятая планета </a:t>
            </a:r>
          </a:p>
          <a:p>
            <a:r>
              <a:rPr lang="ru-RU" sz="1400" dirty="0" smtClean="0">
                <a:solidFill>
                  <a:srgbClr val="002060"/>
                </a:solidFill>
                <a:latin typeface="Times New Roman" pitchFamily="18" charset="0"/>
                <a:cs typeface="Times New Roman" pitchFamily="18" charset="0"/>
              </a:rPr>
              <a:t>Под названием </a:t>
            </a:r>
            <a:r>
              <a:rPr lang="ru-RU" sz="1400" b="1" dirty="0" smtClean="0">
                <a:solidFill>
                  <a:srgbClr val="002060"/>
                </a:solidFill>
                <a:latin typeface="Times New Roman" pitchFamily="18" charset="0"/>
                <a:cs typeface="Times New Roman" pitchFamily="18" charset="0"/>
              </a:rPr>
              <a:t>Плутон.</a:t>
            </a:r>
            <a:endParaRPr lang="ru-RU" sz="1400" dirty="0" smtClean="0">
              <a:solidFill>
                <a:srgbClr val="002060"/>
              </a:solidFill>
              <a:latin typeface="Times New Roman" pitchFamily="18" charset="0"/>
              <a:cs typeface="Times New Roman" pitchFamily="18" charset="0"/>
            </a:endParaRPr>
          </a:p>
          <a:p>
            <a:r>
              <a:rPr lang="ru-RU" dirty="0" smtClean="0"/>
              <a:t> </a:t>
            </a:r>
            <a:endParaRPr lang="ru-RU" dirty="0"/>
          </a:p>
        </p:txBody>
      </p:sp>
      <p:pic>
        <p:nvPicPr>
          <p:cNvPr id="6" name="Рисунок 5" descr="C:\Users\User\Desktop\Новая папка\Screenshot_20200309-083130_Yandex.jpg"/>
          <p:cNvPicPr/>
          <p:nvPr/>
        </p:nvPicPr>
        <p:blipFill>
          <a:blip r:embed="rId3" cstate="print"/>
          <a:srcRect t="26281" b="22551"/>
          <a:stretch>
            <a:fillRect/>
          </a:stretch>
        </p:blipFill>
        <p:spPr bwMode="auto">
          <a:xfrm>
            <a:off x="5857884" y="4714884"/>
            <a:ext cx="2286016" cy="2000264"/>
          </a:xfrm>
          <a:prstGeom prst="rect">
            <a:avLst/>
          </a:prstGeom>
          <a:noFill/>
          <a:ln w="9525">
            <a:noFill/>
            <a:miter lim="800000"/>
            <a:headEnd/>
            <a:tailEnd/>
          </a:ln>
        </p:spPr>
      </p:pic>
      <p:sp>
        <p:nvSpPr>
          <p:cNvPr id="7" name="TextBox 6"/>
          <p:cNvSpPr txBox="1"/>
          <p:nvPr/>
        </p:nvSpPr>
        <p:spPr>
          <a:xfrm>
            <a:off x="6000760" y="1500174"/>
            <a:ext cx="2571768" cy="2893100"/>
          </a:xfrm>
          <a:prstGeom prst="rect">
            <a:avLst/>
          </a:prstGeom>
          <a:noFill/>
          <a:ln>
            <a:solidFill>
              <a:srgbClr val="E1721F"/>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На луне жил звездочёт.</a:t>
            </a:r>
          </a:p>
          <a:p>
            <a:r>
              <a:rPr lang="ru-RU" sz="1400" dirty="0" smtClean="0">
                <a:solidFill>
                  <a:srgbClr val="002060"/>
                </a:solidFill>
                <a:latin typeface="Times New Roman" pitchFamily="18" charset="0"/>
                <a:cs typeface="Times New Roman" pitchFamily="18" charset="0"/>
              </a:rPr>
              <a:t>Он планетам вёл учёт:</a:t>
            </a:r>
          </a:p>
          <a:p>
            <a:r>
              <a:rPr lang="ru-RU" sz="1400" dirty="0" smtClean="0">
                <a:solidFill>
                  <a:srgbClr val="002060"/>
                </a:solidFill>
                <a:latin typeface="Times New Roman" pitchFamily="18" charset="0"/>
                <a:cs typeface="Times New Roman" pitchFamily="18" charset="0"/>
              </a:rPr>
              <a:t>МЕРКУРИЙ – раз,</a:t>
            </a:r>
          </a:p>
          <a:p>
            <a:r>
              <a:rPr lang="ru-RU" sz="1400" dirty="0" smtClean="0">
                <a:solidFill>
                  <a:srgbClr val="002060"/>
                </a:solidFill>
                <a:latin typeface="Times New Roman" pitchFamily="18" charset="0"/>
                <a:cs typeface="Times New Roman" pitchFamily="18" charset="0"/>
              </a:rPr>
              <a:t>ВЕНЕРА – два-с,</a:t>
            </a:r>
          </a:p>
          <a:p>
            <a:r>
              <a:rPr lang="ru-RU" sz="1400" dirty="0" smtClean="0">
                <a:solidFill>
                  <a:srgbClr val="002060"/>
                </a:solidFill>
                <a:latin typeface="Times New Roman" pitchFamily="18" charset="0"/>
                <a:cs typeface="Times New Roman" pitchFamily="18" charset="0"/>
              </a:rPr>
              <a:t>Три – ЗЕМЛЯ,</a:t>
            </a:r>
          </a:p>
          <a:p>
            <a:r>
              <a:rPr lang="ru-RU" sz="1400" dirty="0" smtClean="0">
                <a:solidFill>
                  <a:srgbClr val="002060"/>
                </a:solidFill>
                <a:latin typeface="Times New Roman" pitchFamily="18" charset="0"/>
                <a:cs typeface="Times New Roman" pitchFamily="18" charset="0"/>
              </a:rPr>
              <a:t>Четыре – МАРС,</a:t>
            </a:r>
          </a:p>
          <a:p>
            <a:r>
              <a:rPr lang="ru-RU" sz="1400" dirty="0" smtClean="0">
                <a:solidFill>
                  <a:srgbClr val="002060"/>
                </a:solidFill>
                <a:latin typeface="Times New Roman" pitchFamily="18" charset="0"/>
                <a:cs typeface="Times New Roman" pitchFamily="18" charset="0"/>
              </a:rPr>
              <a:t>Пять – ЮПИТЕР,</a:t>
            </a:r>
          </a:p>
          <a:p>
            <a:r>
              <a:rPr lang="ru-RU" sz="1400" dirty="0" smtClean="0">
                <a:solidFill>
                  <a:srgbClr val="002060"/>
                </a:solidFill>
                <a:latin typeface="Times New Roman" pitchFamily="18" charset="0"/>
                <a:cs typeface="Times New Roman" pitchFamily="18" charset="0"/>
              </a:rPr>
              <a:t>Шесть – САТУРН,</a:t>
            </a:r>
          </a:p>
          <a:p>
            <a:r>
              <a:rPr lang="ru-RU" sz="1400" dirty="0" smtClean="0">
                <a:solidFill>
                  <a:srgbClr val="002060"/>
                </a:solidFill>
                <a:latin typeface="Times New Roman" pitchFamily="18" charset="0"/>
                <a:cs typeface="Times New Roman" pitchFamily="18" charset="0"/>
              </a:rPr>
              <a:t>Семь – УРАН,</a:t>
            </a:r>
          </a:p>
          <a:p>
            <a:r>
              <a:rPr lang="ru-RU" sz="1400" dirty="0" smtClean="0">
                <a:solidFill>
                  <a:srgbClr val="002060"/>
                </a:solidFill>
                <a:latin typeface="Times New Roman" pitchFamily="18" charset="0"/>
                <a:cs typeface="Times New Roman" pitchFamily="18" charset="0"/>
              </a:rPr>
              <a:t>Восемь – НЕПТУН,</a:t>
            </a:r>
          </a:p>
          <a:p>
            <a:r>
              <a:rPr lang="ru-RU" sz="1400" dirty="0" smtClean="0">
                <a:solidFill>
                  <a:srgbClr val="002060"/>
                </a:solidFill>
                <a:latin typeface="Times New Roman" pitchFamily="18" charset="0"/>
                <a:cs typeface="Times New Roman" pitchFamily="18" charset="0"/>
              </a:rPr>
              <a:t>Девять – дальше всех ПЛУТОН,</a:t>
            </a:r>
          </a:p>
          <a:p>
            <a:r>
              <a:rPr lang="ru-RU" sz="1400" dirty="0" smtClean="0">
                <a:solidFill>
                  <a:srgbClr val="002060"/>
                </a:solidFill>
                <a:latin typeface="Times New Roman" pitchFamily="18" charset="0"/>
                <a:cs typeface="Times New Roman" pitchFamily="18" charset="0"/>
              </a:rPr>
              <a:t>Кто не видит – выйди вон!</a:t>
            </a:r>
            <a:endParaRPr lang="ru-RU" sz="1400" dirty="0">
              <a:solidFill>
                <a:srgbClr val="002060"/>
              </a:solidFill>
              <a:latin typeface="Times New Roman" pitchFamily="18" charset="0"/>
              <a:cs typeface="Times New Roman" pitchFamily="18" charset="0"/>
            </a:endParaRPr>
          </a:p>
        </p:txBody>
      </p:sp>
      <p:pic>
        <p:nvPicPr>
          <p:cNvPr id="8" name="Рисунок 7" descr="C:\Users\User\Desktop\Новая папка\Screenshot_20200309-083445_Yandex.jpg"/>
          <p:cNvPicPr/>
          <p:nvPr/>
        </p:nvPicPr>
        <p:blipFill>
          <a:blip r:embed="rId4" cstate="print"/>
          <a:srcRect t="4116"/>
          <a:stretch>
            <a:fillRect/>
          </a:stretch>
        </p:blipFill>
        <p:spPr bwMode="auto">
          <a:xfrm rot="10800000">
            <a:off x="2786048" y="1571612"/>
            <a:ext cx="2714645" cy="52863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203_Yandex.jpg"/>
          <p:cNvPicPr/>
          <p:nvPr/>
        </p:nvPicPr>
        <p:blipFill>
          <a:blip r:embed="rId2"/>
          <a:srcRect t="30937" b="2701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571736" y="142852"/>
            <a:ext cx="2428892" cy="369332"/>
          </a:xfrm>
          <a:prstGeom prst="rect">
            <a:avLst/>
          </a:prstGeom>
          <a:noFill/>
        </p:spPr>
        <p:txBody>
          <a:bodyPr wrap="square" rtlCol="0">
            <a:spAutoFit/>
          </a:bodyPr>
          <a:lstStyle/>
          <a:p>
            <a:r>
              <a:rPr lang="ru-RU" b="1" dirty="0" smtClean="0">
                <a:solidFill>
                  <a:srgbClr val="7030A0"/>
                </a:solidFill>
                <a:latin typeface="Times New Roman" pitchFamily="18" charset="0"/>
                <a:cs typeface="Times New Roman" pitchFamily="18" charset="0"/>
              </a:rPr>
              <a:t>Запоминаем:</a:t>
            </a:r>
            <a:endParaRPr lang="ru-RU" b="1" dirty="0">
              <a:solidFill>
                <a:srgbClr val="7030A0"/>
              </a:solidFill>
              <a:latin typeface="Times New Roman" pitchFamily="18" charset="0"/>
              <a:cs typeface="Times New Roman" pitchFamily="18" charset="0"/>
            </a:endParaRPr>
          </a:p>
        </p:txBody>
      </p:sp>
      <p:sp>
        <p:nvSpPr>
          <p:cNvPr id="4" name="TextBox 3"/>
          <p:cNvSpPr txBox="1"/>
          <p:nvPr/>
        </p:nvSpPr>
        <p:spPr>
          <a:xfrm>
            <a:off x="428596" y="1285860"/>
            <a:ext cx="2500330" cy="1169551"/>
          </a:xfrm>
          <a:prstGeom prst="rect">
            <a:avLst/>
          </a:prstGeom>
          <a:noFill/>
          <a:ln>
            <a:solidFill>
              <a:srgbClr val="FF000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Вейся, смелый и прекрасный</a:t>
            </a:r>
          </a:p>
          <a:p>
            <a:r>
              <a:rPr lang="ru-RU" sz="1400" dirty="0" smtClean="0">
                <a:solidFill>
                  <a:srgbClr val="002060"/>
                </a:solidFill>
                <a:latin typeface="Times New Roman" pitchFamily="18" charset="0"/>
                <a:cs typeface="Times New Roman" pitchFamily="18" charset="0"/>
              </a:rPr>
              <a:t>Флаг родной России:</a:t>
            </a:r>
          </a:p>
          <a:p>
            <a:r>
              <a:rPr lang="ru-RU" sz="1400" dirty="0" smtClean="0">
                <a:solidFill>
                  <a:srgbClr val="002060"/>
                </a:solidFill>
                <a:latin typeface="Times New Roman" pitchFamily="18" charset="0"/>
                <a:cs typeface="Times New Roman" pitchFamily="18" charset="0"/>
              </a:rPr>
              <a:t>Сверху </a:t>
            </a:r>
            <a:r>
              <a:rPr lang="ru-RU" sz="1400" b="1" dirty="0" smtClean="0">
                <a:solidFill>
                  <a:srgbClr val="002060"/>
                </a:solidFill>
                <a:latin typeface="Times New Roman" pitchFamily="18" charset="0"/>
                <a:cs typeface="Times New Roman" pitchFamily="18" charset="0"/>
              </a:rPr>
              <a:t>белый</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Снизу </a:t>
            </a:r>
            <a:r>
              <a:rPr lang="ru-RU" sz="1400" b="1" dirty="0" smtClean="0">
                <a:solidFill>
                  <a:srgbClr val="002060"/>
                </a:solidFill>
                <a:latin typeface="Times New Roman" pitchFamily="18" charset="0"/>
                <a:cs typeface="Times New Roman" pitchFamily="18" charset="0"/>
              </a:rPr>
              <a:t>красный</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Посредине – </a:t>
            </a:r>
            <a:r>
              <a:rPr lang="ru-RU" sz="1400" b="1" dirty="0" smtClean="0">
                <a:solidFill>
                  <a:srgbClr val="002060"/>
                </a:solidFill>
                <a:latin typeface="Times New Roman" pitchFamily="18" charset="0"/>
                <a:cs typeface="Times New Roman" pitchFamily="18" charset="0"/>
              </a:rPr>
              <a:t>синий</a:t>
            </a:r>
            <a:r>
              <a:rPr lang="ru-RU" sz="1400" dirty="0" smtClean="0">
                <a:solidFill>
                  <a:srgbClr val="002060"/>
                </a:solidFill>
                <a:latin typeface="Times New Roman" pitchFamily="18" charset="0"/>
                <a:cs typeface="Times New Roman" pitchFamily="18" charset="0"/>
              </a:rPr>
              <a:t>!</a:t>
            </a:r>
            <a:endParaRPr lang="ru-RU" sz="1400" dirty="0">
              <a:solidFill>
                <a:srgbClr val="002060"/>
              </a:solidFill>
              <a:latin typeface="Times New Roman" pitchFamily="18" charset="0"/>
              <a:cs typeface="Times New Roman" pitchFamily="18" charset="0"/>
            </a:endParaRPr>
          </a:p>
        </p:txBody>
      </p:sp>
      <p:sp>
        <p:nvSpPr>
          <p:cNvPr id="5" name="TextBox 4"/>
          <p:cNvSpPr txBox="1"/>
          <p:nvPr/>
        </p:nvSpPr>
        <p:spPr>
          <a:xfrm>
            <a:off x="714348" y="2714620"/>
            <a:ext cx="2500330" cy="523220"/>
          </a:xfrm>
          <a:prstGeom prst="rect">
            <a:avLst/>
          </a:prstGeom>
          <a:noFill/>
          <a:ln>
            <a:solidFill>
              <a:srgbClr val="FF000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Флаг России классный:</a:t>
            </a:r>
          </a:p>
          <a:p>
            <a:r>
              <a:rPr lang="ru-RU" sz="1400" b="1" dirty="0" smtClean="0">
                <a:solidFill>
                  <a:srgbClr val="002060"/>
                </a:solidFill>
                <a:latin typeface="Times New Roman" pitchFamily="18" charset="0"/>
                <a:cs typeface="Times New Roman" pitchFamily="18" charset="0"/>
              </a:rPr>
              <a:t>Белый</a:t>
            </a:r>
            <a:r>
              <a:rPr lang="ru-RU" sz="1400" dirty="0" smtClean="0">
                <a:solidFill>
                  <a:srgbClr val="002060"/>
                </a:solidFill>
                <a:latin typeface="Times New Roman" pitchFamily="18" charset="0"/>
                <a:cs typeface="Times New Roman" pitchFamily="18" charset="0"/>
              </a:rPr>
              <a:t> – </a:t>
            </a:r>
            <a:r>
              <a:rPr lang="ru-RU" sz="1400" b="1" dirty="0" smtClean="0">
                <a:solidFill>
                  <a:srgbClr val="002060"/>
                </a:solidFill>
                <a:latin typeface="Times New Roman" pitchFamily="18" charset="0"/>
                <a:cs typeface="Times New Roman" pitchFamily="18" charset="0"/>
              </a:rPr>
              <a:t>синий</a:t>
            </a:r>
            <a:r>
              <a:rPr lang="ru-RU" sz="1400" dirty="0" smtClean="0">
                <a:solidFill>
                  <a:srgbClr val="002060"/>
                </a:solidFill>
                <a:latin typeface="Times New Roman" pitchFamily="18" charset="0"/>
                <a:cs typeface="Times New Roman" pitchFamily="18" charset="0"/>
              </a:rPr>
              <a:t> – </a:t>
            </a:r>
            <a:r>
              <a:rPr lang="ru-RU" sz="1400" b="1" dirty="0" smtClean="0">
                <a:solidFill>
                  <a:srgbClr val="002060"/>
                </a:solidFill>
                <a:latin typeface="Times New Roman" pitchFamily="18" charset="0"/>
                <a:cs typeface="Times New Roman" pitchFamily="18" charset="0"/>
              </a:rPr>
              <a:t>красный</a:t>
            </a:r>
            <a:r>
              <a:rPr lang="ru-RU" sz="1400" dirty="0" smtClean="0">
                <a:solidFill>
                  <a:srgbClr val="002060"/>
                </a:solidFill>
                <a:latin typeface="Times New Roman" pitchFamily="18" charset="0"/>
                <a:cs typeface="Times New Roman" pitchFamily="18" charset="0"/>
              </a:rPr>
              <a:t>!</a:t>
            </a:r>
            <a:endParaRPr lang="ru-RU" sz="1400" dirty="0">
              <a:solidFill>
                <a:srgbClr val="002060"/>
              </a:solidFill>
              <a:latin typeface="Times New Roman" pitchFamily="18" charset="0"/>
              <a:cs typeface="Times New Roman" pitchFamily="18" charset="0"/>
            </a:endParaRPr>
          </a:p>
        </p:txBody>
      </p:sp>
      <p:sp>
        <p:nvSpPr>
          <p:cNvPr id="6" name="TextBox 5"/>
          <p:cNvSpPr txBox="1"/>
          <p:nvPr/>
        </p:nvSpPr>
        <p:spPr>
          <a:xfrm>
            <a:off x="3929058" y="928670"/>
            <a:ext cx="2643206" cy="954107"/>
          </a:xfrm>
          <a:prstGeom prst="rect">
            <a:avLst/>
          </a:prstGeom>
          <a:noFill/>
          <a:ln>
            <a:solidFill>
              <a:srgbClr val="7030A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В океанах, в полном списке:</a:t>
            </a:r>
          </a:p>
          <a:p>
            <a:r>
              <a:rPr lang="ru-RU" sz="1400" b="1" dirty="0" smtClean="0">
                <a:solidFill>
                  <a:srgbClr val="002060"/>
                </a:solidFill>
                <a:latin typeface="Times New Roman" pitchFamily="18" charset="0"/>
                <a:cs typeface="Times New Roman" pitchFamily="18" charset="0"/>
              </a:rPr>
              <a:t>Атлантический</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Индийский</a:t>
            </a:r>
            <a:r>
              <a:rPr lang="ru-RU" sz="1400" dirty="0" smtClean="0">
                <a:solidFill>
                  <a:srgbClr val="002060"/>
                </a:solidFill>
                <a:latin typeface="Times New Roman" pitchFamily="18" charset="0"/>
                <a:cs typeface="Times New Roman" pitchFamily="18" charset="0"/>
              </a:rPr>
              <a:t>,</a:t>
            </a:r>
          </a:p>
          <a:p>
            <a:r>
              <a:rPr lang="ru-RU" sz="1400" b="1" dirty="0" smtClean="0">
                <a:solidFill>
                  <a:srgbClr val="002060"/>
                </a:solidFill>
                <a:latin typeface="Times New Roman" pitchFamily="18" charset="0"/>
                <a:cs typeface="Times New Roman" pitchFamily="18" charset="0"/>
              </a:rPr>
              <a:t>Тихий</a:t>
            </a:r>
            <a:r>
              <a:rPr lang="ru-RU" sz="1400" dirty="0" smtClean="0">
                <a:solidFill>
                  <a:srgbClr val="002060"/>
                </a:solidFill>
                <a:latin typeface="Times New Roman" pitchFamily="18" charset="0"/>
                <a:cs typeface="Times New Roman" pitchFamily="18" charset="0"/>
              </a:rPr>
              <a:t> и нам вверенный</a:t>
            </a:r>
          </a:p>
          <a:p>
            <a:r>
              <a:rPr lang="ru-RU" sz="1400" b="1" dirty="0" smtClean="0">
                <a:solidFill>
                  <a:srgbClr val="002060"/>
                </a:solidFill>
                <a:latin typeface="Times New Roman" pitchFamily="18" charset="0"/>
                <a:cs typeface="Times New Roman" pitchFamily="18" charset="0"/>
              </a:rPr>
              <a:t>Ледовитый Северный</a:t>
            </a:r>
            <a:r>
              <a:rPr lang="ru-RU" sz="1400" dirty="0" smtClean="0">
                <a:solidFill>
                  <a:srgbClr val="002060"/>
                </a:solidFill>
                <a:latin typeface="Times New Roman" pitchFamily="18" charset="0"/>
                <a:cs typeface="Times New Roman" pitchFamily="18" charset="0"/>
              </a:rPr>
              <a:t>.</a:t>
            </a:r>
            <a:endParaRPr lang="ru-RU" sz="1400" dirty="0">
              <a:solidFill>
                <a:srgbClr val="002060"/>
              </a:solidFill>
              <a:latin typeface="Times New Roman" pitchFamily="18" charset="0"/>
              <a:cs typeface="Times New Roman" pitchFamily="18" charset="0"/>
            </a:endParaRPr>
          </a:p>
        </p:txBody>
      </p:sp>
      <p:sp>
        <p:nvSpPr>
          <p:cNvPr id="7" name="TextBox 6"/>
          <p:cNvSpPr txBox="1"/>
          <p:nvPr/>
        </p:nvSpPr>
        <p:spPr>
          <a:xfrm>
            <a:off x="4929190" y="2500306"/>
            <a:ext cx="2286016" cy="954107"/>
          </a:xfrm>
          <a:prstGeom prst="rect">
            <a:avLst/>
          </a:prstGeom>
          <a:noFill/>
          <a:ln>
            <a:solidFill>
              <a:srgbClr val="00B05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Ветер с горки прилетел,</a:t>
            </a:r>
          </a:p>
          <a:p>
            <a:r>
              <a:rPr lang="ru-RU" sz="1400" dirty="0" smtClean="0">
                <a:solidFill>
                  <a:srgbClr val="002060"/>
                </a:solidFill>
                <a:latin typeface="Times New Roman" pitchFamily="18" charset="0"/>
                <a:cs typeface="Times New Roman" pitchFamily="18" charset="0"/>
              </a:rPr>
              <a:t>Прогуляться захотел.</a:t>
            </a:r>
          </a:p>
          <a:p>
            <a:r>
              <a:rPr lang="ru-RU" sz="1400" dirty="0" smtClean="0">
                <a:solidFill>
                  <a:srgbClr val="002060"/>
                </a:solidFill>
                <a:latin typeface="Times New Roman" pitchFamily="18" charset="0"/>
                <a:cs typeface="Times New Roman" pitchFamily="18" charset="0"/>
              </a:rPr>
              <a:t>Облетел наш ветерок</a:t>
            </a:r>
          </a:p>
          <a:p>
            <a:r>
              <a:rPr lang="ru-RU" sz="1400" b="1" dirty="0" smtClean="0">
                <a:solidFill>
                  <a:srgbClr val="002060"/>
                </a:solidFill>
                <a:latin typeface="Times New Roman" pitchFamily="18" charset="0"/>
                <a:cs typeface="Times New Roman" pitchFamily="18" charset="0"/>
              </a:rPr>
              <a:t>Север</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запад</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юг</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восток</a:t>
            </a:r>
            <a:r>
              <a:rPr lang="ru-RU" sz="1400" dirty="0" smtClean="0">
                <a:solidFill>
                  <a:srgbClr val="002060"/>
                </a:solidFill>
                <a:latin typeface="Times New Roman" pitchFamily="18" charset="0"/>
                <a:cs typeface="Times New Roman" pitchFamily="18" charset="0"/>
              </a:rPr>
              <a:t>!</a:t>
            </a:r>
            <a:endParaRPr lang="ru-RU" sz="1400" dirty="0">
              <a:solidFill>
                <a:srgbClr val="002060"/>
              </a:solidFill>
              <a:latin typeface="Times New Roman" pitchFamily="18" charset="0"/>
              <a:cs typeface="Times New Roman" pitchFamily="18" charset="0"/>
            </a:endParaRPr>
          </a:p>
        </p:txBody>
      </p:sp>
      <p:pic>
        <p:nvPicPr>
          <p:cNvPr id="9" name="Рисунок 8" descr="C:\Users\User\Desktop\Новая папка\Screenshot_20200310-003434_Yandex.jpg"/>
          <p:cNvPicPr/>
          <p:nvPr/>
        </p:nvPicPr>
        <p:blipFill>
          <a:blip r:embed="rId3" cstate="print"/>
          <a:srcRect l="5307" t="26166" r="7082" b="32869"/>
          <a:stretch>
            <a:fillRect/>
          </a:stretch>
        </p:blipFill>
        <p:spPr bwMode="auto">
          <a:xfrm>
            <a:off x="3714744" y="3786190"/>
            <a:ext cx="3762180" cy="3071810"/>
          </a:xfrm>
          <a:prstGeom prst="rect">
            <a:avLst/>
          </a:prstGeom>
          <a:ln>
            <a:noFill/>
          </a:ln>
          <a:effectLst>
            <a:softEdge rad="112500"/>
          </a:effectLst>
        </p:spPr>
      </p:pic>
      <p:pic>
        <p:nvPicPr>
          <p:cNvPr id="10" name="Рисунок 9" descr="C:\Users\User\Desktop\Новая папка\Screenshot_20200310-004008_Yandex.jpg"/>
          <p:cNvPicPr/>
          <p:nvPr/>
        </p:nvPicPr>
        <p:blipFill>
          <a:blip r:embed="rId4" cstate="print"/>
          <a:srcRect l="3436" t="29695" b="31092"/>
          <a:stretch>
            <a:fillRect/>
          </a:stretch>
        </p:blipFill>
        <p:spPr bwMode="auto">
          <a:xfrm>
            <a:off x="142844" y="3786190"/>
            <a:ext cx="3445145" cy="2143140"/>
          </a:xfrm>
          <a:prstGeom prst="rect">
            <a:avLst/>
          </a:prstGeom>
          <a:ln>
            <a:noFill/>
          </a:ln>
          <a:effectLst>
            <a:softEdge rad="112500"/>
          </a:effectLst>
        </p:spPr>
      </p:pic>
      <p:pic>
        <p:nvPicPr>
          <p:cNvPr id="12" name="Рисунок 11" descr="C:\Users\User\Desktop\Новая папка\Screenshot_20200309-082758_Yandex.jpg"/>
          <p:cNvPicPr/>
          <p:nvPr/>
        </p:nvPicPr>
        <p:blipFill>
          <a:blip r:embed="rId5"/>
          <a:srcRect l="21497" t="49746" r="50087" b="34137"/>
          <a:stretch>
            <a:fillRect/>
          </a:stretch>
        </p:blipFill>
        <p:spPr bwMode="auto">
          <a:xfrm>
            <a:off x="6855838" y="0"/>
            <a:ext cx="2288162" cy="230213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203_Yandex.jpg"/>
          <p:cNvPicPr/>
          <p:nvPr/>
        </p:nvPicPr>
        <p:blipFill>
          <a:blip r:embed="rId2"/>
          <a:srcRect t="30937" b="2701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1214414" y="1357298"/>
            <a:ext cx="6786610" cy="1583778"/>
          </a:xfrm>
          <a:prstGeom prst="rect">
            <a:avLst/>
          </a:prstGeom>
          <a:noFill/>
        </p:spPr>
        <p:txBody>
          <a:bodyPr wrap="square" rtlCol="0">
            <a:prstTxWarp prst="textPlain">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СПАСИБО ЗА ВНИМАНИЕ!</a:t>
            </a: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4" name="TextBox 3"/>
          <p:cNvSpPr txBox="1"/>
          <p:nvPr/>
        </p:nvSpPr>
        <p:spPr>
          <a:xfrm>
            <a:off x="1928794" y="4286257"/>
            <a:ext cx="5357850" cy="500066"/>
          </a:xfrm>
          <a:prstGeom prst="rect">
            <a:avLst/>
          </a:prstGeom>
          <a:noFill/>
        </p:spPr>
        <p:txBody>
          <a:bodyPr wrap="square" rtlCol="0">
            <a:prstTxWarp prst="textPlain">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УДАЧИ ВСЕМ!!!</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pic>
        <p:nvPicPr>
          <p:cNvPr id="5" name="Рисунок 4" descr="C:\Users\User\Desktop\Новая папка\Screenshot_20200309-150507_Yandex.jpg"/>
          <p:cNvPicPr/>
          <p:nvPr/>
        </p:nvPicPr>
        <p:blipFill>
          <a:blip r:embed="rId3"/>
          <a:srcRect l="1192" t="59486" r="1155" b="27692"/>
          <a:stretch>
            <a:fillRect/>
          </a:stretch>
        </p:blipFill>
        <p:spPr bwMode="auto">
          <a:xfrm>
            <a:off x="1357290" y="5214950"/>
            <a:ext cx="6368527" cy="148455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507_Yandex.jpg"/>
          <p:cNvPicPr/>
          <p:nvPr/>
        </p:nvPicPr>
        <p:blipFill>
          <a:blip r:embed="rId2"/>
          <a:srcRect t="30684" b="27042"/>
          <a:stretch>
            <a:fillRect/>
          </a:stretch>
        </p:blipFill>
        <p:spPr bwMode="auto">
          <a:xfrm>
            <a:off x="0" y="0"/>
            <a:ext cx="9144000" cy="6857999"/>
          </a:xfrm>
          <a:prstGeom prst="rect">
            <a:avLst/>
          </a:prstGeom>
          <a:noFill/>
          <a:ln w="9525">
            <a:noFill/>
            <a:miter lim="800000"/>
            <a:headEnd/>
            <a:tailEnd/>
          </a:ln>
        </p:spPr>
      </p:pic>
      <p:sp>
        <p:nvSpPr>
          <p:cNvPr id="3" name="TextBox 2"/>
          <p:cNvSpPr txBox="1"/>
          <p:nvPr/>
        </p:nvSpPr>
        <p:spPr>
          <a:xfrm>
            <a:off x="428596" y="214290"/>
            <a:ext cx="8286808" cy="5586145"/>
          </a:xfrm>
          <a:prstGeom prst="rect">
            <a:avLst/>
          </a:prstGeom>
          <a:noFill/>
        </p:spPr>
        <p:txBody>
          <a:bodyPr wrap="square" rtlCol="0">
            <a:spAutoFit/>
          </a:bodyPr>
          <a:lstStyle/>
          <a:p>
            <a:pPr algn="just">
              <a:lnSpc>
                <a:spcPct val="150000"/>
              </a:lnSpc>
            </a:pPr>
            <a:r>
              <a:rPr lang="ru-RU" sz="1600" b="1" dirty="0" smtClean="0">
                <a:solidFill>
                  <a:srgbClr val="002060"/>
                </a:solidFill>
                <a:latin typeface="Times New Roman" pitchFamily="18" charset="0"/>
                <a:cs typeface="Times New Roman" pitchFamily="18" charset="0"/>
              </a:rPr>
              <a:t>Мы, взрослые, часто слышим о том, какими знаниями должен обладать ребёнок, выпускаясь из детского сада, что он должен знать и уметь. От педагогического мастерства каждого воспитателя, его культуры, любви к детям зависит уровень развития, которого достигнет ребёнок. Ну и конечно же только при совместной работе педагогов и родителей можно добиться нужных результатов.</a:t>
            </a:r>
          </a:p>
          <a:p>
            <a:pPr algn="just">
              <a:lnSpc>
                <a:spcPct val="150000"/>
              </a:lnSpc>
            </a:pPr>
            <a:r>
              <a:rPr lang="ru-RU" sz="1600" b="1" dirty="0" smtClean="0">
                <a:solidFill>
                  <a:srgbClr val="002060"/>
                </a:solidFill>
                <a:latin typeface="Times New Roman" pitchFamily="18" charset="0"/>
                <a:cs typeface="Times New Roman" pitchFamily="18" charset="0"/>
              </a:rPr>
              <a:t>Что же даётся труднее всего многим детям? Из личного опыта могу сказать, что детям трудно запомнить дни недели, месяцы, времена года, части суток, названия пальцев на руке, пространственные направления, особенно лево, право, названия планет, цвета радуги и мн. др. Детям сложно запомнить последовательность, они путаются в названиях. Как же им помочь запомнить?</a:t>
            </a:r>
          </a:p>
          <a:p>
            <a:pPr algn="just">
              <a:lnSpc>
                <a:spcPct val="150000"/>
              </a:lnSpc>
            </a:pPr>
            <a:r>
              <a:rPr lang="ru-RU" sz="1600" b="1" dirty="0" smtClean="0">
                <a:solidFill>
                  <a:srgbClr val="002060"/>
                </a:solidFill>
                <a:latin typeface="Times New Roman" pitchFamily="18" charset="0"/>
                <a:cs typeface="Times New Roman" pitchFamily="18" charset="0"/>
              </a:rPr>
              <a:t>А поможет им  именно этот сборник стихов–</a:t>
            </a:r>
            <a:r>
              <a:rPr lang="ru-RU" sz="1600" b="1" dirty="0" err="1" smtClean="0">
                <a:solidFill>
                  <a:srgbClr val="002060"/>
                </a:solidFill>
                <a:latin typeface="Times New Roman" pitchFamily="18" charset="0"/>
                <a:cs typeface="Times New Roman" pitchFamily="18" charset="0"/>
              </a:rPr>
              <a:t>запоминалок</a:t>
            </a:r>
            <a:r>
              <a:rPr lang="ru-RU" sz="1600" b="1" dirty="0" smtClean="0">
                <a:solidFill>
                  <a:srgbClr val="002060"/>
                </a:solidFill>
                <a:latin typeface="Times New Roman" pitchFamily="18" charset="0"/>
                <a:cs typeface="Times New Roman" pitchFamily="18" charset="0"/>
              </a:rPr>
              <a:t>. Дети очень любят стихи и загадки, и любят их учить. А взрослым необходимо набраться терпения и выбрать время для своих детей.</a:t>
            </a:r>
          </a:p>
          <a:p>
            <a:pPr algn="ctr">
              <a:lnSpc>
                <a:spcPct val="150000"/>
              </a:lnSpc>
            </a:pPr>
            <a:r>
              <a:rPr lang="ru-RU" b="1" dirty="0" smtClean="0">
                <a:solidFill>
                  <a:srgbClr val="C00000"/>
                </a:solidFill>
              </a:rPr>
              <a:t>УЧИТЕ И ЗАПОМИНАЙТЕ!</a:t>
            </a:r>
          </a:p>
          <a:p>
            <a:pPr algn="just"/>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507_Yandex.jpg"/>
          <p:cNvPicPr/>
          <p:nvPr/>
        </p:nvPicPr>
        <p:blipFill>
          <a:blip r:embed="rId2"/>
          <a:srcRect t="30684" b="27042"/>
          <a:stretch>
            <a:fillRect/>
          </a:stretch>
        </p:blipFill>
        <p:spPr bwMode="auto">
          <a:xfrm>
            <a:off x="0" y="0"/>
            <a:ext cx="9144000" cy="6857999"/>
          </a:xfrm>
          <a:prstGeom prst="rect">
            <a:avLst/>
          </a:prstGeom>
          <a:noFill/>
          <a:ln w="9525">
            <a:solidFill>
              <a:srgbClr val="002060"/>
            </a:solidFill>
            <a:miter lim="800000"/>
            <a:headEnd/>
            <a:tailEnd/>
          </a:ln>
        </p:spPr>
      </p:pic>
      <p:sp>
        <p:nvSpPr>
          <p:cNvPr id="3" name="TextBox 2"/>
          <p:cNvSpPr txBox="1"/>
          <p:nvPr/>
        </p:nvSpPr>
        <p:spPr>
          <a:xfrm>
            <a:off x="714348" y="642918"/>
            <a:ext cx="7786742" cy="4108817"/>
          </a:xfrm>
          <a:prstGeom prst="rect">
            <a:avLst/>
          </a:prstGeom>
          <a:noFill/>
          <a:ln w="28575">
            <a:solidFill>
              <a:srgbClr val="7030A0"/>
            </a:solidFill>
          </a:ln>
        </p:spPr>
        <p:txBody>
          <a:bodyPr wrap="square" rtlCol="0">
            <a:spAutoFit/>
          </a:bodyPr>
          <a:lstStyle/>
          <a:p>
            <a:r>
              <a:rPr lang="ru-RU" b="1" dirty="0" smtClean="0">
                <a:solidFill>
                  <a:srgbClr val="C00000"/>
                </a:solidFill>
                <a:latin typeface="Times New Roman" pitchFamily="18" charset="0"/>
                <a:cs typeface="Times New Roman" pitchFamily="18" charset="0"/>
              </a:rPr>
              <a:t>ЦЕЛЬ: </a:t>
            </a:r>
          </a:p>
          <a:p>
            <a:r>
              <a:rPr lang="ru-RU" b="1" dirty="0" smtClean="0">
                <a:solidFill>
                  <a:srgbClr val="002060"/>
                </a:solidFill>
                <a:latin typeface="Times New Roman" pitchFamily="18" charset="0"/>
                <a:cs typeface="Times New Roman" pitchFamily="18" charset="0"/>
              </a:rPr>
              <a:t>Повышение эффективности образовательного процесса с помощью</a:t>
            </a:r>
          </a:p>
          <a:p>
            <a:r>
              <a:rPr lang="ru-RU" b="1" dirty="0" smtClean="0">
                <a:solidFill>
                  <a:srgbClr val="002060"/>
                </a:solidFill>
                <a:latin typeface="Times New Roman" pitchFamily="18" charset="0"/>
                <a:cs typeface="Times New Roman" pitchFamily="18" charset="0"/>
              </a:rPr>
              <a:t>художественного слова.</a:t>
            </a:r>
          </a:p>
          <a:p>
            <a:endParaRPr lang="ru-RU" b="1" dirty="0" smtClean="0">
              <a:solidFill>
                <a:srgbClr val="002060"/>
              </a:solidFill>
              <a:latin typeface="Times New Roman" pitchFamily="18" charset="0"/>
              <a:cs typeface="Times New Roman" pitchFamily="18" charset="0"/>
            </a:endParaRPr>
          </a:p>
          <a:p>
            <a:pPr algn="just">
              <a:lnSpc>
                <a:spcPct val="150000"/>
              </a:lnSpc>
            </a:pPr>
            <a:r>
              <a:rPr lang="ru-RU" b="1" dirty="0" smtClean="0">
                <a:solidFill>
                  <a:srgbClr val="C00000"/>
                </a:solidFill>
                <a:latin typeface="Times New Roman" pitchFamily="18" charset="0"/>
                <a:cs typeface="Times New Roman" pitchFamily="18" charset="0"/>
              </a:rPr>
              <a:t>ЗАДАЧИ: </a:t>
            </a:r>
          </a:p>
          <a:p>
            <a:pPr algn="just">
              <a:lnSpc>
                <a:spcPct val="150000"/>
              </a:lnSpc>
              <a:buFont typeface="Courier New" pitchFamily="49" charset="0"/>
              <a:buChar char="o"/>
            </a:pPr>
            <a:r>
              <a:rPr lang="ru-RU" dirty="0" smtClean="0">
                <a:solidFill>
                  <a:srgbClr val="002060"/>
                </a:solidFill>
                <a:latin typeface="Times New Roman" pitchFamily="18" charset="0"/>
                <a:cs typeface="Times New Roman" pitchFamily="18" charset="0"/>
              </a:rPr>
              <a:t>   Продолжать развитие интереса детей к художественной литературе. </a:t>
            </a:r>
          </a:p>
          <a:p>
            <a:pPr algn="just">
              <a:lnSpc>
                <a:spcPct val="150000"/>
              </a:lnSpc>
              <a:buFont typeface="Courier New" pitchFamily="49" charset="0"/>
              <a:buChar char="o"/>
            </a:pPr>
            <a:r>
              <a:rPr lang="ru-RU" dirty="0" smtClean="0">
                <a:solidFill>
                  <a:srgbClr val="002060"/>
                </a:solidFill>
                <a:latin typeface="Times New Roman" pitchFamily="18" charset="0"/>
                <a:cs typeface="Times New Roman" pitchFamily="18" charset="0"/>
              </a:rPr>
              <a:t>   Пополнять литературный багаж стихотворениями, считалками, загадками.</a:t>
            </a:r>
          </a:p>
          <a:p>
            <a:pPr algn="just">
              <a:lnSpc>
                <a:spcPct val="150000"/>
              </a:lnSpc>
              <a:buFont typeface="Courier New" pitchFamily="49" charset="0"/>
              <a:buChar char="o"/>
            </a:pPr>
            <a:r>
              <a:rPr lang="ru-RU" dirty="0" smtClean="0">
                <a:solidFill>
                  <a:srgbClr val="002060"/>
                </a:solidFill>
                <a:latin typeface="Times New Roman" pitchFamily="18" charset="0"/>
                <a:cs typeface="Times New Roman" pitchFamily="18" charset="0"/>
              </a:rPr>
              <a:t>   Предоставлять детям возможность договаривать слова, фразы при чтении</a:t>
            </a:r>
          </a:p>
          <a:p>
            <a:pPr algn="just">
              <a:lnSpc>
                <a:spcPct val="150000"/>
              </a:lnSpc>
            </a:pPr>
            <a:r>
              <a:rPr lang="ru-RU" dirty="0" smtClean="0">
                <a:solidFill>
                  <a:srgbClr val="002060"/>
                </a:solidFill>
                <a:latin typeface="Times New Roman" pitchFamily="18" charset="0"/>
                <a:cs typeface="Times New Roman" pitchFamily="18" charset="0"/>
              </a:rPr>
              <a:t>      воспитателем стихотворений. </a:t>
            </a:r>
          </a:p>
          <a:p>
            <a:pPr algn="just">
              <a:lnSpc>
                <a:spcPct val="150000"/>
              </a:lnSpc>
              <a:buFont typeface="Courier New" pitchFamily="49" charset="0"/>
              <a:buChar char="o"/>
            </a:pPr>
            <a:r>
              <a:rPr lang="ru-RU" dirty="0" smtClean="0">
                <a:solidFill>
                  <a:srgbClr val="002060"/>
                </a:solidFill>
                <a:latin typeface="Times New Roman" pitchFamily="18" charset="0"/>
                <a:cs typeface="Times New Roman" pitchFamily="18" charset="0"/>
              </a:rPr>
              <a:t>   Продолжать формирование умения детей читать наизусть небольшие</a:t>
            </a:r>
          </a:p>
          <a:p>
            <a:pPr algn="just">
              <a:lnSpc>
                <a:spcPct val="150000"/>
              </a:lnSpc>
            </a:pPr>
            <a:r>
              <a:rPr lang="ru-RU" dirty="0" smtClean="0">
                <a:solidFill>
                  <a:srgbClr val="002060"/>
                </a:solidFill>
                <a:latin typeface="Times New Roman" pitchFamily="18" charset="0"/>
                <a:cs typeface="Times New Roman" pitchFamily="18" charset="0"/>
              </a:rPr>
              <a:t>      стихотворения.</a:t>
            </a:r>
            <a:endParaRPr lang="ru-RU"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203_Yandex.jpg"/>
          <p:cNvPicPr/>
          <p:nvPr/>
        </p:nvPicPr>
        <p:blipFill>
          <a:blip r:embed="rId2"/>
          <a:srcRect t="30937" b="2701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143108" y="142852"/>
            <a:ext cx="2928958" cy="369332"/>
          </a:xfrm>
          <a:prstGeom prst="rect">
            <a:avLst/>
          </a:prstGeom>
          <a:noFill/>
        </p:spPr>
        <p:txBody>
          <a:bodyPr wrap="square" rtlCol="0">
            <a:spAutoFit/>
          </a:bodyPr>
          <a:lstStyle/>
          <a:p>
            <a:r>
              <a:rPr lang="ru-RU" b="1" dirty="0" smtClean="0">
                <a:solidFill>
                  <a:srgbClr val="7030A0"/>
                </a:solidFill>
                <a:latin typeface="Times New Roman" pitchFamily="18" charset="0"/>
                <a:cs typeface="Times New Roman" pitchFamily="18" charset="0"/>
              </a:rPr>
              <a:t>Запоминаем календарь:</a:t>
            </a:r>
            <a:endParaRPr lang="ru-RU" b="1" dirty="0">
              <a:solidFill>
                <a:srgbClr val="7030A0"/>
              </a:solidFill>
              <a:latin typeface="Times New Roman" pitchFamily="18" charset="0"/>
              <a:cs typeface="Times New Roman" pitchFamily="18" charset="0"/>
            </a:endParaRPr>
          </a:p>
        </p:txBody>
      </p:sp>
      <p:sp>
        <p:nvSpPr>
          <p:cNvPr id="4" name="TextBox 3"/>
          <p:cNvSpPr txBox="1"/>
          <p:nvPr/>
        </p:nvSpPr>
        <p:spPr>
          <a:xfrm>
            <a:off x="642910" y="642918"/>
            <a:ext cx="3000396" cy="1600438"/>
          </a:xfrm>
          <a:prstGeom prst="rect">
            <a:avLst/>
          </a:prstGeom>
          <a:noFill/>
          <a:ln>
            <a:solidFill>
              <a:srgbClr val="FF0000"/>
            </a:solidFill>
          </a:ln>
        </p:spPr>
        <p:txBody>
          <a:bodyPr wrap="square" rtlCol="0">
            <a:spAutoFit/>
          </a:bodyPr>
          <a:lstStyle/>
          <a:p>
            <a:r>
              <a:rPr lang="ru-RU" sz="1400" b="1" dirty="0" smtClean="0">
                <a:solidFill>
                  <a:srgbClr val="0070C0"/>
                </a:solidFill>
                <a:latin typeface="Times New Roman" pitchFamily="18" charset="0"/>
                <a:cs typeface="Times New Roman" pitchFamily="18" charset="0"/>
              </a:rPr>
              <a:t>ЗИМА</a:t>
            </a:r>
            <a:r>
              <a:rPr lang="ru-RU" sz="1400" dirty="0" smtClean="0">
                <a:solidFill>
                  <a:srgbClr val="002060"/>
                </a:solidFill>
                <a:latin typeface="Times New Roman" pitchFamily="18" charset="0"/>
                <a:cs typeface="Times New Roman" pitchFamily="18" charset="0"/>
              </a:rPr>
              <a:t> – декабрь, январь, февраль.</a:t>
            </a:r>
          </a:p>
          <a:p>
            <a:r>
              <a:rPr lang="ru-RU" sz="1400" dirty="0" smtClean="0">
                <a:solidFill>
                  <a:srgbClr val="002060"/>
                </a:solidFill>
                <a:latin typeface="Times New Roman" pitchFamily="18" charset="0"/>
                <a:cs typeface="Times New Roman" pitchFamily="18" charset="0"/>
              </a:rPr>
              <a:t>За ними март, апрель и май – </a:t>
            </a:r>
          </a:p>
          <a:p>
            <a:r>
              <a:rPr lang="ru-RU" sz="1400" b="1" dirty="0" smtClean="0">
                <a:solidFill>
                  <a:srgbClr val="00B050"/>
                </a:solidFill>
                <a:latin typeface="Times New Roman" pitchFamily="18" charset="0"/>
                <a:cs typeface="Times New Roman" pitchFamily="18" charset="0"/>
              </a:rPr>
              <a:t>ВЕСНА</a:t>
            </a:r>
            <a:r>
              <a:rPr lang="ru-RU" sz="1400" dirty="0" smtClean="0">
                <a:solidFill>
                  <a:srgbClr val="002060"/>
                </a:solidFill>
                <a:latin typeface="Times New Roman" pitchFamily="18" charset="0"/>
                <a:cs typeface="Times New Roman" pitchFamily="18" charset="0"/>
              </a:rPr>
              <a:t> пришла, пальто снимай!</a:t>
            </a:r>
          </a:p>
          <a:p>
            <a:r>
              <a:rPr lang="ru-RU" sz="1400" dirty="0" smtClean="0">
                <a:solidFill>
                  <a:srgbClr val="002060"/>
                </a:solidFill>
                <a:latin typeface="Times New Roman" pitchFamily="18" charset="0"/>
                <a:cs typeface="Times New Roman" pitchFamily="18" charset="0"/>
              </a:rPr>
              <a:t>Июнь, июль и август – </a:t>
            </a:r>
            <a:r>
              <a:rPr lang="ru-RU" sz="1400" b="1" dirty="0" smtClean="0">
                <a:solidFill>
                  <a:srgbClr val="FF0000"/>
                </a:solidFill>
                <a:latin typeface="Times New Roman" pitchFamily="18" charset="0"/>
                <a:cs typeface="Times New Roman" pitchFamily="18" charset="0"/>
              </a:rPr>
              <a:t>ЛЕТО</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Бежит с портфелем </a:t>
            </a:r>
            <a:r>
              <a:rPr lang="ru-RU" sz="1400" b="1" dirty="0" smtClean="0">
                <a:solidFill>
                  <a:srgbClr val="E1721F"/>
                </a:solidFill>
                <a:latin typeface="Times New Roman" pitchFamily="18" charset="0"/>
                <a:cs typeface="Times New Roman" pitchFamily="18" charset="0"/>
              </a:rPr>
              <a:t>ОСЕНЬ</a:t>
            </a:r>
            <a:r>
              <a:rPr lang="ru-RU" sz="1400" dirty="0" smtClean="0">
                <a:solidFill>
                  <a:srgbClr val="002060"/>
                </a:solidFill>
                <a:latin typeface="Times New Roman" pitchFamily="18" charset="0"/>
                <a:cs typeface="Times New Roman" pitchFamily="18" charset="0"/>
              </a:rPr>
              <a:t> следом:</a:t>
            </a:r>
          </a:p>
          <a:p>
            <a:r>
              <a:rPr lang="ru-RU" sz="1400" dirty="0" smtClean="0">
                <a:solidFill>
                  <a:srgbClr val="002060"/>
                </a:solidFill>
                <a:latin typeface="Times New Roman" pitchFamily="18" charset="0"/>
                <a:cs typeface="Times New Roman" pitchFamily="18" charset="0"/>
              </a:rPr>
              <a:t>Пройдут сентябрь, октябрь, ноябрь,</a:t>
            </a:r>
          </a:p>
          <a:p>
            <a:r>
              <a:rPr lang="ru-RU" sz="1400" dirty="0" smtClean="0">
                <a:solidFill>
                  <a:srgbClr val="002060"/>
                </a:solidFill>
                <a:latin typeface="Times New Roman" pitchFamily="18" charset="0"/>
                <a:cs typeface="Times New Roman" pitchFamily="18" charset="0"/>
              </a:rPr>
              <a:t>А дальше вновь зима – декабрь!</a:t>
            </a:r>
            <a:endParaRPr lang="ru-RU" sz="1400" dirty="0">
              <a:solidFill>
                <a:srgbClr val="002060"/>
              </a:solidFill>
              <a:latin typeface="Times New Roman" pitchFamily="18" charset="0"/>
              <a:cs typeface="Times New Roman" pitchFamily="18" charset="0"/>
            </a:endParaRPr>
          </a:p>
        </p:txBody>
      </p:sp>
      <p:sp>
        <p:nvSpPr>
          <p:cNvPr id="6" name="TextBox 5"/>
          <p:cNvSpPr txBox="1"/>
          <p:nvPr/>
        </p:nvSpPr>
        <p:spPr>
          <a:xfrm>
            <a:off x="5500694" y="642918"/>
            <a:ext cx="2643206" cy="3970318"/>
          </a:xfrm>
          <a:prstGeom prst="rect">
            <a:avLst/>
          </a:prstGeom>
          <a:noFill/>
          <a:ln>
            <a:solidFill>
              <a:srgbClr val="00B05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Вечно следом друг за другом</a:t>
            </a:r>
          </a:p>
          <a:p>
            <a:r>
              <a:rPr lang="ru-RU" sz="1400" dirty="0" smtClean="0">
                <a:solidFill>
                  <a:srgbClr val="002060"/>
                </a:solidFill>
                <a:latin typeface="Times New Roman" pitchFamily="18" charset="0"/>
                <a:cs typeface="Times New Roman" pitchFamily="18" charset="0"/>
              </a:rPr>
              <a:t>Ходят месяцы по кругу:</a:t>
            </a:r>
          </a:p>
          <a:p>
            <a:r>
              <a:rPr lang="ru-RU" sz="1400" dirty="0" smtClean="0">
                <a:solidFill>
                  <a:srgbClr val="002060"/>
                </a:solidFill>
                <a:latin typeface="Times New Roman" pitchFamily="18" charset="0"/>
                <a:cs typeface="Times New Roman" pitchFamily="18" charset="0"/>
              </a:rPr>
              <a:t>В </a:t>
            </a:r>
            <a:r>
              <a:rPr lang="ru-RU" sz="1400" b="1" dirty="0" smtClean="0">
                <a:solidFill>
                  <a:srgbClr val="002060"/>
                </a:solidFill>
                <a:latin typeface="Times New Roman" pitchFamily="18" charset="0"/>
                <a:cs typeface="Times New Roman" pitchFamily="18" charset="0"/>
              </a:rPr>
              <a:t>январе</a:t>
            </a:r>
            <a:r>
              <a:rPr lang="ru-RU" sz="1400" dirty="0" smtClean="0">
                <a:solidFill>
                  <a:srgbClr val="002060"/>
                </a:solidFill>
                <a:latin typeface="Times New Roman" pitchFamily="18" charset="0"/>
                <a:cs typeface="Times New Roman" pitchFamily="18" charset="0"/>
              </a:rPr>
              <a:t> и в </a:t>
            </a:r>
            <a:r>
              <a:rPr lang="ru-RU" sz="1400" b="1" dirty="0" smtClean="0">
                <a:solidFill>
                  <a:srgbClr val="002060"/>
                </a:solidFill>
                <a:latin typeface="Times New Roman" pitchFamily="18" charset="0"/>
                <a:cs typeface="Times New Roman" pitchFamily="18" charset="0"/>
              </a:rPr>
              <a:t>феврале</a:t>
            </a:r>
          </a:p>
          <a:p>
            <a:r>
              <a:rPr lang="ru-RU" sz="1400" dirty="0" smtClean="0">
                <a:solidFill>
                  <a:srgbClr val="002060"/>
                </a:solidFill>
                <a:latin typeface="Times New Roman" pitchFamily="18" charset="0"/>
                <a:cs typeface="Times New Roman" pitchFamily="18" charset="0"/>
              </a:rPr>
              <a:t>Снег лежит по всей земле,</a:t>
            </a:r>
          </a:p>
          <a:p>
            <a:r>
              <a:rPr lang="ru-RU" sz="1400" dirty="0" smtClean="0">
                <a:solidFill>
                  <a:srgbClr val="002060"/>
                </a:solidFill>
                <a:latin typeface="Times New Roman" pitchFamily="18" charset="0"/>
                <a:cs typeface="Times New Roman" pitchFamily="18" charset="0"/>
              </a:rPr>
              <a:t>В </a:t>
            </a:r>
            <a:r>
              <a:rPr lang="ru-RU" sz="1400" b="1" dirty="0" smtClean="0">
                <a:solidFill>
                  <a:srgbClr val="002060"/>
                </a:solidFill>
                <a:latin typeface="Times New Roman" pitchFamily="18" charset="0"/>
                <a:cs typeface="Times New Roman" pitchFamily="18" charset="0"/>
              </a:rPr>
              <a:t>марте</a:t>
            </a:r>
            <a:r>
              <a:rPr lang="ru-RU" sz="1400" dirty="0" smtClean="0">
                <a:solidFill>
                  <a:srgbClr val="002060"/>
                </a:solidFill>
                <a:latin typeface="Times New Roman" pitchFamily="18" charset="0"/>
                <a:cs typeface="Times New Roman" pitchFamily="18" charset="0"/>
              </a:rPr>
              <a:t> и в </a:t>
            </a:r>
            <a:r>
              <a:rPr lang="ru-RU" sz="1400" b="1" dirty="0" smtClean="0">
                <a:solidFill>
                  <a:srgbClr val="002060"/>
                </a:solidFill>
                <a:latin typeface="Times New Roman" pitchFamily="18" charset="0"/>
                <a:cs typeface="Times New Roman" pitchFamily="18" charset="0"/>
              </a:rPr>
              <a:t>апреле</a:t>
            </a:r>
          </a:p>
          <a:p>
            <a:r>
              <a:rPr lang="ru-RU" sz="1400" dirty="0" smtClean="0">
                <a:solidFill>
                  <a:srgbClr val="002060"/>
                </a:solidFill>
                <a:latin typeface="Times New Roman" pitchFamily="18" charset="0"/>
                <a:cs typeface="Times New Roman" pitchFamily="18" charset="0"/>
              </a:rPr>
              <a:t>Слышен звон капели,</a:t>
            </a:r>
          </a:p>
          <a:p>
            <a:r>
              <a:rPr lang="ru-RU" sz="1400" dirty="0" smtClean="0">
                <a:solidFill>
                  <a:srgbClr val="002060"/>
                </a:solidFill>
                <a:latin typeface="Times New Roman" pitchFamily="18" charset="0"/>
                <a:cs typeface="Times New Roman" pitchFamily="18" charset="0"/>
              </a:rPr>
              <a:t>Как растают снег и лёд,</a:t>
            </a:r>
          </a:p>
          <a:p>
            <a:r>
              <a:rPr lang="ru-RU" sz="1400" b="1" dirty="0" smtClean="0">
                <a:solidFill>
                  <a:srgbClr val="002060"/>
                </a:solidFill>
                <a:latin typeface="Times New Roman" pitchFamily="18" charset="0"/>
                <a:cs typeface="Times New Roman" pitchFamily="18" charset="0"/>
              </a:rPr>
              <a:t>Май</a:t>
            </a:r>
            <a:r>
              <a:rPr lang="ru-RU" sz="1400" dirty="0" smtClean="0">
                <a:solidFill>
                  <a:srgbClr val="002060"/>
                </a:solidFill>
                <a:latin typeface="Times New Roman" pitchFamily="18" charset="0"/>
                <a:cs typeface="Times New Roman" pitchFamily="18" charset="0"/>
              </a:rPr>
              <a:t> с цветами к нам придёт,</a:t>
            </a:r>
          </a:p>
          <a:p>
            <a:r>
              <a:rPr lang="ru-RU" sz="1400" dirty="0" smtClean="0">
                <a:solidFill>
                  <a:srgbClr val="002060"/>
                </a:solidFill>
                <a:latin typeface="Times New Roman" pitchFamily="18" charset="0"/>
                <a:cs typeface="Times New Roman" pitchFamily="18" charset="0"/>
              </a:rPr>
              <a:t>Но в </a:t>
            </a:r>
            <a:r>
              <a:rPr lang="ru-RU" sz="1400" b="1" dirty="0" smtClean="0">
                <a:solidFill>
                  <a:srgbClr val="002060"/>
                </a:solidFill>
                <a:latin typeface="Times New Roman" pitchFamily="18" charset="0"/>
                <a:cs typeface="Times New Roman" pitchFamily="18" charset="0"/>
              </a:rPr>
              <a:t>июне</a:t>
            </a:r>
            <a:r>
              <a:rPr lang="ru-RU" sz="1400" dirty="0" smtClean="0">
                <a:solidFill>
                  <a:srgbClr val="002060"/>
                </a:solidFill>
                <a:latin typeface="Times New Roman" pitchFamily="18" charset="0"/>
                <a:cs typeface="Times New Roman" pitchFamily="18" charset="0"/>
              </a:rPr>
              <a:t> и в </a:t>
            </a:r>
            <a:r>
              <a:rPr lang="ru-RU" sz="1400" b="1" dirty="0" smtClean="0">
                <a:solidFill>
                  <a:srgbClr val="002060"/>
                </a:solidFill>
                <a:latin typeface="Times New Roman" pitchFamily="18" charset="0"/>
                <a:cs typeface="Times New Roman" pitchFamily="18" charset="0"/>
              </a:rPr>
              <a:t>июле</a:t>
            </a:r>
          </a:p>
          <a:p>
            <a:r>
              <a:rPr lang="ru-RU" sz="1400" dirty="0" smtClean="0">
                <a:solidFill>
                  <a:srgbClr val="002060"/>
                </a:solidFill>
                <a:latin typeface="Times New Roman" pitchFamily="18" charset="0"/>
                <a:cs typeface="Times New Roman" pitchFamily="18" charset="0"/>
              </a:rPr>
              <a:t>Станет жарко, как в кастрюле.</a:t>
            </a:r>
          </a:p>
          <a:p>
            <a:r>
              <a:rPr lang="ru-RU" sz="1400" dirty="0" smtClean="0">
                <a:solidFill>
                  <a:srgbClr val="002060"/>
                </a:solidFill>
                <a:latin typeface="Times New Roman" pitchFamily="18" charset="0"/>
                <a:cs typeface="Times New Roman" pitchFamily="18" charset="0"/>
              </a:rPr>
              <a:t>А за </a:t>
            </a:r>
            <a:r>
              <a:rPr lang="ru-RU" sz="1400" b="1" dirty="0" smtClean="0">
                <a:solidFill>
                  <a:srgbClr val="002060"/>
                </a:solidFill>
                <a:latin typeface="Times New Roman" pitchFamily="18" charset="0"/>
                <a:cs typeface="Times New Roman" pitchFamily="18" charset="0"/>
              </a:rPr>
              <a:t>август</a:t>
            </a:r>
            <a:r>
              <a:rPr lang="ru-RU" sz="1400" dirty="0" smtClean="0">
                <a:solidFill>
                  <a:srgbClr val="002060"/>
                </a:solidFill>
                <a:latin typeface="Times New Roman" pitchFamily="18" charset="0"/>
                <a:cs typeface="Times New Roman" pitchFamily="18" charset="0"/>
              </a:rPr>
              <a:t> с </a:t>
            </a:r>
            <a:r>
              <a:rPr lang="ru-RU" sz="1400" b="1" dirty="0" smtClean="0">
                <a:solidFill>
                  <a:srgbClr val="002060"/>
                </a:solidFill>
                <a:latin typeface="Times New Roman" pitchFamily="18" charset="0"/>
                <a:cs typeface="Times New Roman" pitchFamily="18" charset="0"/>
              </a:rPr>
              <a:t>сентябрём</a:t>
            </a:r>
          </a:p>
          <a:p>
            <a:r>
              <a:rPr lang="ru-RU" sz="1400" dirty="0" smtClean="0">
                <a:solidFill>
                  <a:srgbClr val="002060"/>
                </a:solidFill>
                <a:latin typeface="Times New Roman" pitchFamily="18" charset="0"/>
                <a:cs typeface="Times New Roman" pitchFamily="18" charset="0"/>
              </a:rPr>
              <a:t>Урожай мы соберём.</a:t>
            </a:r>
          </a:p>
          <a:p>
            <a:r>
              <a:rPr lang="ru-RU" sz="1400" dirty="0" smtClean="0">
                <a:solidFill>
                  <a:srgbClr val="002060"/>
                </a:solidFill>
                <a:latin typeface="Times New Roman" pitchFamily="18" charset="0"/>
                <a:cs typeface="Times New Roman" pitchFamily="18" charset="0"/>
              </a:rPr>
              <a:t>В </a:t>
            </a:r>
            <a:r>
              <a:rPr lang="ru-RU" sz="1400" b="1" dirty="0" smtClean="0">
                <a:solidFill>
                  <a:srgbClr val="002060"/>
                </a:solidFill>
                <a:latin typeface="Times New Roman" pitchFamily="18" charset="0"/>
                <a:cs typeface="Times New Roman" pitchFamily="18" charset="0"/>
              </a:rPr>
              <a:t>октябре </a:t>
            </a:r>
            <a:r>
              <a:rPr lang="ru-RU" sz="1400" dirty="0" smtClean="0">
                <a:solidFill>
                  <a:srgbClr val="002060"/>
                </a:solidFill>
                <a:latin typeface="Times New Roman" pitchFamily="18" charset="0"/>
                <a:cs typeface="Times New Roman" pitchFamily="18" charset="0"/>
              </a:rPr>
              <a:t>и в </a:t>
            </a:r>
            <a:r>
              <a:rPr lang="ru-RU" sz="1400" b="1" dirty="0" smtClean="0">
                <a:solidFill>
                  <a:srgbClr val="002060"/>
                </a:solidFill>
                <a:latin typeface="Times New Roman" pitchFamily="18" charset="0"/>
                <a:cs typeface="Times New Roman" pitchFamily="18" charset="0"/>
              </a:rPr>
              <a:t>ноябре</a:t>
            </a:r>
          </a:p>
          <a:p>
            <a:r>
              <a:rPr lang="ru-RU" sz="1400" dirty="0" smtClean="0">
                <a:solidFill>
                  <a:srgbClr val="002060"/>
                </a:solidFill>
                <a:latin typeface="Times New Roman" pitchFamily="18" charset="0"/>
                <a:cs typeface="Times New Roman" pitchFamily="18" charset="0"/>
              </a:rPr>
              <a:t>Зверь лесной уснёт в норе,</a:t>
            </a:r>
          </a:p>
          <a:p>
            <a:r>
              <a:rPr lang="ru-RU" sz="1400" dirty="0" smtClean="0">
                <a:solidFill>
                  <a:srgbClr val="002060"/>
                </a:solidFill>
                <a:latin typeface="Times New Roman" pitchFamily="18" charset="0"/>
                <a:cs typeface="Times New Roman" pitchFamily="18" charset="0"/>
              </a:rPr>
              <a:t>И когда </a:t>
            </a:r>
            <a:r>
              <a:rPr lang="ru-RU" sz="1400" b="1" dirty="0" smtClean="0">
                <a:solidFill>
                  <a:srgbClr val="002060"/>
                </a:solidFill>
                <a:latin typeface="Times New Roman" pitchFamily="18" charset="0"/>
                <a:cs typeface="Times New Roman" pitchFamily="18" charset="0"/>
              </a:rPr>
              <a:t>декабрь</a:t>
            </a:r>
            <a:r>
              <a:rPr lang="ru-RU" sz="1400" dirty="0" smtClean="0">
                <a:solidFill>
                  <a:srgbClr val="002060"/>
                </a:solidFill>
                <a:latin typeface="Times New Roman" pitchFamily="18" charset="0"/>
                <a:cs typeface="Times New Roman" pitchFamily="18" charset="0"/>
              </a:rPr>
              <a:t> пройдёт,</a:t>
            </a:r>
          </a:p>
          <a:p>
            <a:r>
              <a:rPr lang="ru-RU" sz="1400" dirty="0" smtClean="0">
                <a:solidFill>
                  <a:srgbClr val="002060"/>
                </a:solidFill>
                <a:latin typeface="Times New Roman" pitchFamily="18" charset="0"/>
                <a:cs typeface="Times New Roman" pitchFamily="18" charset="0"/>
              </a:rPr>
              <a:t>Будет праздник – Новый год! </a:t>
            </a:r>
          </a:p>
          <a:p>
            <a:r>
              <a:rPr lang="ru-RU" sz="1400" dirty="0" smtClean="0">
                <a:solidFill>
                  <a:srgbClr val="002060"/>
                </a:solidFill>
                <a:latin typeface="Times New Roman" pitchFamily="18" charset="0"/>
                <a:cs typeface="Times New Roman" pitchFamily="18" charset="0"/>
              </a:rPr>
              <a:t>Купим новый календарь</a:t>
            </a:r>
          </a:p>
          <a:p>
            <a:r>
              <a:rPr lang="ru-RU" sz="1400" dirty="0" smtClean="0">
                <a:solidFill>
                  <a:srgbClr val="002060"/>
                </a:solidFill>
                <a:latin typeface="Times New Roman" pitchFamily="18" charset="0"/>
                <a:cs typeface="Times New Roman" pitchFamily="18" charset="0"/>
              </a:rPr>
              <a:t>И наступит вновь январь! </a:t>
            </a:r>
            <a:endParaRPr lang="ru-RU" sz="1400" dirty="0">
              <a:solidFill>
                <a:srgbClr val="002060"/>
              </a:solidFill>
              <a:latin typeface="Times New Roman" pitchFamily="18" charset="0"/>
              <a:cs typeface="Times New Roman" pitchFamily="18" charset="0"/>
            </a:endParaRPr>
          </a:p>
        </p:txBody>
      </p:sp>
      <p:pic>
        <p:nvPicPr>
          <p:cNvPr id="7" name="Рисунок 6" descr="C:\Users\User\Desktop\Новая папка\Screenshot_20200309-085201_Yandex.jpg"/>
          <p:cNvPicPr/>
          <p:nvPr/>
        </p:nvPicPr>
        <p:blipFill>
          <a:blip r:embed="rId3" cstate="print"/>
          <a:srcRect t="22870" b="18834"/>
          <a:stretch>
            <a:fillRect/>
          </a:stretch>
        </p:blipFill>
        <p:spPr bwMode="auto">
          <a:xfrm>
            <a:off x="714348" y="2285992"/>
            <a:ext cx="4196221" cy="444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203_Yandex.jpg"/>
          <p:cNvPicPr/>
          <p:nvPr/>
        </p:nvPicPr>
        <p:blipFill>
          <a:blip r:embed="rId2"/>
          <a:srcRect t="30937" b="2701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928926" y="142852"/>
            <a:ext cx="2857520" cy="369332"/>
          </a:xfrm>
          <a:prstGeom prst="rect">
            <a:avLst/>
          </a:prstGeom>
          <a:noFill/>
        </p:spPr>
        <p:txBody>
          <a:bodyPr wrap="square" rtlCol="0">
            <a:spAutoFit/>
          </a:bodyPr>
          <a:lstStyle/>
          <a:p>
            <a:r>
              <a:rPr lang="ru-RU" b="1" dirty="0" smtClean="0">
                <a:solidFill>
                  <a:srgbClr val="7030A0"/>
                </a:solidFill>
                <a:latin typeface="Times New Roman" pitchFamily="18" charset="0"/>
                <a:cs typeface="Times New Roman" pitchFamily="18" charset="0"/>
              </a:rPr>
              <a:t>Запоминаем дни недели:</a:t>
            </a:r>
            <a:endParaRPr lang="ru-RU" b="1" dirty="0">
              <a:solidFill>
                <a:srgbClr val="7030A0"/>
              </a:solidFill>
              <a:latin typeface="Times New Roman" pitchFamily="18" charset="0"/>
              <a:cs typeface="Times New Roman" pitchFamily="18" charset="0"/>
            </a:endParaRPr>
          </a:p>
        </p:txBody>
      </p:sp>
      <p:sp>
        <p:nvSpPr>
          <p:cNvPr id="4" name="TextBox 3"/>
          <p:cNvSpPr txBox="1"/>
          <p:nvPr/>
        </p:nvSpPr>
        <p:spPr>
          <a:xfrm>
            <a:off x="214282" y="642918"/>
            <a:ext cx="2714644" cy="1815882"/>
          </a:xfrm>
          <a:prstGeom prst="rect">
            <a:avLst/>
          </a:prstGeom>
          <a:noFill/>
          <a:ln>
            <a:solidFill>
              <a:srgbClr val="FF000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В </a:t>
            </a:r>
            <a:r>
              <a:rPr lang="ru-RU" sz="1400" b="1" dirty="0" smtClean="0">
                <a:solidFill>
                  <a:srgbClr val="C00000"/>
                </a:solidFill>
                <a:latin typeface="Times New Roman" pitchFamily="18" charset="0"/>
                <a:cs typeface="Times New Roman" pitchFamily="18" charset="0"/>
              </a:rPr>
              <a:t>понедельник</a:t>
            </a:r>
            <a:r>
              <a:rPr lang="ru-RU" sz="1400" dirty="0" smtClean="0">
                <a:solidFill>
                  <a:srgbClr val="002060"/>
                </a:solidFill>
                <a:latin typeface="Times New Roman" pitchFamily="18" charset="0"/>
                <a:cs typeface="Times New Roman" pitchFamily="18" charset="0"/>
              </a:rPr>
              <a:t>, </a:t>
            </a:r>
            <a:r>
              <a:rPr lang="ru-RU" sz="1400" b="1" dirty="0" smtClean="0">
                <a:solidFill>
                  <a:srgbClr val="C00000"/>
                </a:solidFill>
                <a:latin typeface="Times New Roman" pitchFamily="18" charset="0"/>
                <a:cs typeface="Times New Roman" pitchFamily="18" charset="0"/>
              </a:rPr>
              <a:t>вторник</a:t>
            </a:r>
            <a:r>
              <a:rPr lang="ru-RU" sz="1400" dirty="0" smtClean="0">
                <a:solidFill>
                  <a:srgbClr val="002060"/>
                </a:solidFill>
                <a:latin typeface="Times New Roman" pitchFamily="18" charset="0"/>
                <a:cs typeface="Times New Roman" pitchFamily="18" charset="0"/>
              </a:rPr>
              <a:t>, </a:t>
            </a:r>
            <a:r>
              <a:rPr lang="ru-RU" sz="1400" b="1" dirty="0" smtClean="0">
                <a:solidFill>
                  <a:srgbClr val="C00000"/>
                </a:solidFill>
                <a:latin typeface="Times New Roman" pitchFamily="18" charset="0"/>
                <a:cs typeface="Times New Roman" pitchFamily="18" charset="0"/>
              </a:rPr>
              <a:t>среду</a:t>
            </a:r>
          </a:p>
          <a:p>
            <a:r>
              <a:rPr lang="ru-RU" sz="1400" dirty="0" smtClean="0">
                <a:solidFill>
                  <a:srgbClr val="002060"/>
                </a:solidFill>
                <a:latin typeface="Times New Roman" pitchFamily="18" charset="0"/>
                <a:cs typeface="Times New Roman" pitchFamily="18" charset="0"/>
              </a:rPr>
              <a:t>Повар борщ варил к обеду,</a:t>
            </a:r>
          </a:p>
          <a:p>
            <a:r>
              <a:rPr lang="ru-RU" sz="1400" dirty="0" smtClean="0">
                <a:solidFill>
                  <a:srgbClr val="002060"/>
                </a:solidFill>
                <a:latin typeface="Times New Roman" pitchFamily="18" charset="0"/>
                <a:cs typeface="Times New Roman" pitchFamily="18" charset="0"/>
              </a:rPr>
              <a:t>А в </a:t>
            </a:r>
            <a:r>
              <a:rPr lang="ru-RU" sz="1400" b="1" dirty="0" smtClean="0">
                <a:solidFill>
                  <a:srgbClr val="C00000"/>
                </a:solidFill>
                <a:latin typeface="Times New Roman" pitchFamily="18" charset="0"/>
                <a:cs typeface="Times New Roman" pitchFamily="18" charset="0"/>
              </a:rPr>
              <a:t>четверг</a:t>
            </a:r>
            <a:r>
              <a:rPr lang="ru-RU" sz="1400" dirty="0" smtClean="0">
                <a:solidFill>
                  <a:srgbClr val="002060"/>
                </a:solidFill>
                <a:latin typeface="Times New Roman" pitchFamily="18" charset="0"/>
                <a:cs typeface="Times New Roman" pitchFamily="18" charset="0"/>
              </a:rPr>
              <a:t> и в </a:t>
            </a:r>
            <a:r>
              <a:rPr lang="ru-RU" sz="1400" b="1" dirty="0" smtClean="0">
                <a:solidFill>
                  <a:srgbClr val="C00000"/>
                </a:solidFill>
                <a:latin typeface="Times New Roman" pitchFamily="18" charset="0"/>
                <a:cs typeface="Times New Roman" pitchFamily="18" charset="0"/>
              </a:rPr>
              <a:t>пятницу</a:t>
            </a:r>
            <a:r>
              <a:rPr lang="ru-RU" sz="1400" dirty="0" smtClean="0">
                <a:solidFill>
                  <a:srgbClr val="002060"/>
                </a:solidFill>
                <a:latin typeface="Times New Roman" pitchFamily="18" charset="0"/>
                <a:cs typeface="Times New Roman" pitchFamily="18" charset="0"/>
              </a:rPr>
              <a:t> – </a:t>
            </a:r>
          </a:p>
          <a:p>
            <a:r>
              <a:rPr lang="ru-RU" sz="1400" dirty="0" smtClean="0">
                <a:solidFill>
                  <a:srgbClr val="002060"/>
                </a:solidFill>
                <a:latin typeface="Times New Roman" pitchFamily="18" charset="0"/>
                <a:cs typeface="Times New Roman" pitchFamily="18" charset="0"/>
              </a:rPr>
              <a:t>Суп из каракатицы,</a:t>
            </a:r>
          </a:p>
          <a:p>
            <a:r>
              <a:rPr lang="ru-RU" sz="1400" dirty="0" smtClean="0">
                <a:solidFill>
                  <a:srgbClr val="002060"/>
                </a:solidFill>
                <a:latin typeface="Times New Roman" pitchFamily="18" charset="0"/>
                <a:cs typeface="Times New Roman" pitchFamily="18" charset="0"/>
              </a:rPr>
              <a:t>За </a:t>
            </a:r>
            <a:r>
              <a:rPr lang="ru-RU" sz="1400" b="1" dirty="0" smtClean="0">
                <a:solidFill>
                  <a:srgbClr val="C00000"/>
                </a:solidFill>
                <a:latin typeface="Times New Roman" pitchFamily="18" charset="0"/>
                <a:cs typeface="Times New Roman" pitchFamily="18" charset="0"/>
              </a:rPr>
              <a:t>субботу </a:t>
            </a:r>
            <a:r>
              <a:rPr lang="ru-RU" sz="1400" dirty="0" smtClean="0">
                <a:solidFill>
                  <a:srgbClr val="002060"/>
                </a:solidFill>
                <a:latin typeface="Times New Roman" pitchFamily="18" charset="0"/>
                <a:cs typeface="Times New Roman" pitchFamily="18" charset="0"/>
              </a:rPr>
              <a:t>с </a:t>
            </a:r>
            <a:r>
              <a:rPr lang="ru-RU" sz="1400" b="1" dirty="0" smtClean="0">
                <a:solidFill>
                  <a:srgbClr val="C00000"/>
                </a:solidFill>
                <a:latin typeface="Times New Roman" pitchFamily="18" charset="0"/>
                <a:cs typeface="Times New Roman" pitchFamily="18" charset="0"/>
              </a:rPr>
              <a:t>воскресеньем</a:t>
            </a:r>
          </a:p>
          <a:p>
            <a:r>
              <a:rPr lang="ru-RU" sz="1400" dirty="0" smtClean="0">
                <a:solidFill>
                  <a:srgbClr val="002060"/>
                </a:solidFill>
                <a:latin typeface="Times New Roman" pitchFamily="18" charset="0"/>
                <a:cs typeface="Times New Roman" pitchFamily="18" charset="0"/>
              </a:rPr>
              <a:t>Наварил он таз варенья,</a:t>
            </a:r>
          </a:p>
          <a:p>
            <a:r>
              <a:rPr lang="ru-RU" sz="1400" dirty="0" smtClean="0">
                <a:solidFill>
                  <a:srgbClr val="002060"/>
                </a:solidFill>
                <a:latin typeface="Times New Roman" pitchFamily="18" charset="0"/>
                <a:cs typeface="Times New Roman" pitchFamily="18" charset="0"/>
              </a:rPr>
              <a:t>Постоял над тазом</a:t>
            </a:r>
          </a:p>
          <a:p>
            <a:r>
              <a:rPr lang="ru-RU" sz="1400" dirty="0" smtClean="0">
                <a:solidFill>
                  <a:srgbClr val="002060"/>
                </a:solidFill>
                <a:latin typeface="Times New Roman" pitchFamily="18" charset="0"/>
                <a:cs typeface="Times New Roman" pitchFamily="18" charset="0"/>
              </a:rPr>
              <a:t>Да и съел всё сразу.</a:t>
            </a:r>
            <a:endParaRPr lang="ru-RU" sz="1400" dirty="0">
              <a:solidFill>
                <a:srgbClr val="002060"/>
              </a:solidFill>
              <a:latin typeface="Times New Roman" pitchFamily="18" charset="0"/>
              <a:cs typeface="Times New Roman" pitchFamily="18" charset="0"/>
            </a:endParaRPr>
          </a:p>
        </p:txBody>
      </p:sp>
      <p:sp>
        <p:nvSpPr>
          <p:cNvPr id="5" name="TextBox 4"/>
          <p:cNvSpPr txBox="1"/>
          <p:nvPr/>
        </p:nvSpPr>
        <p:spPr>
          <a:xfrm>
            <a:off x="6072198" y="571480"/>
            <a:ext cx="2786082" cy="2246769"/>
          </a:xfrm>
          <a:prstGeom prst="rect">
            <a:avLst/>
          </a:prstGeom>
          <a:noFill/>
          <a:ln>
            <a:solidFill>
              <a:srgbClr val="E1721F"/>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В зоопарке Крокодил</a:t>
            </a:r>
          </a:p>
          <a:p>
            <a:r>
              <a:rPr lang="ru-RU" sz="1400" dirty="0" smtClean="0">
                <a:solidFill>
                  <a:srgbClr val="002060"/>
                </a:solidFill>
                <a:latin typeface="Times New Roman" pitchFamily="18" charset="0"/>
                <a:cs typeface="Times New Roman" pitchFamily="18" charset="0"/>
              </a:rPr>
              <a:t>В гости каждый день ходил:</a:t>
            </a:r>
          </a:p>
          <a:p>
            <a:r>
              <a:rPr lang="ru-RU" sz="1400" dirty="0" smtClean="0">
                <a:solidFill>
                  <a:srgbClr val="002060"/>
                </a:solidFill>
                <a:latin typeface="Times New Roman" pitchFamily="18" charset="0"/>
                <a:cs typeface="Times New Roman" pitchFamily="18" charset="0"/>
              </a:rPr>
              <a:t>В </a:t>
            </a:r>
            <a:r>
              <a:rPr lang="ru-RU" sz="1400" b="1" dirty="0" smtClean="0">
                <a:solidFill>
                  <a:srgbClr val="002060"/>
                </a:solidFill>
                <a:latin typeface="Times New Roman" pitchFamily="18" charset="0"/>
                <a:cs typeface="Times New Roman" pitchFamily="18" charset="0"/>
              </a:rPr>
              <a:t>понедельник</a:t>
            </a:r>
            <a:r>
              <a:rPr lang="ru-RU" sz="1400" dirty="0" smtClean="0">
                <a:solidFill>
                  <a:srgbClr val="002060"/>
                </a:solidFill>
                <a:latin typeface="Times New Roman" pitchFamily="18" charset="0"/>
                <a:cs typeface="Times New Roman" pitchFamily="18" charset="0"/>
              </a:rPr>
              <a:t> к мишке,</a:t>
            </a:r>
          </a:p>
          <a:p>
            <a:r>
              <a:rPr lang="ru-RU" sz="1400" dirty="0" smtClean="0">
                <a:solidFill>
                  <a:srgbClr val="002060"/>
                </a:solidFill>
                <a:latin typeface="Times New Roman" pitchFamily="18" charset="0"/>
                <a:cs typeface="Times New Roman" pitchFamily="18" charset="0"/>
              </a:rPr>
              <a:t>А во </a:t>
            </a:r>
            <a:r>
              <a:rPr lang="ru-RU" sz="1400" b="1" dirty="0" smtClean="0">
                <a:solidFill>
                  <a:srgbClr val="002060"/>
                </a:solidFill>
                <a:latin typeface="Times New Roman" pitchFamily="18" charset="0"/>
                <a:cs typeface="Times New Roman" pitchFamily="18" charset="0"/>
              </a:rPr>
              <a:t>вторник</a:t>
            </a:r>
            <a:r>
              <a:rPr lang="ru-RU" sz="1400" dirty="0" smtClean="0">
                <a:solidFill>
                  <a:srgbClr val="002060"/>
                </a:solidFill>
                <a:latin typeface="Times New Roman" pitchFamily="18" charset="0"/>
                <a:cs typeface="Times New Roman" pitchFamily="18" charset="0"/>
              </a:rPr>
              <a:t> к мышке.</a:t>
            </a:r>
          </a:p>
          <a:p>
            <a:r>
              <a:rPr lang="ru-RU" sz="1400" dirty="0" smtClean="0">
                <a:solidFill>
                  <a:srgbClr val="002060"/>
                </a:solidFill>
                <a:latin typeface="Times New Roman" pitchFamily="18" charset="0"/>
                <a:cs typeface="Times New Roman" pitchFamily="18" charset="0"/>
              </a:rPr>
              <a:t>В </a:t>
            </a:r>
            <a:r>
              <a:rPr lang="ru-RU" sz="1400" b="1" dirty="0" smtClean="0">
                <a:solidFill>
                  <a:srgbClr val="002060"/>
                </a:solidFill>
                <a:latin typeface="Times New Roman" pitchFamily="18" charset="0"/>
                <a:cs typeface="Times New Roman" pitchFamily="18" charset="0"/>
              </a:rPr>
              <a:t>среду</a:t>
            </a:r>
            <a:r>
              <a:rPr lang="ru-RU" sz="1400" dirty="0" smtClean="0">
                <a:solidFill>
                  <a:srgbClr val="002060"/>
                </a:solidFill>
                <a:latin typeface="Times New Roman" pitchFamily="18" charset="0"/>
                <a:cs typeface="Times New Roman" pitchFamily="18" charset="0"/>
              </a:rPr>
              <a:t> к льву, в </a:t>
            </a:r>
            <a:r>
              <a:rPr lang="ru-RU" sz="1400" b="1" dirty="0" smtClean="0">
                <a:solidFill>
                  <a:srgbClr val="002060"/>
                </a:solidFill>
                <a:latin typeface="Times New Roman" pitchFamily="18" charset="0"/>
                <a:cs typeface="Times New Roman" pitchFamily="18" charset="0"/>
              </a:rPr>
              <a:t>четверг</a:t>
            </a:r>
            <a:r>
              <a:rPr lang="ru-RU" sz="1400" dirty="0" smtClean="0">
                <a:solidFill>
                  <a:srgbClr val="002060"/>
                </a:solidFill>
                <a:latin typeface="Times New Roman" pitchFamily="18" charset="0"/>
                <a:cs typeface="Times New Roman" pitchFamily="18" charset="0"/>
              </a:rPr>
              <a:t> к бобру,</a:t>
            </a:r>
          </a:p>
          <a:p>
            <a:r>
              <a:rPr lang="ru-RU" sz="1400" dirty="0" smtClean="0">
                <a:solidFill>
                  <a:srgbClr val="002060"/>
                </a:solidFill>
                <a:latin typeface="Times New Roman" pitchFamily="18" charset="0"/>
                <a:cs typeface="Times New Roman" pitchFamily="18" charset="0"/>
              </a:rPr>
              <a:t>В </a:t>
            </a:r>
            <a:r>
              <a:rPr lang="ru-RU" sz="1400" b="1" dirty="0" smtClean="0">
                <a:solidFill>
                  <a:srgbClr val="002060"/>
                </a:solidFill>
                <a:latin typeface="Times New Roman" pitchFamily="18" charset="0"/>
                <a:cs typeface="Times New Roman" pitchFamily="18" charset="0"/>
              </a:rPr>
              <a:t>пятницу</a:t>
            </a:r>
            <a:r>
              <a:rPr lang="ru-RU" sz="1400" dirty="0" smtClean="0">
                <a:solidFill>
                  <a:srgbClr val="002060"/>
                </a:solidFill>
                <a:latin typeface="Times New Roman" pitchFamily="18" charset="0"/>
                <a:cs typeface="Times New Roman" pitchFamily="18" charset="0"/>
              </a:rPr>
              <a:t> к двум кенгуру,</a:t>
            </a:r>
          </a:p>
          <a:p>
            <a:r>
              <a:rPr lang="ru-RU" sz="1400" dirty="0" smtClean="0">
                <a:solidFill>
                  <a:srgbClr val="002060"/>
                </a:solidFill>
                <a:latin typeface="Times New Roman" pitchFamily="18" charset="0"/>
                <a:cs typeface="Times New Roman" pitchFamily="18" charset="0"/>
              </a:rPr>
              <a:t>К буйволу ходил в </a:t>
            </a:r>
            <a:r>
              <a:rPr lang="ru-RU" sz="1400" b="1" dirty="0" smtClean="0">
                <a:solidFill>
                  <a:srgbClr val="002060"/>
                </a:solidFill>
                <a:latin typeface="Times New Roman" pitchFamily="18" charset="0"/>
                <a:cs typeface="Times New Roman" pitchFamily="18" charset="0"/>
              </a:rPr>
              <a:t>субботу,</a:t>
            </a:r>
          </a:p>
          <a:p>
            <a:r>
              <a:rPr lang="ru-RU" sz="1400" dirty="0" smtClean="0">
                <a:solidFill>
                  <a:srgbClr val="002060"/>
                </a:solidFill>
                <a:latin typeface="Times New Roman" pitchFamily="18" charset="0"/>
                <a:cs typeface="Times New Roman" pitchFamily="18" charset="0"/>
              </a:rPr>
              <a:t>В </a:t>
            </a:r>
            <a:r>
              <a:rPr lang="ru-RU" sz="1400" b="1" dirty="0" smtClean="0">
                <a:solidFill>
                  <a:srgbClr val="002060"/>
                </a:solidFill>
                <a:latin typeface="Times New Roman" pitchFamily="18" charset="0"/>
                <a:cs typeface="Times New Roman" pitchFamily="18" charset="0"/>
              </a:rPr>
              <a:t>воскресенье</a:t>
            </a:r>
            <a:r>
              <a:rPr lang="ru-RU" sz="1400" dirty="0" smtClean="0">
                <a:solidFill>
                  <a:srgbClr val="002060"/>
                </a:solidFill>
                <a:latin typeface="Times New Roman" pitchFamily="18" charset="0"/>
                <a:cs typeface="Times New Roman" pitchFamily="18" charset="0"/>
              </a:rPr>
              <a:t> – к бегемоту.</a:t>
            </a:r>
          </a:p>
          <a:p>
            <a:r>
              <a:rPr lang="ru-RU" sz="1400" dirty="0" smtClean="0">
                <a:solidFill>
                  <a:srgbClr val="002060"/>
                </a:solidFill>
                <a:latin typeface="Times New Roman" pitchFamily="18" charset="0"/>
                <a:cs typeface="Times New Roman" pitchFamily="18" charset="0"/>
              </a:rPr>
              <a:t>А пришёл к нему сосед – </a:t>
            </a:r>
          </a:p>
          <a:p>
            <a:r>
              <a:rPr lang="ru-RU" sz="1400" dirty="0" smtClean="0">
                <a:solidFill>
                  <a:srgbClr val="002060"/>
                </a:solidFill>
                <a:latin typeface="Times New Roman" pitchFamily="18" charset="0"/>
                <a:cs typeface="Times New Roman" pitchFamily="18" charset="0"/>
              </a:rPr>
              <a:t>Крокодила дома нет.</a:t>
            </a:r>
            <a:endParaRPr lang="ru-RU" sz="1400" dirty="0">
              <a:solidFill>
                <a:srgbClr val="002060"/>
              </a:solidFill>
              <a:latin typeface="Times New Roman" pitchFamily="18" charset="0"/>
              <a:cs typeface="Times New Roman" pitchFamily="18" charset="0"/>
            </a:endParaRPr>
          </a:p>
        </p:txBody>
      </p:sp>
      <p:sp>
        <p:nvSpPr>
          <p:cNvPr id="6" name="TextBox 5"/>
          <p:cNvSpPr txBox="1"/>
          <p:nvPr/>
        </p:nvSpPr>
        <p:spPr>
          <a:xfrm>
            <a:off x="3214678" y="1643050"/>
            <a:ext cx="2571768" cy="2246769"/>
          </a:xfrm>
          <a:prstGeom prst="rect">
            <a:avLst/>
          </a:prstGeom>
          <a:noFill/>
          <a:ln>
            <a:solidFill>
              <a:srgbClr val="00B05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В </a:t>
            </a:r>
            <a:r>
              <a:rPr lang="ru-RU" sz="1400" b="1" dirty="0" smtClean="0">
                <a:solidFill>
                  <a:srgbClr val="C00000"/>
                </a:solidFill>
                <a:latin typeface="Times New Roman" pitchFamily="18" charset="0"/>
                <a:cs typeface="Times New Roman" pitchFamily="18" charset="0"/>
              </a:rPr>
              <a:t>понедельник</a:t>
            </a:r>
            <a:r>
              <a:rPr lang="ru-RU" sz="1400" dirty="0" smtClean="0">
                <a:solidFill>
                  <a:srgbClr val="002060"/>
                </a:solidFill>
                <a:latin typeface="Times New Roman" pitchFamily="18" charset="0"/>
                <a:cs typeface="Times New Roman" pitchFamily="18" charset="0"/>
              </a:rPr>
              <a:t> я стирала,</a:t>
            </a:r>
          </a:p>
          <a:p>
            <a:r>
              <a:rPr lang="ru-RU" sz="1400" dirty="0" smtClean="0">
                <a:solidFill>
                  <a:srgbClr val="002060"/>
                </a:solidFill>
                <a:latin typeface="Times New Roman" pitchFamily="18" charset="0"/>
                <a:cs typeface="Times New Roman" pitchFamily="18" charset="0"/>
              </a:rPr>
              <a:t>Пол во </a:t>
            </a:r>
            <a:r>
              <a:rPr lang="ru-RU" sz="1400" b="1" dirty="0" smtClean="0">
                <a:solidFill>
                  <a:srgbClr val="C00000"/>
                </a:solidFill>
                <a:latin typeface="Times New Roman" pitchFamily="18" charset="0"/>
                <a:cs typeface="Times New Roman" pitchFamily="18" charset="0"/>
              </a:rPr>
              <a:t>вторник</a:t>
            </a:r>
            <a:r>
              <a:rPr lang="ru-RU" sz="1400" dirty="0" smtClean="0">
                <a:solidFill>
                  <a:srgbClr val="002060"/>
                </a:solidFill>
                <a:latin typeface="Times New Roman" pitchFamily="18" charset="0"/>
                <a:cs typeface="Times New Roman" pitchFamily="18" charset="0"/>
              </a:rPr>
              <a:t> подметала.</a:t>
            </a:r>
          </a:p>
          <a:p>
            <a:r>
              <a:rPr lang="ru-RU" sz="1400" dirty="0" smtClean="0">
                <a:solidFill>
                  <a:srgbClr val="002060"/>
                </a:solidFill>
                <a:latin typeface="Times New Roman" pitchFamily="18" charset="0"/>
                <a:cs typeface="Times New Roman" pitchFamily="18" charset="0"/>
              </a:rPr>
              <a:t>В </a:t>
            </a:r>
            <a:r>
              <a:rPr lang="ru-RU" sz="1400" b="1" dirty="0" smtClean="0">
                <a:solidFill>
                  <a:srgbClr val="C00000"/>
                </a:solidFill>
                <a:latin typeface="Times New Roman" pitchFamily="18" charset="0"/>
                <a:cs typeface="Times New Roman" pitchFamily="18" charset="0"/>
              </a:rPr>
              <a:t>среду</a:t>
            </a:r>
            <a:r>
              <a:rPr lang="ru-RU" sz="1400" dirty="0" smtClean="0">
                <a:solidFill>
                  <a:srgbClr val="002060"/>
                </a:solidFill>
                <a:latin typeface="Times New Roman" pitchFamily="18" charset="0"/>
                <a:cs typeface="Times New Roman" pitchFamily="18" charset="0"/>
              </a:rPr>
              <a:t> я пекла калач,</a:t>
            </a:r>
          </a:p>
          <a:p>
            <a:r>
              <a:rPr lang="ru-RU" sz="1400" dirty="0" smtClean="0">
                <a:solidFill>
                  <a:srgbClr val="002060"/>
                </a:solidFill>
                <a:latin typeface="Times New Roman" pitchFamily="18" charset="0"/>
                <a:cs typeface="Times New Roman" pitchFamily="18" charset="0"/>
              </a:rPr>
              <a:t>Весь </a:t>
            </a:r>
            <a:r>
              <a:rPr lang="ru-RU" sz="1400" b="1" dirty="0" smtClean="0">
                <a:solidFill>
                  <a:srgbClr val="C00000"/>
                </a:solidFill>
                <a:latin typeface="Times New Roman" pitchFamily="18" charset="0"/>
                <a:cs typeface="Times New Roman" pitchFamily="18" charset="0"/>
              </a:rPr>
              <a:t>четверг</a:t>
            </a:r>
            <a:r>
              <a:rPr lang="ru-RU" sz="1400" dirty="0" smtClean="0">
                <a:solidFill>
                  <a:srgbClr val="002060"/>
                </a:solidFill>
                <a:latin typeface="Times New Roman" pitchFamily="18" charset="0"/>
                <a:cs typeface="Times New Roman" pitchFamily="18" charset="0"/>
              </a:rPr>
              <a:t> искала мяч,</a:t>
            </a:r>
          </a:p>
          <a:p>
            <a:r>
              <a:rPr lang="ru-RU" sz="1400" dirty="0" smtClean="0">
                <a:solidFill>
                  <a:srgbClr val="002060"/>
                </a:solidFill>
                <a:latin typeface="Times New Roman" pitchFamily="18" charset="0"/>
                <a:cs typeface="Times New Roman" pitchFamily="18" charset="0"/>
              </a:rPr>
              <a:t>Чашки в </a:t>
            </a:r>
            <a:r>
              <a:rPr lang="ru-RU" sz="1400" b="1" dirty="0" smtClean="0">
                <a:solidFill>
                  <a:srgbClr val="C00000"/>
                </a:solidFill>
                <a:latin typeface="Times New Roman" pitchFamily="18" charset="0"/>
                <a:cs typeface="Times New Roman" pitchFamily="18" charset="0"/>
              </a:rPr>
              <a:t>пятницу</a:t>
            </a:r>
            <a:r>
              <a:rPr lang="ru-RU" sz="1400" dirty="0" smtClean="0">
                <a:solidFill>
                  <a:srgbClr val="002060"/>
                </a:solidFill>
                <a:latin typeface="Times New Roman" pitchFamily="18" charset="0"/>
                <a:cs typeface="Times New Roman" pitchFamily="18" charset="0"/>
              </a:rPr>
              <a:t> помыла,</a:t>
            </a:r>
          </a:p>
          <a:p>
            <a:r>
              <a:rPr lang="ru-RU" sz="1400" dirty="0" smtClean="0">
                <a:solidFill>
                  <a:srgbClr val="002060"/>
                </a:solidFill>
                <a:latin typeface="Times New Roman" pitchFamily="18" charset="0"/>
                <a:cs typeface="Times New Roman" pitchFamily="18" charset="0"/>
              </a:rPr>
              <a:t>А в </a:t>
            </a:r>
            <a:r>
              <a:rPr lang="ru-RU" sz="1400" b="1" dirty="0" smtClean="0">
                <a:solidFill>
                  <a:srgbClr val="C00000"/>
                </a:solidFill>
                <a:latin typeface="Times New Roman" pitchFamily="18" charset="0"/>
                <a:cs typeface="Times New Roman" pitchFamily="18" charset="0"/>
              </a:rPr>
              <a:t>субботу </a:t>
            </a:r>
            <a:r>
              <a:rPr lang="ru-RU" sz="1400" dirty="0" smtClean="0">
                <a:solidFill>
                  <a:srgbClr val="002060"/>
                </a:solidFill>
                <a:latin typeface="Times New Roman" pitchFamily="18" charset="0"/>
                <a:cs typeface="Times New Roman" pitchFamily="18" charset="0"/>
              </a:rPr>
              <a:t>торт купила.</a:t>
            </a:r>
          </a:p>
          <a:p>
            <a:r>
              <a:rPr lang="ru-RU" sz="1400" dirty="0" smtClean="0">
                <a:solidFill>
                  <a:srgbClr val="002060"/>
                </a:solidFill>
                <a:latin typeface="Times New Roman" pitchFamily="18" charset="0"/>
                <a:cs typeface="Times New Roman" pitchFamily="18" charset="0"/>
              </a:rPr>
              <a:t>Всех подружек в </a:t>
            </a:r>
            <a:r>
              <a:rPr lang="ru-RU" sz="1400" b="1" dirty="0" smtClean="0">
                <a:solidFill>
                  <a:srgbClr val="C00000"/>
                </a:solidFill>
                <a:latin typeface="Times New Roman" pitchFamily="18" charset="0"/>
                <a:cs typeface="Times New Roman" pitchFamily="18" charset="0"/>
              </a:rPr>
              <a:t>воскресенье</a:t>
            </a:r>
            <a:r>
              <a:rPr lang="ru-RU" sz="1400" dirty="0" smtClean="0">
                <a:solidFill>
                  <a:srgbClr val="002060"/>
                </a:solidFill>
                <a:latin typeface="Times New Roman" pitchFamily="18" charset="0"/>
                <a:cs typeface="Times New Roman" pitchFamily="18" charset="0"/>
              </a:rPr>
              <a:t> Позвала на день рожденья.</a:t>
            </a:r>
          </a:p>
          <a:p>
            <a:r>
              <a:rPr lang="ru-RU" sz="1400" dirty="0" smtClean="0">
                <a:solidFill>
                  <a:srgbClr val="002060"/>
                </a:solidFill>
                <a:latin typeface="Times New Roman" pitchFamily="18" charset="0"/>
                <a:cs typeface="Times New Roman" pitchFamily="18" charset="0"/>
              </a:rPr>
              <a:t>Вот неделька, в ней </a:t>
            </a:r>
            <a:r>
              <a:rPr lang="ru-RU" sz="1400" u="sng" dirty="0" smtClean="0">
                <a:solidFill>
                  <a:srgbClr val="002060"/>
                </a:solidFill>
                <a:latin typeface="Times New Roman" pitchFamily="18" charset="0"/>
                <a:cs typeface="Times New Roman" pitchFamily="18" charset="0"/>
              </a:rPr>
              <a:t>семь</a:t>
            </a:r>
            <a:r>
              <a:rPr lang="ru-RU" sz="1400" dirty="0" smtClean="0">
                <a:solidFill>
                  <a:srgbClr val="002060"/>
                </a:solidFill>
                <a:latin typeface="Times New Roman" pitchFamily="18" charset="0"/>
                <a:cs typeface="Times New Roman" pitchFamily="18" charset="0"/>
              </a:rPr>
              <a:t> дней.</a:t>
            </a:r>
          </a:p>
          <a:p>
            <a:r>
              <a:rPr lang="ru-RU" sz="1400" dirty="0" smtClean="0">
                <a:solidFill>
                  <a:srgbClr val="002060"/>
                </a:solidFill>
                <a:latin typeface="Times New Roman" pitchFamily="18" charset="0"/>
                <a:cs typeface="Times New Roman" pitchFamily="18" charset="0"/>
              </a:rPr>
              <a:t>Поскорей знакомься с ней!</a:t>
            </a:r>
            <a:endParaRPr lang="ru-RU" sz="1400" dirty="0">
              <a:solidFill>
                <a:srgbClr val="002060"/>
              </a:solidFill>
              <a:latin typeface="Times New Roman" pitchFamily="18" charset="0"/>
              <a:cs typeface="Times New Roman" pitchFamily="18" charset="0"/>
            </a:endParaRPr>
          </a:p>
        </p:txBody>
      </p:sp>
      <p:sp>
        <p:nvSpPr>
          <p:cNvPr id="8" name="TextBox 7"/>
          <p:cNvSpPr txBox="1"/>
          <p:nvPr/>
        </p:nvSpPr>
        <p:spPr>
          <a:xfrm>
            <a:off x="214282" y="2928934"/>
            <a:ext cx="2643206" cy="3539430"/>
          </a:xfrm>
          <a:prstGeom prst="rect">
            <a:avLst/>
          </a:prstGeom>
          <a:noFill/>
          <a:ln>
            <a:solidFill>
              <a:schemeClr val="accent6">
                <a:lumMod val="50000"/>
              </a:schemeClr>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Вот неделька, в ней семь дней.</a:t>
            </a:r>
          </a:p>
          <a:p>
            <a:r>
              <a:rPr lang="ru-RU" sz="1400" dirty="0" smtClean="0">
                <a:solidFill>
                  <a:srgbClr val="002060"/>
                </a:solidFill>
                <a:latin typeface="Times New Roman" pitchFamily="18" charset="0"/>
                <a:cs typeface="Times New Roman" pitchFamily="18" charset="0"/>
              </a:rPr>
              <a:t>Поскорей знакомься с ней.</a:t>
            </a:r>
          </a:p>
          <a:p>
            <a:r>
              <a:rPr lang="ru-RU" sz="1400" dirty="0" smtClean="0">
                <a:solidFill>
                  <a:srgbClr val="002060"/>
                </a:solidFill>
                <a:latin typeface="Times New Roman" pitchFamily="18" charset="0"/>
                <a:cs typeface="Times New Roman" pitchFamily="18" charset="0"/>
              </a:rPr>
              <a:t>Первый день по всем неделькам</a:t>
            </a:r>
          </a:p>
          <a:p>
            <a:r>
              <a:rPr lang="ru-RU" sz="1400" dirty="0" smtClean="0">
                <a:solidFill>
                  <a:srgbClr val="002060"/>
                </a:solidFill>
                <a:latin typeface="Times New Roman" pitchFamily="18" charset="0"/>
                <a:cs typeface="Times New Roman" pitchFamily="18" charset="0"/>
              </a:rPr>
              <a:t>Назовётся ПОНЕДЕЛЬНИК.</a:t>
            </a:r>
          </a:p>
          <a:p>
            <a:r>
              <a:rPr lang="ru-RU" sz="1400" dirty="0" smtClean="0">
                <a:solidFill>
                  <a:srgbClr val="002060"/>
                </a:solidFill>
                <a:latin typeface="Times New Roman" pitchFamily="18" charset="0"/>
                <a:cs typeface="Times New Roman" pitchFamily="18" charset="0"/>
              </a:rPr>
              <a:t>ВТОРНИК – это день второй,</a:t>
            </a:r>
          </a:p>
          <a:p>
            <a:r>
              <a:rPr lang="ru-RU" sz="1400" dirty="0" smtClean="0">
                <a:solidFill>
                  <a:srgbClr val="002060"/>
                </a:solidFill>
                <a:latin typeface="Times New Roman" pitchFamily="18" charset="0"/>
                <a:cs typeface="Times New Roman" pitchFamily="18" charset="0"/>
              </a:rPr>
              <a:t>Он стоит перед средой.</a:t>
            </a:r>
          </a:p>
          <a:p>
            <a:r>
              <a:rPr lang="ru-RU" sz="1400" dirty="0" err="1" smtClean="0">
                <a:solidFill>
                  <a:srgbClr val="002060"/>
                </a:solidFill>
                <a:latin typeface="Times New Roman" pitchFamily="18" charset="0"/>
                <a:cs typeface="Times New Roman" pitchFamily="18" charset="0"/>
              </a:rPr>
              <a:t>Серединочка</a:t>
            </a:r>
            <a:r>
              <a:rPr lang="ru-RU" sz="1400" dirty="0" smtClean="0">
                <a:solidFill>
                  <a:srgbClr val="002060"/>
                </a:solidFill>
                <a:latin typeface="Times New Roman" pitchFamily="18" charset="0"/>
                <a:cs typeface="Times New Roman" pitchFamily="18" charset="0"/>
              </a:rPr>
              <a:t>  СРЕДА</a:t>
            </a:r>
          </a:p>
          <a:p>
            <a:r>
              <a:rPr lang="ru-RU" sz="1400" dirty="0" smtClean="0">
                <a:solidFill>
                  <a:srgbClr val="002060"/>
                </a:solidFill>
                <a:latin typeface="Times New Roman" pitchFamily="18" charset="0"/>
                <a:cs typeface="Times New Roman" pitchFamily="18" charset="0"/>
              </a:rPr>
              <a:t>Третьим днём всегда была.</a:t>
            </a:r>
          </a:p>
          <a:p>
            <a:r>
              <a:rPr lang="ru-RU" sz="1400" dirty="0" smtClean="0">
                <a:solidFill>
                  <a:srgbClr val="002060"/>
                </a:solidFill>
                <a:latin typeface="Times New Roman" pitchFamily="18" charset="0"/>
                <a:cs typeface="Times New Roman" pitchFamily="18" charset="0"/>
              </a:rPr>
              <a:t>А ЧЕТВЕРГ, четвёртый день,</a:t>
            </a:r>
          </a:p>
          <a:p>
            <a:r>
              <a:rPr lang="ru-RU" sz="1400" dirty="0" smtClean="0">
                <a:solidFill>
                  <a:srgbClr val="002060"/>
                </a:solidFill>
                <a:latin typeface="Times New Roman" pitchFamily="18" charset="0"/>
                <a:cs typeface="Times New Roman" pitchFamily="18" charset="0"/>
              </a:rPr>
              <a:t>Шапку носит набекрень.</a:t>
            </a:r>
          </a:p>
          <a:p>
            <a:r>
              <a:rPr lang="ru-RU" sz="1400" dirty="0" smtClean="0">
                <a:solidFill>
                  <a:srgbClr val="002060"/>
                </a:solidFill>
                <a:latin typeface="Times New Roman" pitchFamily="18" charset="0"/>
                <a:cs typeface="Times New Roman" pitchFamily="18" charset="0"/>
              </a:rPr>
              <a:t>Пятый – ПЯТНИЦА-сестрица,</a:t>
            </a:r>
          </a:p>
          <a:p>
            <a:r>
              <a:rPr lang="ru-RU" sz="1400" dirty="0" smtClean="0">
                <a:solidFill>
                  <a:srgbClr val="002060"/>
                </a:solidFill>
                <a:latin typeface="Times New Roman" pitchFamily="18" charset="0"/>
                <a:cs typeface="Times New Roman" pitchFamily="18" charset="0"/>
              </a:rPr>
              <a:t>Очень модная девица.</a:t>
            </a:r>
          </a:p>
          <a:p>
            <a:r>
              <a:rPr lang="ru-RU" sz="1400" dirty="0" smtClean="0">
                <a:solidFill>
                  <a:srgbClr val="002060"/>
                </a:solidFill>
                <a:latin typeface="Times New Roman" pitchFamily="18" charset="0"/>
                <a:cs typeface="Times New Roman" pitchFamily="18" charset="0"/>
              </a:rPr>
              <a:t>А в СУББОТУ, в день шестой</a:t>
            </a:r>
          </a:p>
          <a:p>
            <a:r>
              <a:rPr lang="ru-RU" sz="1400" dirty="0" smtClean="0">
                <a:solidFill>
                  <a:srgbClr val="002060"/>
                </a:solidFill>
                <a:latin typeface="Times New Roman" pitchFamily="18" charset="0"/>
                <a:cs typeface="Times New Roman" pitchFamily="18" charset="0"/>
              </a:rPr>
              <a:t>Отдыхаем всей гурьбой.</a:t>
            </a:r>
          </a:p>
          <a:p>
            <a:r>
              <a:rPr lang="ru-RU" sz="1400" dirty="0" smtClean="0">
                <a:solidFill>
                  <a:srgbClr val="002060"/>
                </a:solidFill>
                <a:latin typeface="Times New Roman" pitchFamily="18" charset="0"/>
                <a:cs typeface="Times New Roman" pitchFamily="18" charset="0"/>
              </a:rPr>
              <a:t>И последний, ВОСКРЕСЕНЬЕ,</a:t>
            </a:r>
          </a:p>
          <a:p>
            <a:r>
              <a:rPr lang="ru-RU" sz="1400" dirty="0" smtClean="0">
                <a:solidFill>
                  <a:srgbClr val="002060"/>
                </a:solidFill>
                <a:latin typeface="Times New Roman" pitchFamily="18" charset="0"/>
                <a:cs typeface="Times New Roman" pitchFamily="18" charset="0"/>
              </a:rPr>
              <a:t>Назначаем днём веселья!</a:t>
            </a:r>
            <a:endParaRPr lang="ru-RU" sz="1400" dirty="0">
              <a:solidFill>
                <a:srgbClr val="002060"/>
              </a:solidFill>
              <a:latin typeface="Times New Roman" pitchFamily="18" charset="0"/>
              <a:cs typeface="Times New Roman" pitchFamily="18" charset="0"/>
            </a:endParaRPr>
          </a:p>
        </p:txBody>
      </p:sp>
      <p:pic>
        <p:nvPicPr>
          <p:cNvPr id="9" name="Рисунок 8" descr="C:\Users\User\Desktop\Новая папка\Screenshot_20200309-084554_Yandex.jpg"/>
          <p:cNvPicPr/>
          <p:nvPr/>
        </p:nvPicPr>
        <p:blipFill>
          <a:blip r:embed="rId3"/>
          <a:srcRect t="54026" b="30130"/>
          <a:stretch>
            <a:fillRect/>
          </a:stretch>
        </p:blipFill>
        <p:spPr bwMode="auto">
          <a:xfrm>
            <a:off x="3143240" y="4714884"/>
            <a:ext cx="5242788" cy="18124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203_Yandex.jpg"/>
          <p:cNvPicPr/>
          <p:nvPr/>
        </p:nvPicPr>
        <p:blipFill>
          <a:blip r:embed="rId2"/>
          <a:srcRect t="30937" b="2701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357422" y="142852"/>
            <a:ext cx="3214710" cy="369332"/>
          </a:xfrm>
          <a:prstGeom prst="rect">
            <a:avLst/>
          </a:prstGeom>
          <a:noFill/>
        </p:spPr>
        <p:txBody>
          <a:bodyPr wrap="square" rtlCol="0">
            <a:spAutoFit/>
          </a:bodyPr>
          <a:lstStyle/>
          <a:p>
            <a:r>
              <a:rPr lang="ru-RU" b="1" dirty="0" smtClean="0">
                <a:solidFill>
                  <a:srgbClr val="7030A0"/>
                </a:solidFill>
                <a:latin typeface="Times New Roman" pitchFamily="18" charset="0"/>
                <a:cs typeface="Times New Roman" pitchFamily="18" charset="0"/>
              </a:rPr>
              <a:t>Запоминаем времена года:</a:t>
            </a:r>
            <a:endParaRPr lang="ru-RU" b="1" dirty="0">
              <a:solidFill>
                <a:srgbClr val="7030A0"/>
              </a:solidFill>
              <a:latin typeface="Times New Roman" pitchFamily="18" charset="0"/>
              <a:cs typeface="Times New Roman" pitchFamily="18" charset="0"/>
            </a:endParaRPr>
          </a:p>
        </p:txBody>
      </p:sp>
      <p:sp>
        <p:nvSpPr>
          <p:cNvPr id="4" name="TextBox 3"/>
          <p:cNvSpPr txBox="1"/>
          <p:nvPr/>
        </p:nvSpPr>
        <p:spPr>
          <a:xfrm>
            <a:off x="6143636" y="2214554"/>
            <a:ext cx="2571768" cy="954107"/>
          </a:xfrm>
          <a:prstGeom prst="rect">
            <a:avLst/>
          </a:prstGeom>
          <a:noFill/>
          <a:ln>
            <a:solidFill>
              <a:srgbClr val="E1721F"/>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По кругу летает планета </a:t>
            </a:r>
          </a:p>
          <a:p>
            <a:r>
              <a:rPr lang="ru-RU" sz="1400" dirty="0" smtClean="0">
                <a:solidFill>
                  <a:srgbClr val="002060"/>
                </a:solidFill>
                <a:latin typeface="Times New Roman" pitchFamily="18" charset="0"/>
                <a:cs typeface="Times New Roman" pitchFamily="18" charset="0"/>
              </a:rPr>
              <a:t>И напевает сама</a:t>
            </a:r>
          </a:p>
          <a:p>
            <a:r>
              <a:rPr lang="ru-RU" sz="1400" dirty="0" err="1" smtClean="0">
                <a:solidFill>
                  <a:srgbClr val="002060"/>
                </a:solidFill>
                <a:latin typeface="Times New Roman" pitchFamily="18" charset="0"/>
                <a:cs typeface="Times New Roman" pitchFamily="18" charset="0"/>
              </a:rPr>
              <a:t>Кружилку</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Зима</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Весна</a:t>
            </a:r>
            <a:r>
              <a:rPr lang="ru-RU" sz="1400" dirty="0" smtClean="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Лето</a:t>
            </a:r>
            <a:r>
              <a:rPr lang="ru-RU" sz="1400" dirty="0" smtClean="0">
                <a:solidFill>
                  <a:srgbClr val="002060"/>
                </a:solidFill>
                <a:latin typeface="Times New Roman" pitchFamily="18" charset="0"/>
                <a:cs typeface="Times New Roman" pitchFamily="18" charset="0"/>
              </a:rPr>
              <a:t>,</a:t>
            </a:r>
          </a:p>
          <a:p>
            <a:r>
              <a:rPr lang="ru-RU" sz="1400" b="1" dirty="0" smtClean="0">
                <a:solidFill>
                  <a:srgbClr val="002060"/>
                </a:solidFill>
                <a:latin typeface="Times New Roman" pitchFamily="18" charset="0"/>
                <a:cs typeface="Times New Roman" pitchFamily="18" charset="0"/>
              </a:rPr>
              <a:t>Осень</a:t>
            </a:r>
            <a:r>
              <a:rPr lang="ru-RU" sz="1400" dirty="0" smtClean="0">
                <a:solidFill>
                  <a:srgbClr val="002060"/>
                </a:solidFill>
                <a:latin typeface="Times New Roman" pitchFamily="18" charset="0"/>
                <a:cs typeface="Times New Roman" pitchFamily="18" charset="0"/>
              </a:rPr>
              <a:t> и снова зима. </a:t>
            </a:r>
            <a:endParaRPr lang="ru-RU" sz="1400" dirty="0">
              <a:solidFill>
                <a:srgbClr val="002060"/>
              </a:solidFill>
              <a:latin typeface="Times New Roman" pitchFamily="18" charset="0"/>
              <a:cs typeface="Times New Roman" pitchFamily="18" charset="0"/>
            </a:endParaRPr>
          </a:p>
        </p:txBody>
      </p:sp>
      <p:pic>
        <p:nvPicPr>
          <p:cNvPr id="5" name="Рисунок 4" descr="C:\Users\User\Desktop\Новая папка\Screenshot_20200310-012824_Yandex.jpg"/>
          <p:cNvPicPr/>
          <p:nvPr/>
        </p:nvPicPr>
        <p:blipFill>
          <a:blip r:embed="rId3" cstate="print"/>
          <a:srcRect t="24439" b="20879"/>
          <a:stretch>
            <a:fillRect/>
          </a:stretch>
        </p:blipFill>
        <p:spPr bwMode="auto">
          <a:xfrm>
            <a:off x="3000364" y="3071810"/>
            <a:ext cx="3714776" cy="3646231"/>
          </a:xfrm>
          <a:prstGeom prst="rect">
            <a:avLst/>
          </a:prstGeom>
          <a:ln>
            <a:noFill/>
          </a:ln>
          <a:effectLst>
            <a:softEdge rad="112500"/>
          </a:effectLst>
        </p:spPr>
      </p:pic>
      <p:sp>
        <p:nvSpPr>
          <p:cNvPr id="6" name="TextBox 5"/>
          <p:cNvSpPr txBox="1"/>
          <p:nvPr/>
        </p:nvSpPr>
        <p:spPr>
          <a:xfrm>
            <a:off x="3286116" y="785794"/>
            <a:ext cx="2428892" cy="2246769"/>
          </a:xfrm>
          <a:prstGeom prst="rect">
            <a:avLst/>
          </a:prstGeom>
          <a:noFill/>
          <a:ln>
            <a:solidFill>
              <a:srgbClr val="00B05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Первой к нам ЗИМА идёт,</a:t>
            </a:r>
          </a:p>
          <a:p>
            <a:r>
              <a:rPr lang="ru-RU" sz="1400" dirty="0" smtClean="0">
                <a:solidFill>
                  <a:srgbClr val="002060"/>
                </a:solidFill>
                <a:latin typeface="Times New Roman" pitchFamily="18" charset="0"/>
                <a:cs typeface="Times New Roman" pitchFamily="18" charset="0"/>
              </a:rPr>
              <a:t>Новый год она ведёт.</a:t>
            </a:r>
          </a:p>
          <a:p>
            <a:r>
              <a:rPr lang="ru-RU" sz="1400" dirty="0" smtClean="0">
                <a:solidFill>
                  <a:srgbClr val="002060"/>
                </a:solidFill>
                <a:latin typeface="Times New Roman" pitchFamily="18" charset="0"/>
                <a:cs typeface="Times New Roman" pitchFamily="18" charset="0"/>
              </a:rPr>
              <a:t>За зимой второй ВЕСНА.</a:t>
            </a:r>
          </a:p>
          <a:p>
            <a:r>
              <a:rPr lang="ru-RU" sz="1400" dirty="0" smtClean="0">
                <a:solidFill>
                  <a:srgbClr val="002060"/>
                </a:solidFill>
                <a:latin typeface="Times New Roman" pitchFamily="18" charset="0"/>
                <a:cs typeface="Times New Roman" pitchFamily="18" charset="0"/>
              </a:rPr>
              <a:t>Говорят «Весна – красна».</a:t>
            </a:r>
          </a:p>
          <a:p>
            <a:r>
              <a:rPr lang="ru-RU" sz="1400" dirty="0" smtClean="0">
                <a:solidFill>
                  <a:srgbClr val="002060"/>
                </a:solidFill>
                <a:latin typeface="Times New Roman" pitchFamily="18" charset="0"/>
                <a:cs typeface="Times New Roman" pitchFamily="18" charset="0"/>
              </a:rPr>
              <a:t>Третьим – ЛЕТО всё в цветах</a:t>
            </a:r>
          </a:p>
          <a:p>
            <a:r>
              <a:rPr lang="ru-RU" sz="1400" dirty="0" smtClean="0">
                <a:solidFill>
                  <a:srgbClr val="002060"/>
                </a:solidFill>
                <a:latin typeface="Times New Roman" pitchFamily="18" charset="0"/>
                <a:cs typeface="Times New Roman" pitchFamily="18" charset="0"/>
              </a:rPr>
              <a:t>И с малиной на кустах</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А четвёртой ОСЕНЬ…</a:t>
            </a:r>
          </a:p>
          <a:p>
            <a:r>
              <a:rPr lang="ru-RU" sz="1400" dirty="0" smtClean="0">
                <a:solidFill>
                  <a:srgbClr val="002060"/>
                </a:solidFill>
                <a:latin typeface="Times New Roman" pitchFamily="18" charset="0"/>
                <a:cs typeface="Times New Roman" pitchFamily="18" charset="0"/>
              </a:rPr>
              <a:t>Лес наряд свой сбросил.</a:t>
            </a:r>
          </a:p>
          <a:p>
            <a:endParaRPr lang="ru-RU" sz="1400" dirty="0" smtClean="0">
              <a:solidFill>
                <a:srgbClr val="002060"/>
              </a:solidFill>
              <a:latin typeface="Times New Roman" pitchFamily="18" charset="0"/>
              <a:cs typeface="Times New Roman" pitchFamily="18" charset="0"/>
            </a:endParaRPr>
          </a:p>
          <a:p>
            <a:endParaRPr lang="ru-RU" sz="1400" dirty="0">
              <a:solidFill>
                <a:srgbClr val="002060"/>
              </a:solidFill>
              <a:latin typeface="Times New Roman" pitchFamily="18" charset="0"/>
              <a:cs typeface="Times New Roman" pitchFamily="18" charset="0"/>
            </a:endParaRPr>
          </a:p>
        </p:txBody>
      </p:sp>
      <p:sp>
        <p:nvSpPr>
          <p:cNvPr id="10" name="TextBox 9"/>
          <p:cNvSpPr txBox="1"/>
          <p:nvPr/>
        </p:nvSpPr>
        <p:spPr>
          <a:xfrm>
            <a:off x="357158" y="1857364"/>
            <a:ext cx="2500330" cy="2677656"/>
          </a:xfrm>
          <a:prstGeom prst="rect">
            <a:avLst/>
          </a:prstGeom>
          <a:noFill/>
          <a:ln>
            <a:solidFill>
              <a:srgbClr val="FF000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Жил на свете старый дед,</a:t>
            </a:r>
          </a:p>
          <a:p>
            <a:r>
              <a:rPr lang="ru-RU" sz="1400" dirty="0" smtClean="0">
                <a:solidFill>
                  <a:srgbClr val="002060"/>
                </a:solidFill>
                <a:latin typeface="Times New Roman" pitchFamily="18" charset="0"/>
                <a:cs typeface="Times New Roman" pitchFamily="18" charset="0"/>
              </a:rPr>
              <a:t>Звали его ГОДОМ,</a:t>
            </a:r>
          </a:p>
          <a:p>
            <a:r>
              <a:rPr lang="ru-RU" sz="1400" dirty="0" smtClean="0">
                <a:solidFill>
                  <a:srgbClr val="002060"/>
                </a:solidFill>
                <a:latin typeface="Times New Roman" pitchFamily="18" charset="0"/>
                <a:cs typeface="Times New Roman" pitchFamily="18" charset="0"/>
              </a:rPr>
              <a:t>На земле он много лет </a:t>
            </a:r>
          </a:p>
          <a:p>
            <a:r>
              <a:rPr lang="ru-RU" sz="1400" dirty="0" smtClean="0">
                <a:solidFill>
                  <a:srgbClr val="002060"/>
                </a:solidFill>
                <a:latin typeface="Times New Roman" pitchFamily="18" charset="0"/>
                <a:cs typeface="Times New Roman" pitchFamily="18" charset="0"/>
              </a:rPr>
              <a:t>П</a:t>
            </a:r>
            <a:r>
              <a:rPr lang="ru-RU" sz="1400" dirty="0" smtClean="0">
                <a:solidFill>
                  <a:srgbClr val="002060"/>
                </a:solidFill>
                <a:latin typeface="Times New Roman" pitchFamily="18" charset="0"/>
                <a:cs typeface="Times New Roman" pitchFamily="18" charset="0"/>
              </a:rPr>
              <a:t>равил небосводом,</a:t>
            </a:r>
          </a:p>
          <a:p>
            <a:r>
              <a:rPr lang="ru-RU" sz="1400" dirty="0" smtClean="0">
                <a:solidFill>
                  <a:srgbClr val="002060"/>
                </a:solidFill>
                <a:latin typeface="Times New Roman" pitchFamily="18" charset="0"/>
                <a:cs typeface="Times New Roman" pitchFamily="18" charset="0"/>
              </a:rPr>
              <a:t> </a:t>
            </a:r>
            <a:r>
              <a:rPr lang="ru-RU" sz="1400" dirty="0" smtClean="0">
                <a:solidFill>
                  <a:srgbClr val="002060"/>
                </a:solidFill>
                <a:latin typeface="Times New Roman" pitchFamily="18" charset="0"/>
                <a:cs typeface="Times New Roman" pitchFamily="18" charset="0"/>
              </a:rPr>
              <a:t>        Утром солнышко будил,</a:t>
            </a:r>
          </a:p>
          <a:p>
            <a:r>
              <a:rPr lang="ru-RU" sz="1400" dirty="0" smtClean="0">
                <a:solidFill>
                  <a:srgbClr val="002060"/>
                </a:solidFill>
                <a:latin typeface="Times New Roman" pitchFamily="18" charset="0"/>
                <a:cs typeface="Times New Roman" pitchFamily="18" charset="0"/>
              </a:rPr>
              <a:t> </a:t>
            </a:r>
            <a:r>
              <a:rPr lang="ru-RU" sz="1400" dirty="0" smtClean="0">
                <a:solidFill>
                  <a:srgbClr val="002060"/>
                </a:solidFill>
                <a:latin typeface="Times New Roman" pitchFamily="18" charset="0"/>
                <a:cs typeface="Times New Roman" pitchFamily="18" charset="0"/>
              </a:rPr>
              <a:t>        И в добре, и в мире</a:t>
            </a:r>
          </a:p>
          <a:p>
            <a:r>
              <a:rPr lang="ru-RU" sz="1400" dirty="0" smtClean="0">
                <a:solidFill>
                  <a:srgbClr val="002060"/>
                </a:solidFill>
                <a:latin typeface="Times New Roman" pitchFamily="18" charset="0"/>
                <a:cs typeface="Times New Roman" pitchFamily="18" charset="0"/>
              </a:rPr>
              <a:t>         Дочерей своих растил,</a:t>
            </a:r>
          </a:p>
          <a:p>
            <a:r>
              <a:rPr lang="ru-RU" sz="1400" dirty="0" smtClean="0">
                <a:solidFill>
                  <a:srgbClr val="002060"/>
                </a:solidFill>
                <a:latin typeface="Times New Roman" pitchFamily="18" charset="0"/>
                <a:cs typeface="Times New Roman" pitchFamily="18" charset="0"/>
              </a:rPr>
              <a:t>         Было их четыре.</a:t>
            </a:r>
          </a:p>
          <a:p>
            <a:r>
              <a:rPr lang="ru-RU" sz="1400" dirty="0" smtClean="0">
                <a:solidFill>
                  <a:srgbClr val="002060"/>
                </a:solidFill>
                <a:latin typeface="Times New Roman" pitchFamily="18" charset="0"/>
                <a:cs typeface="Times New Roman" pitchFamily="18" charset="0"/>
              </a:rPr>
              <a:t>Жили дружною семьёй,</a:t>
            </a:r>
          </a:p>
          <a:p>
            <a:r>
              <a:rPr lang="ru-RU" sz="1400" dirty="0" smtClean="0">
                <a:solidFill>
                  <a:srgbClr val="002060"/>
                </a:solidFill>
                <a:latin typeface="Times New Roman" pitchFamily="18" charset="0"/>
                <a:cs typeface="Times New Roman" pitchFamily="18" charset="0"/>
              </a:rPr>
              <a:t>Старших уважали,</a:t>
            </a:r>
          </a:p>
          <a:p>
            <a:r>
              <a:rPr lang="ru-RU" sz="1400" dirty="0" smtClean="0">
                <a:solidFill>
                  <a:srgbClr val="002060"/>
                </a:solidFill>
                <a:latin typeface="Times New Roman" pitchFamily="18" charset="0"/>
                <a:cs typeface="Times New Roman" pitchFamily="18" charset="0"/>
              </a:rPr>
              <a:t>Друг за другом чередой</a:t>
            </a:r>
          </a:p>
          <a:p>
            <a:r>
              <a:rPr lang="ru-RU" sz="1400" dirty="0" smtClean="0">
                <a:solidFill>
                  <a:srgbClr val="002060"/>
                </a:solidFill>
                <a:latin typeface="Times New Roman" pitchFamily="18" charset="0"/>
                <a:cs typeface="Times New Roman" pitchFamily="18" charset="0"/>
              </a:rPr>
              <a:t>По земле гуляли.</a:t>
            </a:r>
            <a:endParaRPr lang="ru-RU" sz="14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203_Yandex.jpg"/>
          <p:cNvPicPr/>
          <p:nvPr/>
        </p:nvPicPr>
        <p:blipFill>
          <a:blip r:embed="rId2"/>
          <a:srcRect t="30937" b="2701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214546" y="214290"/>
            <a:ext cx="4286280" cy="369332"/>
          </a:xfrm>
          <a:prstGeom prst="rect">
            <a:avLst/>
          </a:prstGeom>
          <a:noFill/>
        </p:spPr>
        <p:txBody>
          <a:bodyPr wrap="square" rtlCol="0">
            <a:spAutoFit/>
          </a:bodyPr>
          <a:lstStyle/>
          <a:p>
            <a:r>
              <a:rPr lang="ru-RU" b="1" dirty="0" smtClean="0">
                <a:solidFill>
                  <a:srgbClr val="7030A0"/>
                </a:solidFill>
                <a:latin typeface="Times New Roman" pitchFamily="18" charset="0"/>
                <a:cs typeface="Times New Roman" pitchFamily="18" charset="0"/>
              </a:rPr>
              <a:t>Запоминаем названия времени суток:</a:t>
            </a:r>
            <a:endParaRPr lang="ru-RU" b="1" dirty="0">
              <a:solidFill>
                <a:srgbClr val="7030A0"/>
              </a:solidFill>
              <a:latin typeface="Times New Roman" pitchFamily="18" charset="0"/>
              <a:cs typeface="Times New Roman" pitchFamily="18" charset="0"/>
            </a:endParaRPr>
          </a:p>
        </p:txBody>
      </p:sp>
      <p:sp>
        <p:nvSpPr>
          <p:cNvPr id="4" name="TextBox 3"/>
          <p:cNvSpPr txBox="1"/>
          <p:nvPr/>
        </p:nvSpPr>
        <p:spPr>
          <a:xfrm>
            <a:off x="1071538" y="1285860"/>
            <a:ext cx="2214578" cy="954107"/>
          </a:xfrm>
          <a:prstGeom prst="rect">
            <a:avLst/>
          </a:prstGeom>
          <a:noFill/>
          <a:ln>
            <a:solidFill>
              <a:srgbClr val="00B05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Смотрел в окно кузнечик</a:t>
            </a:r>
          </a:p>
          <a:p>
            <a:r>
              <a:rPr lang="ru-RU" sz="1400" b="1" dirty="0" smtClean="0">
                <a:solidFill>
                  <a:srgbClr val="002060"/>
                </a:solidFill>
                <a:latin typeface="Times New Roman" pitchFamily="18" charset="0"/>
                <a:cs typeface="Times New Roman" pitchFamily="18" charset="0"/>
              </a:rPr>
              <a:t>Ночь, утро, день и вечер</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Потом улёгся спать,</a:t>
            </a:r>
          </a:p>
          <a:p>
            <a:r>
              <a:rPr lang="ru-RU" sz="1400" dirty="0" smtClean="0">
                <a:solidFill>
                  <a:srgbClr val="002060"/>
                </a:solidFill>
                <a:latin typeface="Times New Roman" pitchFamily="18" charset="0"/>
                <a:cs typeface="Times New Roman" pitchFamily="18" charset="0"/>
              </a:rPr>
              <a:t>Ведь дальше ночь опять.</a:t>
            </a:r>
            <a:endParaRPr lang="ru-RU" sz="1400" dirty="0">
              <a:solidFill>
                <a:srgbClr val="002060"/>
              </a:solidFill>
              <a:latin typeface="Times New Roman" pitchFamily="18" charset="0"/>
              <a:cs typeface="Times New Roman" pitchFamily="18" charset="0"/>
            </a:endParaRPr>
          </a:p>
        </p:txBody>
      </p:sp>
      <p:pic>
        <p:nvPicPr>
          <p:cNvPr id="5" name="Рисунок 4" descr="C:\Users\User\Desktop\Новая папка\Screenshot_20200309-084824_Yandex.jpg"/>
          <p:cNvPicPr/>
          <p:nvPr/>
        </p:nvPicPr>
        <p:blipFill>
          <a:blip r:embed="rId3"/>
          <a:srcRect l="8169" t="30140" r="8746" b="25407"/>
          <a:stretch>
            <a:fillRect/>
          </a:stretch>
        </p:blipFill>
        <p:spPr bwMode="auto">
          <a:xfrm>
            <a:off x="142844" y="2428868"/>
            <a:ext cx="4000528" cy="3857652"/>
          </a:xfrm>
          <a:prstGeom prst="rect">
            <a:avLst/>
          </a:prstGeom>
          <a:ln>
            <a:noFill/>
          </a:ln>
          <a:effectLst>
            <a:softEdge rad="112500"/>
          </a:effectLst>
        </p:spPr>
      </p:pic>
      <p:sp>
        <p:nvSpPr>
          <p:cNvPr id="6" name="TextBox 5"/>
          <p:cNvSpPr txBox="1"/>
          <p:nvPr/>
        </p:nvSpPr>
        <p:spPr>
          <a:xfrm>
            <a:off x="5500694" y="1000108"/>
            <a:ext cx="2071702" cy="523220"/>
          </a:xfrm>
          <a:prstGeom prst="rect">
            <a:avLst/>
          </a:prstGeom>
          <a:noFill/>
          <a:ln>
            <a:solidFill>
              <a:srgbClr val="FF000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Утро, день, вечер, ночь - </a:t>
            </a:r>
          </a:p>
          <a:p>
            <a:r>
              <a:rPr lang="ru-RU" sz="1400" dirty="0" smtClean="0">
                <a:solidFill>
                  <a:srgbClr val="002060"/>
                </a:solidFill>
                <a:latin typeface="Times New Roman" pitchFamily="18" charset="0"/>
                <a:cs typeface="Times New Roman" pitchFamily="18" charset="0"/>
              </a:rPr>
              <a:t>Убежали сутки прочь!</a:t>
            </a:r>
            <a:endParaRPr lang="ru-RU" sz="1400" dirty="0">
              <a:solidFill>
                <a:srgbClr val="002060"/>
              </a:solidFill>
              <a:latin typeface="Times New Roman" pitchFamily="18" charset="0"/>
              <a:cs typeface="Times New Roman" pitchFamily="18" charset="0"/>
            </a:endParaRPr>
          </a:p>
        </p:txBody>
      </p:sp>
      <p:pic>
        <p:nvPicPr>
          <p:cNvPr id="7" name="Рисунок 6" descr="C:\Users\User\Desktop\Новая папка\Screenshot_20200309-085721_Yandex.jpg"/>
          <p:cNvPicPr/>
          <p:nvPr/>
        </p:nvPicPr>
        <p:blipFill>
          <a:blip r:embed="rId4" cstate="print"/>
          <a:srcRect l="5708" t="16832" r="5638" b="16612"/>
          <a:stretch>
            <a:fillRect/>
          </a:stretch>
        </p:blipFill>
        <p:spPr bwMode="auto">
          <a:xfrm>
            <a:off x="4429124" y="1785926"/>
            <a:ext cx="3584677" cy="450059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203_Yandex.jpg"/>
          <p:cNvPicPr/>
          <p:nvPr/>
        </p:nvPicPr>
        <p:blipFill>
          <a:blip r:embed="rId2"/>
          <a:srcRect t="30937" b="2701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786050" y="214290"/>
            <a:ext cx="3143272" cy="369332"/>
          </a:xfrm>
          <a:prstGeom prst="rect">
            <a:avLst/>
          </a:prstGeom>
          <a:noFill/>
        </p:spPr>
        <p:txBody>
          <a:bodyPr wrap="square" rtlCol="0">
            <a:spAutoFit/>
          </a:bodyPr>
          <a:lstStyle/>
          <a:p>
            <a:r>
              <a:rPr lang="ru-RU" b="1" dirty="0" smtClean="0">
                <a:solidFill>
                  <a:srgbClr val="7030A0"/>
                </a:solidFill>
                <a:latin typeface="Times New Roman" pitchFamily="18" charset="0"/>
                <a:cs typeface="Times New Roman" pitchFamily="18" charset="0"/>
              </a:rPr>
              <a:t>Запоминаем цвета радуги:</a:t>
            </a:r>
            <a:endParaRPr lang="ru-RU" b="1" dirty="0">
              <a:solidFill>
                <a:srgbClr val="7030A0"/>
              </a:solidFill>
              <a:latin typeface="Times New Roman" pitchFamily="18" charset="0"/>
              <a:cs typeface="Times New Roman" pitchFamily="18" charset="0"/>
            </a:endParaRPr>
          </a:p>
        </p:txBody>
      </p:sp>
      <p:sp>
        <p:nvSpPr>
          <p:cNvPr id="4" name="TextBox 3"/>
          <p:cNvSpPr txBox="1"/>
          <p:nvPr/>
        </p:nvSpPr>
        <p:spPr>
          <a:xfrm>
            <a:off x="1000100" y="2000240"/>
            <a:ext cx="1000132" cy="1600438"/>
          </a:xfrm>
          <a:prstGeom prst="rect">
            <a:avLst/>
          </a:prstGeom>
          <a:noFill/>
          <a:ln>
            <a:solidFill>
              <a:srgbClr val="7030A0"/>
            </a:solidFill>
          </a:ln>
        </p:spPr>
        <p:txBody>
          <a:bodyPr wrap="square" rtlCol="0">
            <a:spAutoFit/>
          </a:bodyPr>
          <a:lstStyle/>
          <a:p>
            <a:r>
              <a:rPr lang="ru-RU" sz="1400" b="1" dirty="0" smtClean="0">
                <a:solidFill>
                  <a:srgbClr val="FF0000"/>
                </a:solidFill>
                <a:latin typeface="Times New Roman" pitchFamily="18" charset="0"/>
                <a:cs typeface="Times New Roman" pitchFamily="18" charset="0"/>
              </a:rPr>
              <a:t>Каждый </a:t>
            </a:r>
          </a:p>
          <a:p>
            <a:r>
              <a:rPr lang="ru-RU" sz="1400" b="1" dirty="0" smtClean="0">
                <a:solidFill>
                  <a:srgbClr val="E1721F"/>
                </a:solidFill>
                <a:latin typeface="Times New Roman" pitchFamily="18" charset="0"/>
                <a:cs typeface="Times New Roman" pitchFamily="18" charset="0"/>
              </a:rPr>
              <a:t>Охотник</a:t>
            </a:r>
          </a:p>
          <a:p>
            <a:r>
              <a:rPr lang="ru-RU" sz="1400" b="1" dirty="0" smtClean="0">
                <a:solidFill>
                  <a:srgbClr val="FFFF00"/>
                </a:solidFill>
                <a:latin typeface="Times New Roman" pitchFamily="18" charset="0"/>
                <a:cs typeface="Times New Roman" pitchFamily="18" charset="0"/>
              </a:rPr>
              <a:t>Желает</a:t>
            </a:r>
            <a:r>
              <a:rPr lang="ru-RU" sz="1400" dirty="0" smtClean="0">
                <a:solidFill>
                  <a:srgbClr val="002060"/>
                </a:solidFill>
                <a:latin typeface="Times New Roman" pitchFamily="18" charset="0"/>
                <a:cs typeface="Times New Roman" pitchFamily="18" charset="0"/>
              </a:rPr>
              <a:t/>
            </a:r>
            <a:br>
              <a:rPr lang="ru-RU" sz="1400" dirty="0" smtClean="0">
                <a:solidFill>
                  <a:srgbClr val="002060"/>
                </a:solidFill>
                <a:latin typeface="Times New Roman" pitchFamily="18" charset="0"/>
                <a:cs typeface="Times New Roman" pitchFamily="18" charset="0"/>
              </a:rPr>
            </a:br>
            <a:r>
              <a:rPr lang="ru-RU" sz="1400" b="1" dirty="0" smtClean="0">
                <a:solidFill>
                  <a:srgbClr val="00B050"/>
                </a:solidFill>
                <a:latin typeface="Times New Roman" pitchFamily="18" charset="0"/>
                <a:cs typeface="Times New Roman" pitchFamily="18" charset="0"/>
              </a:rPr>
              <a:t>Знать</a:t>
            </a:r>
          </a:p>
          <a:p>
            <a:r>
              <a:rPr lang="ru-RU" sz="1400" b="1" dirty="0" smtClean="0">
                <a:solidFill>
                  <a:srgbClr val="00B0F0"/>
                </a:solidFill>
                <a:latin typeface="Times New Roman" pitchFamily="18" charset="0"/>
                <a:cs typeface="Times New Roman" pitchFamily="18" charset="0"/>
              </a:rPr>
              <a:t>Где</a:t>
            </a:r>
          </a:p>
          <a:p>
            <a:r>
              <a:rPr lang="ru-RU" sz="1400" b="1" dirty="0" smtClean="0">
                <a:solidFill>
                  <a:schemeClr val="tx2">
                    <a:lumMod val="75000"/>
                  </a:schemeClr>
                </a:solidFill>
                <a:latin typeface="Times New Roman" pitchFamily="18" charset="0"/>
                <a:cs typeface="Times New Roman" pitchFamily="18" charset="0"/>
              </a:rPr>
              <a:t>Сидит</a:t>
            </a:r>
          </a:p>
          <a:p>
            <a:r>
              <a:rPr lang="ru-RU" sz="1400" b="1" dirty="0" smtClean="0">
                <a:solidFill>
                  <a:srgbClr val="7030A0"/>
                </a:solidFill>
                <a:latin typeface="Times New Roman" pitchFamily="18" charset="0"/>
                <a:cs typeface="Times New Roman" pitchFamily="18" charset="0"/>
              </a:rPr>
              <a:t>Фазан</a:t>
            </a:r>
            <a:r>
              <a:rPr lang="ru-RU" sz="1400" dirty="0" smtClean="0">
                <a:solidFill>
                  <a:srgbClr val="002060"/>
                </a:solidFill>
                <a:latin typeface="Times New Roman" pitchFamily="18" charset="0"/>
                <a:cs typeface="Times New Roman" pitchFamily="18" charset="0"/>
              </a:rPr>
              <a:t>.</a:t>
            </a:r>
            <a:endParaRPr lang="ru-RU" sz="1400" dirty="0">
              <a:solidFill>
                <a:srgbClr val="002060"/>
              </a:solidFill>
              <a:latin typeface="Times New Roman" pitchFamily="18" charset="0"/>
              <a:cs typeface="Times New Roman" pitchFamily="18" charset="0"/>
            </a:endParaRPr>
          </a:p>
        </p:txBody>
      </p:sp>
      <p:sp>
        <p:nvSpPr>
          <p:cNvPr id="5" name="TextBox 4"/>
          <p:cNvSpPr txBox="1"/>
          <p:nvPr/>
        </p:nvSpPr>
        <p:spPr>
          <a:xfrm>
            <a:off x="6786578" y="2071678"/>
            <a:ext cx="1071570" cy="1600438"/>
          </a:xfrm>
          <a:prstGeom prst="rect">
            <a:avLst/>
          </a:prstGeom>
          <a:noFill/>
          <a:ln>
            <a:solidFill>
              <a:srgbClr val="C00000"/>
            </a:solidFill>
          </a:ln>
        </p:spPr>
        <p:txBody>
          <a:bodyPr wrap="square" rtlCol="0">
            <a:spAutoFit/>
          </a:bodyPr>
          <a:lstStyle/>
          <a:p>
            <a:r>
              <a:rPr lang="ru-RU" sz="1400" b="1" dirty="0" smtClean="0">
                <a:solidFill>
                  <a:srgbClr val="FF0000"/>
                </a:solidFill>
                <a:latin typeface="Times New Roman" pitchFamily="18" charset="0"/>
                <a:cs typeface="Times New Roman" pitchFamily="18" charset="0"/>
              </a:rPr>
              <a:t>Карл</a:t>
            </a:r>
          </a:p>
          <a:p>
            <a:r>
              <a:rPr lang="ru-RU" sz="1400" b="1" dirty="0" smtClean="0">
                <a:solidFill>
                  <a:srgbClr val="E1721F"/>
                </a:solidFill>
                <a:latin typeface="Times New Roman" pitchFamily="18" charset="0"/>
                <a:cs typeface="Times New Roman" pitchFamily="18" charset="0"/>
              </a:rPr>
              <a:t>Отдал</a:t>
            </a:r>
          </a:p>
          <a:p>
            <a:r>
              <a:rPr lang="ru-RU" sz="1400" b="1" dirty="0" smtClean="0">
                <a:solidFill>
                  <a:srgbClr val="FFFF00"/>
                </a:solidFill>
                <a:latin typeface="Times New Roman" pitchFamily="18" charset="0"/>
                <a:cs typeface="Times New Roman" pitchFamily="18" charset="0"/>
              </a:rPr>
              <a:t>Жаклин</a:t>
            </a:r>
          </a:p>
          <a:p>
            <a:r>
              <a:rPr lang="ru-RU" sz="1400" b="1" dirty="0" smtClean="0">
                <a:solidFill>
                  <a:srgbClr val="00B050"/>
                </a:solidFill>
                <a:latin typeface="Times New Roman" pitchFamily="18" charset="0"/>
                <a:cs typeface="Times New Roman" pitchFamily="18" charset="0"/>
              </a:rPr>
              <a:t>Заколку</a:t>
            </a:r>
            <a:r>
              <a:rPr lang="ru-RU" sz="1400" dirty="0" smtClean="0">
                <a:latin typeface="Times New Roman" pitchFamily="18" charset="0"/>
                <a:cs typeface="Times New Roman" pitchFamily="18" charset="0"/>
              </a:rPr>
              <a:t>,</a:t>
            </a:r>
          </a:p>
          <a:p>
            <a:r>
              <a:rPr lang="ru-RU" sz="1400" b="1" dirty="0" err="1" smtClean="0">
                <a:solidFill>
                  <a:srgbClr val="00B0F0"/>
                </a:solidFill>
                <a:latin typeface="Times New Roman" pitchFamily="18" charset="0"/>
                <a:cs typeface="Times New Roman" pitchFamily="18" charset="0"/>
              </a:rPr>
              <a:t>Габриэлю</a:t>
            </a:r>
            <a:endParaRPr lang="ru-RU" sz="1400" b="1" dirty="0" smtClean="0">
              <a:solidFill>
                <a:srgbClr val="00B0F0"/>
              </a:solidFill>
              <a:latin typeface="Times New Roman" pitchFamily="18" charset="0"/>
              <a:cs typeface="Times New Roman" pitchFamily="18" charset="0"/>
            </a:endParaRPr>
          </a:p>
          <a:p>
            <a:r>
              <a:rPr lang="ru-RU" sz="1400" b="1" dirty="0" smtClean="0">
                <a:solidFill>
                  <a:schemeClr val="tx2">
                    <a:lumMod val="75000"/>
                  </a:schemeClr>
                </a:solidFill>
                <a:latin typeface="Times New Roman" pitchFamily="18" charset="0"/>
                <a:cs typeface="Times New Roman" pitchFamily="18" charset="0"/>
              </a:rPr>
              <a:t>Сшил</a:t>
            </a:r>
          </a:p>
          <a:p>
            <a:r>
              <a:rPr lang="ru-RU" sz="1400" b="1" dirty="0" smtClean="0">
                <a:solidFill>
                  <a:srgbClr val="7030A0"/>
                </a:solidFill>
                <a:latin typeface="Times New Roman" pitchFamily="18" charset="0"/>
                <a:cs typeface="Times New Roman" pitchFamily="18" charset="0"/>
              </a:rPr>
              <a:t>Футболку</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sp>
        <p:nvSpPr>
          <p:cNvPr id="6" name="TextBox 5"/>
          <p:cNvSpPr txBox="1"/>
          <p:nvPr/>
        </p:nvSpPr>
        <p:spPr>
          <a:xfrm>
            <a:off x="4572000" y="5286388"/>
            <a:ext cx="3571900" cy="954107"/>
          </a:xfrm>
          <a:prstGeom prst="rect">
            <a:avLst/>
          </a:prstGeom>
          <a:noFill/>
          <a:ln>
            <a:solidFill>
              <a:srgbClr val="0070C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Оля раскрасила листья у клёна </a:t>
            </a:r>
          </a:p>
          <a:p>
            <a:r>
              <a:rPr lang="ru-RU" sz="1400" dirty="0" smtClean="0">
                <a:solidFill>
                  <a:srgbClr val="002060"/>
                </a:solidFill>
                <a:latin typeface="Times New Roman" pitchFamily="18" charset="0"/>
                <a:cs typeface="Times New Roman" pitchFamily="18" charset="0"/>
              </a:rPr>
              <a:t>В </a:t>
            </a:r>
            <a:r>
              <a:rPr lang="ru-RU" sz="1400" dirty="0" smtClean="0">
                <a:solidFill>
                  <a:srgbClr val="FF0000"/>
                </a:solidFill>
                <a:latin typeface="Times New Roman" pitchFamily="18" charset="0"/>
                <a:cs typeface="Times New Roman" pitchFamily="18" charset="0"/>
              </a:rPr>
              <a:t>красный</a:t>
            </a:r>
            <a:r>
              <a:rPr lang="ru-RU" sz="1400" dirty="0" smtClean="0">
                <a:solidFill>
                  <a:srgbClr val="002060"/>
                </a:solidFill>
                <a:latin typeface="Times New Roman" pitchFamily="18" charset="0"/>
                <a:cs typeface="Times New Roman" pitchFamily="18" charset="0"/>
              </a:rPr>
              <a:t>, </a:t>
            </a:r>
            <a:r>
              <a:rPr lang="ru-RU" sz="1400" dirty="0" smtClean="0">
                <a:solidFill>
                  <a:srgbClr val="E1721F"/>
                </a:solidFill>
                <a:latin typeface="Times New Roman" pitchFamily="18" charset="0"/>
                <a:cs typeface="Times New Roman" pitchFamily="18" charset="0"/>
              </a:rPr>
              <a:t>оранжевый</a:t>
            </a:r>
            <a:r>
              <a:rPr lang="ru-RU" sz="1400" dirty="0" smtClean="0">
                <a:solidFill>
                  <a:srgbClr val="002060"/>
                </a:solidFill>
                <a:latin typeface="Times New Roman" pitchFamily="18" charset="0"/>
                <a:cs typeface="Times New Roman" pitchFamily="18" charset="0"/>
              </a:rPr>
              <a:t>, </a:t>
            </a:r>
            <a:r>
              <a:rPr lang="ru-RU" sz="1400" dirty="0" smtClean="0">
                <a:solidFill>
                  <a:srgbClr val="FFFF00"/>
                </a:solidFill>
                <a:latin typeface="Times New Roman" pitchFamily="18" charset="0"/>
                <a:cs typeface="Times New Roman" pitchFamily="18" charset="0"/>
              </a:rPr>
              <a:t>жёлтый</a:t>
            </a:r>
            <a:r>
              <a:rPr lang="ru-RU" sz="1400" dirty="0" smtClean="0">
                <a:solidFill>
                  <a:srgbClr val="002060"/>
                </a:solidFill>
                <a:latin typeface="Times New Roman" pitchFamily="18" charset="0"/>
                <a:cs typeface="Times New Roman" pitchFamily="18" charset="0"/>
              </a:rPr>
              <a:t>, </a:t>
            </a:r>
            <a:r>
              <a:rPr lang="ru-RU" sz="1400" dirty="0" smtClean="0">
                <a:solidFill>
                  <a:srgbClr val="00B050"/>
                </a:solidFill>
                <a:latin typeface="Times New Roman" pitchFamily="18" charset="0"/>
                <a:cs typeface="Times New Roman" pitchFamily="18" charset="0"/>
              </a:rPr>
              <a:t>зелёный</a:t>
            </a:r>
            <a:r>
              <a:rPr lang="ru-RU" sz="1400" dirty="0" smtClean="0">
                <a:solidFill>
                  <a:srgbClr val="002060"/>
                </a:solidFill>
                <a:latin typeface="Times New Roman" pitchFamily="18" charset="0"/>
                <a:cs typeface="Times New Roman" pitchFamily="18" charset="0"/>
              </a:rPr>
              <a:t>.</a:t>
            </a:r>
          </a:p>
          <a:p>
            <a:r>
              <a:rPr lang="ru-RU" sz="1400" dirty="0" smtClean="0">
                <a:solidFill>
                  <a:srgbClr val="002060"/>
                </a:solidFill>
                <a:latin typeface="Times New Roman" pitchFamily="18" charset="0"/>
                <a:cs typeface="Times New Roman" pitchFamily="18" charset="0"/>
              </a:rPr>
              <a:t>А Серёжа раскрасить советовал</a:t>
            </a:r>
          </a:p>
          <a:p>
            <a:r>
              <a:rPr lang="ru-RU" sz="1400" dirty="0" smtClean="0">
                <a:solidFill>
                  <a:srgbClr val="002060"/>
                </a:solidFill>
                <a:latin typeface="Times New Roman" pitchFamily="18" charset="0"/>
                <a:cs typeface="Times New Roman" pitchFamily="18" charset="0"/>
              </a:rPr>
              <a:t>В </a:t>
            </a:r>
            <a:r>
              <a:rPr lang="ru-RU" sz="1400" dirty="0" err="1" smtClean="0">
                <a:solidFill>
                  <a:srgbClr val="00B0F0"/>
                </a:solidFill>
                <a:latin typeface="Times New Roman" pitchFamily="18" charset="0"/>
                <a:cs typeface="Times New Roman" pitchFamily="18" charset="0"/>
              </a:rPr>
              <a:t>голубой</a:t>
            </a:r>
            <a:r>
              <a:rPr lang="ru-RU" sz="1400" dirty="0" smtClean="0">
                <a:solidFill>
                  <a:srgbClr val="002060"/>
                </a:solidFill>
                <a:latin typeface="Times New Roman" pitchFamily="18" charset="0"/>
                <a:cs typeface="Times New Roman" pitchFamily="18" charset="0"/>
              </a:rPr>
              <a:t>, синий и </a:t>
            </a:r>
            <a:r>
              <a:rPr lang="ru-RU" sz="1400" dirty="0" err="1" smtClean="0">
                <a:solidFill>
                  <a:srgbClr val="7030A0"/>
                </a:solidFill>
                <a:latin typeface="Times New Roman" pitchFamily="18" charset="0"/>
                <a:cs typeface="Times New Roman" pitchFamily="18" charset="0"/>
              </a:rPr>
              <a:t>фиалетовый</a:t>
            </a:r>
            <a:r>
              <a:rPr lang="ru-RU" sz="1400" dirty="0" smtClean="0">
                <a:solidFill>
                  <a:srgbClr val="002060"/>
                </a:solidFill>
                <a:latin typeface="Times New Roman" pitchFamily="18" charset="0"/>
                <a:cs typeface="Times New Roman" pitchFamily="18" charset="0"/>
              </a:rPr>
              <a:t>.</a:t>
            </a:r>
            <a:endParaRPr lang="ru-RU" sz="1400" dirty="0">
              <a:solidFill>
                <a:srgbClr val="002060"/>
              </a:solidFill>
              <a:latin typeface="Times New Roman" pitchFamily="18" charset="0"/>
              <a:cs typeface="Times New Roman" pitchFamily="18" charset="0"/>
            </a:endParaRPr>
          </a:p>
        </p:txBody>
      </p:sp>
      <p:sp>
        <p:nvSpPr>
          <p:cNvPr id="7" name="TextBox 6"/>
          <p:cNvSpPr txBox="1"/>
          <p:nvPr/>
        </p:nvSpPr>
        <p:spPr>
          <a:xfrm>
            <a:off x="571472" y="4714884"/>
            <a:ext cx="3714776" cy="954107"/>
          </a:xfrm>
          <a:prstGeom prst="rect">
            <a:avLst/>
          </a:prstGeom>
          <a:noFill/>
          <a:ln>
            <a:solidFill>
              <a:srgbClr val="FF0000"/>
            </a:solidFill>
          </a:ln>
        </p:spPr>
        <p:txBody>
          <a:bodyPr wrap="square" rtlCol="0">
            <a:spAutoFit/>
          </a:bodyPr>
          <a:lstStyle/>
          <a:p>
            <a:r>
              <a:rPr lang="ru-RU" sz="1400" dirty="0" smtClean="0">
                <a:latin typeface="Times New Roman" pitchFamily="18" charset="0"/>
                <a:cs typeface="Times New Roman" pitchFamily="18" charset="0"/>
              </a:rPr>
              <a:t>Кончился дождик, и вспыхнул над домом</a:t>
            </a:r>
          </a:p>
          <a:p>
            <a:r>
              <a:rPr lang="ru-RU" sz="1400" dirty="0" smtClean="0">
                <a:latin typeface="Times New Roman" pitchFamily="18" charset="0"/>
                <a:cs typeface="Times New Roman" pitchFamily="18" charset="0"/>
              </a:rPr>
              <a:t>Птицы-Радуги хвост </a:t>
            </a:r>
            <a:r>
              <a:rPr lang="ru-RU" sz="1400" dirty="0" err="1" smtClean="0">
                <a:latin typeface="Times New Roman" pitchFamily="18" charset="0"/>
                <a:cs typeface="Times New Roman" pitchFamily="18" charset="0"/>
              </a:rPr>
              <a:t>семицветовый</a:t>
            </a:r>
            <a:r>
              <a:rPr lang="ru-RU" sz="1400" dirty="0" smtClean="0">
                <a:latin typeface="Times New Roman" pitchFamily="18" charset="0"/>
                <a:cs typeface="Times New Roman" pitchFamily="18" charset="0"/>
              </a:rPr>
              <a:t>:</a:t>
            </a:r>
          </a:p>
          <a:p>
            <a:r>
              <a:rPr lang="ru-RU" sz="1400" dirty="0" smtClean="0">
                <a:solidFill>
                  <a:srgbClr val="FF0000"/>
                </a:solidFill>
                <a:latin typeface="Times New Roman" pitchFamily="18" charset="0"/>
                <a:cs typeface="Times New Roman" pitchFamily="18" charset="0"/>
              </a:rPr>
              <a:t>Красный</a:t>
            </a:r>
            <a:r>
              <a:rPr lang="ru-RU" sz="1400" dirty="0" smtClean="0">
                <a:latin typeface="Times New Roman" pitchFamily="18" charset="0"/>
                <a:cs typeface="Times New Roman" pitchFamily="18" charset="0"/>
              </a:rPr>
              <a:t>, </a:t>
            </a:r>
            <a:r>
              <a:rPr lang="ru-RU" sz="1400" dirty="0" smtClean="0">
                <a:solidFill>
                  <a:srgbClr val="E1721F"/>
                </a:solidFill>
                <a:latin typeface="Times New Roman" pitchFamily="18" charset="0"/>
                <a:cs typeface="Times New Roman" pitchFamily="18" charset="0"/>
              </a:rPr>
              <a:t>оранжевый</a:t>
            </a:r>
            <a:r>
              <a:rPr lang="ru-RU" sz="1400" dirty="0" smtClean="0">
                <a:latin typeface="Times New Roman" pitchFamily="18" charset="0"/>
                <a:cs typeface="Times New Roman" pitchFamily="18" charset="0"/>
              </a:rPr>
              <a:t>, </a:t>
            </a:r>
            <a:r>
              <a:rPr lang="ru-RU" sz="1400" dirty="0" smtClean="0">
                <a:solidFill>
                  <a:srgbClr val="FFFF00"/>
                </a:solidFill>
                <a:latin typeface="Times New Roman" pitchFamily="18" charset="0"/>
                <a:cs typeface="Times New Roman" pitchFamily="18" charset="0"/>
              </a:rPr>
              <a:t>жёлтый</a:t>
            </a:r>
            <a:r>
              <a:rPr lang="ru-RU" sz="1400" dirty="0" smtClean="0">
                <a:latin typeface="Times New Roman" pitchFamily="18" charset="0"/>
                <a:cs typeface="Times New Roman" pitchFamily="18" charset="0"/>
              </a:rPr>
              <a:t>, </a:t>
            </a:r>
            <a:r>
              <a:rPr lang="ru-RU" sz="1400" dirty="0" smtClean="0">
                <a:solidFill>
                  <a:srgbClr val="00B050"/>
                </a:solidFill>
                <a:latin typeface="Times New Roman" pitchFamily="18" charset="0"/>
                <a:cs typeface="Times New Roman" pitchFamily="18" charset="0"/>
              </a:rPr>
              <a:t>зелёный</a:t>
            </a:r>
            <a:r>
              <a:rPr lang="ru-RU" sz="1400" dirty="0" smtClean="0">
                <a:latin typeface="Times New Roman" pitchFamily="18" charset="0"/>
                <a:cs typeface="Times New Roman" pitchFamily="18" charset="0"/>
              </a:rPr>
              <a:t>,</a:t>
            </a:r>
          </a:p>
          <a:p>
            <a:r>
              <a:rPr lang="ru-RU" sz="1400" dirty="0" err="1" smtClean="0">
                <a:solidFill>
                  <a:srgbClr val="00B0F0"/>
                </a:solidFill>
                <a:latin typeface="Times New Roman" pitchFamily="18" charset="0"/>
                <a:cs typeface="Times New Roman" pitchFamily="18" charset="0"/>
              </a:rPr>
              <a:t>Голубой</a:t>
            </a:r>
            <a:r>
              <a:rPr lang="ru-RU" sz="1400" dirty="0" smtClean="0">
                <a:latin typeface="Times New Roman" pitchFamily="18" charset="0"/>
                <a:cs typeface="Times New Roman" pitchFamily="18" charset="0"/>
              </a:rPr>
              <a:t>, синий и </a:t>
            </a:r>
            <a:r>
              <a:rPr lang="ru-RU" sz="1400" dirty="0" err="1" smtClean="0">
                <a:solidFill>
                  <a:srgbClr val="7030A0"/>
                </a:solidFill>
                <a:latin typeface="Times New Roman" pitchFamily="18" charset="0"/>
                <a:cs typeface="Times New Roman" pitchFamily="18" charset="0"/>
              </a:rPr>
              <a:t>фиалетовый</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pic>
        <p:nvPicPr>
          <p:cNvPr id="8" name="Рисунок 7" descr="C:\Users\User\Desktop\Новая папка\Screenshot_20200309-093059_Yandex.jpg"/>
          <p:cNvPicPr/>
          <p:nvPr/>
        </p:nvPicPr>
        <p:blipFill>
          <a:blip r:embed="rId3" cstate="print"/>
          <a:srcRect t="35472" b="32203"/>
          <a:stretch>
            <a:fillRect/>
          </a:stretch>
        </p:blipFill>
        <p:spPr bwMode="auto">
          <a:xfrm>
            <a:off x="2428860" y="714356"/>
            <a:ext cx="3782891" cy="1936212"/>
          </a:xfrm>
          <a:prstGeom prst="rect">
            <a:avLst/>
          </a:prstGeom>
          <a:ln>
            <a:noFill/>
          </a:ln>
          <a:effectLst>
            <a:softEdge rad="112500"/>
          </a:effectLst>
        </p:spPr>
      </p:pic>
      <p:sp>
        <p:nvSpPr>
          <p:cNvPr id="9" name="TextBox 8"/>
          <p:cNvSpPr txBox="1"/>
          <p:nvPr/>
        </p:nvSpPr>
        <p:spPr>
          <a:xfrm>
            <a:off x="3071802" y="2714620"/>
            <a:ext cx="2500330" cy="1815882"/>
          </a:xfrm>
          <a:prstGeom prst="rect">
            <a:avLst/>
          </a:prstGeom>
          <a:noFill/>
          <a:ln>
            <a:solidFill>
              <a:srgbClr val="00B05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В небе радуга-дуга</a:t>
            </a:r>
          </a:p>
          <a:p>
            <a:r>
              <a:rPr lang="ru-RU" sz="1400" dirty="0" smtClean="0">
                <a:solidFill>
                  <a:srgbClr val="002060"/>
                </a:solidFill>
                <a:latin typeface="Times New Roman" pitchFamily="18" charset="0"/>
                <a:cs typeface="Times New Roman" pitchFamily="18" charset="0"/>
              </a:rPr>
              <a:t>Замыкает берега.</a:t>
            </a:r>
          </a:p>
          <a:p>
            <a:r>
              <a:rPr lang="ru-RU" sz="1400" dirty="0" smtClean="0">
                <a:solidFill>
                  <a:srgbClr val="002060"/>
                </a:solidFill>
                <a:latin typeface="Times New Roman" pitchFamily="18" charset="0"/>
                <a:cs typeface="Times New Roman" pitchFamily="18" charset="0"/>
              </a:rPr>
              <a:t>Расцветая всё ясней,</a:t>
            </a:r>
          </a:p>
          <a:p>
            <a:r>
              <a:rPr lang="ru-RU" sz="1400" dirty="0" smtClean="0">
                <a:solidFill>
                  <a:srgbClr val="002060"/>
                </a:solidFill>
                <a:latin typeface="Times New Roman" pitchFamily="18" charset="0"/>
                <a:cs typeface="Times New Roman" pitchFamily="18" charset="0"/>
              </a:rPr>
              <a:t>Чудо – краски светят в ней.</a:t>
            </a:r>
          </a:p>
          <a:p>
            <a:r>
              <a:rPr lang="ru-RU" sz="1400" dirty="0" smtClean="0">
                <a:solidFill>
                  <a:srgbClr val="002060"/>
                </a:solidFill>
                <a:latin typeface="Times New Roman" pitchFamily="18" charset="0"/>
                <a:cs typeface="Times New Roman" pitchFamily="18" charset="0"/>
              </a:rPr>
              <a:t>Пусть ответит тот, кто знает</a:t>
            </a:r>
          </a:p>
          <a:p>
            <a:r>
              <a:rPr lang="ru-RU" sz="1400" dirty="0" smtClean="0">
                <a:solidFill>
                  <a:srgbClr val="002060"/>
                </a:solidFill>
                <a:latin typeface="Times New Roman" pitchFamily="18" charset="0"/>
                <a:cs typeface="Times New Roman" pitchFamily="18" charset="0"/>
              </a:rPr>
              <a:t>Или сможет сосчитать,</a:t>
            </a:r>
          </a:p>
          <a:p>
            <a:r>
              <a:rPr lang="ru-RU" sz="1400" dirty="0" smtClean="0">
                <a:solidFill>
                  <a:srgbClr val="002060"/>
                </a:solidFill>
                <a:latin typeface="Times New Roman" pitchFamily="18" charset="0"/>
                <a:cs typeface="Times New Roman" pitchFamily="18" charset="0"/>
              </a:rPr>
              <a:t>Сколько красок в ней играет,</a:t>
            </a:r>
          </a:p>
          <a:p>
            <a:r>
              <a:rPr lang="ru-RU" sz="1400" dirty="0" smtClean="0">
                <a:solidFill>
                  <a:srgbClr val="002060"/>
                </a:solidFill>
                <a:latin typeface="Times New Roman" pitchFamily="18" charset="0"/>
                <a:cs typeface="Times New Roman" pitchFamily="18" charset="0"/>
              </a:rPr>
              <a:t>Озаряя моря гладь.</a:t>
            </a:r>
            <a:endParaRPr lang="ru-RU" sz="14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User\Desktop\Новая папка\Screenshot_20200309-150203_Yandex.jpg"/>
          <p:cNvPicPr/>
          <p:nvPr/>
        </p:nvPicPr>
        <p:blipFill>
          <a:blip r:embed="rId2"/>
          <a:srcRect t="30937" b="2701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2357422" y="214290"/>
            <a:ext cx="3643338" cy="369332"/>
          </a:xfrm>
          <a:prstGeom prst="rect">
            <a:avLst/>
          </a:prstGeom>
          <a:noFill/>
        </p:spPr>
        <p:txBody>
          <a:bodyPr wrap="square" rtlCol="0">
            <a:spAutoFit/>
          </a:bodyPr>
          <a:lstStyle/>
          <a:p>
            <a:r>
              <a:rPr lang="ru-RU" b="1" dirty="0" smtClean="0">
                <a:solidFill>
                  <a:srgbClr val="7030A0"/>
                </a:solidFill>
                <a:latin typeface="Times New Roman" pitchFamily="18" charset="0"/>
                <a:cs typeface="Times New Roman" pitchFamily="18" charset="0"/>
              </a:rPr>
              <a:t>Запоминаем названия пальчиков</a:t>
            </a:r>
            <a:endParaRPr lang="ru-RU" b="1" dirty="0">
              <a:solidFill>
                <a:srgbClr val="7030A0"/>
              </a:solidFill>
              <a:latin typeface="Times New Roman" pitchFamily="18" charset="0"/>
              <a:cs typeface="Times New Roman" pitchFamily="18" charset="0"/>
            </a:endParaRPr>
          </a:p>
        </p:txBody>
      </p:sp>
      <p:sp>
        <p:nvSpPr>
          <p:cNvPr id="4" name="TextBox 3"/>
          <p:cNvSpPr txBox="1"/>
          <p:nvPr/>
        </p:nvSpPr>
        <p:spPr>
          <a:xfrm>
            <a:off x="857224" y="785794"/>
            <a:ext cx="2857520" cy="954107"/>
          </a:xfrm>
          <a:prstGeom prst="rect">
            <a:avLst/>
          </a:prstGeom>
          <a:noFill/>
          <a:ln>
            <a:solidFill>
              <a:srgbClr val="C0000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На руке своей мальчик Петя </a:t>
            </a:r>
          </a:p>
          <a:p>
            <a:r>
              <a:rPr lang="ru-RU" sz="1400" dirty="0" smtClean="0">
                <a:solidFill>
                  <a:srgbClr val="002060"/>
                </a:solidFill>
                <a:latin typeface="Times New Roman" pitchFamily="18" charset="0"/>
                <a:cs typeface="Times New Roman" pitchFamily="18" charset="0"/>
              </a:rPr>
              <a:t>Пальчиков пять нашёл:</a:t>
            </a:r>
          </a:p>
          <a:p>
            <a:r>
              <a:rPr lang="ru-RU" sz="1400" b="1" dirty="0" smtClean="0">
                <a:solidFill>
                  <a:srgbClr val="002060"/>
                </a:solidFill>
                <a:latin typeface="Times New Roman" pitchFamily="18" charset="0"/>
                <a:cs typeface="Times New Roman" pitchFamily="18" charset="0"/>
              </a:rPr>
              <a:t>Мизинец, безымянный, средний, </a:t>
            </a:r>
          </a:p>
          <a:p>
            <a:r>
              <a:rPr lang="ru-RU" sz="1400" b="1" dirty="0" smtClean="0">
                <a:solidFill>
                  <a:srgbClr val="002060"/>
                </a:solidFill>
                <a:latin typeface="Times New Roman" pitchFamily="18" charset="0"/>
                <a:cs typeface="Times New Roman" pitchFamily="18" charset="0"/>
              </a:rPr>
              <a:t>Указательный и большой.</a:t>
            </a:r>
          </a:p>
        </p:txBody>
      </p:sp>
      <p:sp>
        <p:nvSpPr>
          <p:cNvPr id="5" name="TextBox 4"/>
          <p:cNvSpPr txBox="1"/>
          <p:nvPr/>
        </p:nvSpPr>
        <p:spPr>
          <a:xfrm>
            <a:off x="4643438" y="1214422"/>
            <a:ext cx="3857652" cy="1169551"/>
          </a:xfrm>
          <a:prstGeom prst="rect">
            <a:avLst/>
          </a:prstGeom>
          <a:noFill/>
          <a:ln>
            <a:solidFill>
              <a:srgbClr val="7030A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Я пальчик первый, я – БОЛЬШОЙ,</a:t>
            </a:r>
          </a:p>
          <a:p>
            <a:r>
              <a:rPr lang="ru-RU" sz="1400" dirty="0" smtClean="0">
                <a:solidFill>
                  <a:srgbClr val="002060"/>
                </a:solidFill>
                <a:latin typeface="Times New Roman" pitchFamily="18" charset="0"/>
                <a:cs typeface="Times New Roman" pitchFamily="18" charset="0"/>
              </a:rPr>
              <a:t>УКАЗАТЕЛЬНЫЙ – второй,</a:t>
            </a:r>
          </a:p>
          <a:p>
            <a:r>
              <a:rPr lang="ru-RU" sz="1400" dirty="0" smtClean="0">
                <a:solidFill>
                  <a:srgbClr val="002060"/>
                </a:solidFill>
                <a:latin typeface="Times New Roman" pitchFamily="18" charset="0"/>
                <a:cs typeface="Times New Roman" pitchFamily="18" charset="0"/>
              </a:rPr>
              <a:t>Третий пальчик – СРЕДНИЙ,</a:t>
            </a:r>
          </a:p>
          <a:p>
            <a:r>
              <a:rPr lang="ru-RU" sz="1400" dirty="0" smtClean="0">
                <a:solidFill>
                  <a:srgbClr val="002060"/>
                </a:solidFill>
                <a:latin typeface="Times New Roman" pitchFamily="18" charset="0"/>
                <a:cs typeface="Times New Roman" pitchFamily="18" charset="0"/>
              </a:rPr>
              <a:t>Четвёртый – БЕЗЫМЯННЫЙ,</a:t>
            </a:r>
          </a:p>
          <a:p>
            <a:r>
              <a:rPr lang="ru-RU" sz="1400" dirty="0" smtClean="0">
                <a:solidFill>
                  <a:srgbClr val="002060"/>
                </a:solidFill>
                <a:latin typeface="Times New Roman" pitchFamily="18" charset="0"/>
                <a:cs typeface="Times New Roman" pitchFamily="18" charset="0"/>
              </a:rPr>
              <a:t>А я МИЗИНЧИК пятый – маленький румяный!</a:t>
            </a:r>
            <a:endParaRPr lang="ru-RU" sz="1400" dirty="0">
              <a:solidFill>
                <a:srgbClr val="002060"/>
              </a:solidFill>
              <a:latin typeface="Times New Roman" pitchFamily="18" charset="0"/>
              <a:cs typeface="Times New Roman" pitchFamily="18" charset="0"/>
            </a:endParaRPr>
          </a:p>
        </p:txBody>
      </p:sp>
      <p:sp>
        <p:nvSpPr>
          <p:cNvPr id="7" name="TextBox 6"/>
          <p:cNvSpPr txBox="1"/>
          <p:nvPr/>
        </p:nvSpPr>
        <p:spPr>
          <a:xfrm>
            <a:off x="642910" y="2214554"/>
            <a:ext cx="2428892" cy="4401205"/>
          </a:xfrm>
          <a:prstGeom prst="rect">
            <a:avLst/>
          </a:prstGeom>
          <a:noFill/>
          <a:ln>
            <a:solidFill>
              <a:srgbClr val="00B050"/>
            </a:solidFill>
          </a:ln>
        </p:spPr>
        <p:txBody>
          <a:bodyPr wrap="square" rtlCol="0">
            <a:spAutoFit/>
          </a:bodyPr>
          <a:lstStyle/>
          <a:p>
            <a:r>
              <a:rPr lang="ru-RU" sz="1400" dirty="0" smtClean="0">
                <a:solidFill>
                  <a:srgbClr val="002060"/>
                </a:solidFill>
                <a:latin typeface="Times New Roman" pitchFamily="18" charset="0"/>
                <a:cs typeface="Times New Roman" pitchFamily="18" charset="0"/>
              </a:rPr>
              <a:t>Пять пальцев на руке своей</a:t>
            </a:r>
          </a:p>
          <a:p>
            <a:r>
              <a:rPr lang="ru-RU" sz="1400" dirty="0" smtClean="0">
                <a:solidFill>
                  <a:srgbClr val="002060"/>
                </a:solidFill>
                <a:latin typeface="Times New Roman" pitchFamily="18" charset="0"/>
                <a:cs typeface="Times New Roman" pitchFamily="18" charset="0"/>
              </a:rPr>
              <a:t>Назвать по именам сумей.</a:t>
            </a:r>
          </a:p>
          <a:p>
            <a:r>
              <a:rPr lang="ru-RU" sz="1400" dirty="0" smtClean="0">
                <a:solidFill>
                  <a:srgbClr val="002060"/>
                </a:solidFill>
                <a:latin typeface="Times New Roman" pitchFamily="18" charset="0"/>
                <a:cs typeface="Times New Roman" pitchFamily="18" charset="0"/>
              </a:rPr>
              <a:t>ПЕРВЫЙ палец – боковой – </a:t>
            </a:r>
          </a:p>
          <a:p>
            <a:r>
              <a:rPr lang="ru-RU" sz="1400" dirty="0" smtClean="0">
                <a:solidFill>
                  <a:srgbClr val="002060"/>
                </a:solidFill>
                <a:latin typeface="Times New Roman" pitchFamily="18" charset="0"/>
                <a:cs typeface="Times New Roman" pitchFamily="18" charset="0"/>
              </a:rPr>
              <a:t>Называется БОЛЬШОЙ.</a:t>
            </a:r>
          </a:p>
          <a:p>
            <a:r>
              <a:rPr lang="ru-RU" sz="1400" dirty="0" smtClean="0">
                <a:solidFill>
                  <a:srgbClr val="002060"/>
                </a:solidFill>
                <a:latin typeface="Times New Roman" pitchFamily="18" charset="0"/>
                <a:cs typeface="Times New Roman" pitchFamily="18" charset="0"/>
              </a:rPr>
              <a:t>Палец ВТОРОЙ – </a:t>
            </a:r>
          </a:p>
          <a:p>
            <a:r>
              <a:rPr lang="ru-RU" sz="1400" dirty="0" smtClean="0">
                <a:solidFill>
                  <a:srgbClr val="002060"/>
                </a:solidFill>
                <a:latin typeface="Times New Roman" pitchFamily="18" charset="0"/>
                <a:cs typeface="Times New Roman" pitchFamily="18" charset="0"/>
              </a:rPr>
              <a:t>Указчик старательный – </a:t>
            </a:r>
          </a:p>
          <a:p>
            <a:r>
              <a:rPr lang="ru-RU" sz="1400" dirty="0" smtClean="0">
                <a:solidFill>
                  <a:srgbClr val="002060"/>
                </a:solidFill>
                <a:latin typeface="Times New Roman" pitchFamily="18" charset="0"/>
                <a:cs typeface="Times New Roman" pitchFamily="18" charset="0"/>
              </a:rPr>
              <a:t>Не зря называют его УКАЗАТЕЛЬНЫЙ.</a:t>
            </a:r>
          </a:p>
          <a:p>
            <a:r>
              <a:rPr lang="ru-RU" sz="1400" dirty="0" smtClean="0">
                <a:solidFill>
                  <a:srgbClr val="002060"/>
                </a:solidFill>
                <a:latin typeface="Times New Roman" pitchFamily="18" charset="0"/>
                <a:cs typeface="Times New Roman" pitchFamily="18" charset="0"/>
              </a:rPr>
              <a:t>ТРЕТИЙ твой палец – </a:t>
            </a:r>
          </a:p>
          <a:p>
            <a:r>
              <a:rPr lang="ru-RU" sz="1400" dirty="0" smtClean="0">
                <a:solidFill>
                  <a:srgbClr val="002060"/>
                </a:solidFill>
                <a:latin typeface="Times New Roman" pitchFamily="18" charset="0"/>
                <a:cs typeface="Times New Roman" pitchFamily="18" charset="0"/>
              </a:rPr>
              <a:t>Как раз посередине.</a:t>
            </a:r>
          </a:p>
          <a:p>
            <a:r>
              <a:rPr lang="ru-RU" sz="1400" dirty="0" smtClean="0">
                <a:solidFill>
                  <a:srgbClr val="002060"/>
                </a:solidFill>
                <a:latin typeface="Times New Roman" pitchFamily="18" charset="0"/>
                <a:cs typeface="Times New Roman" pitchFamily="18" charset="0"/>
              </a:rPr>
              <a:t>Поэтому СРЕДНИЙ</a:t>
            </a:r>
          </a:p>
          <a:p>
            <a:r>
              <a:rPr lang="ru-RU" sz="1400" dirty="0" smtClean="0">
                <a:solidFill>
                  <a:srgbClr val="002060"/>
                </a:solidFill>
                <a:latin typeface="Times New Roman" pitchFamily="18" charset="0"/>
                <a:cs typeface="Times New Roman" pitchFamily="18" charset="0"/>
              </a:rPr>
              <a:t>Дано ему имя.</a:t>
            </a:r>
          </a:p>
          <a:p>
            <a:r>
              <a:rPr lang="ru-RU" sz="1400" dirty="0" smtClean="0">
                <a:solidFill>
                  <a:srgbClr val="002060"/>
                </a:solidFill>
                <a:latin typeface="Times New Roman" pitchFamily="18" charset="0"/>
                <a:cs typeface="Times New Roman" pitchFamily="18" charset="0"/>
              </a:rPr>
              <a:t>Палец ЧЕТВЁРТЫЙ</a:t>
            </a:r>
          </a:p>
          <a:p>
            <a:r>
              <a:rPr lang="ru-RU" sz="1400" dirty="0" smtClean="0">
                <a:solidFill>
                  <a:srgbClr val="002060"/>
                </a:solidFill>
                <a:latin typeface="Times New Roman" pitchFamily="18" charset="0"/>
                <a:cs typeface="Times New Roman" pitchFamily="18" charset="0"/>
              </a:rPr>
              <a:t>Зовут БЕЗЫМЯННЫЙ,</a:t>
            </a:r>
          </a:p>
          <a:p>
            <a:r>
              <a:rPr lang="ru-RU" sz="1400" dirty="0" smtClean="0">
                <a:solidFill>
                  <a:srgbClr val="002060"/>
                </a:solidFill>
                <a:latin typeface="Times New Roman" pitchFamily="18" charset="0"/>
                <a:cs typeface="Times New Roman" pitchFamily="18" charset="0"/>
              </a:rPr>
              <a:t>Неповоротливый он</a:t>
            </a:r>
          </a:p>
          <a:p>
            <a:r>
              <a:rPr lang="ru-RU" sz="1400" dirty="0" smtClean="0">
                <a:solidFill>
                  <a:srgbClr val="002060"/>
                </a:solidFill>
                <a:latin typeface="Times New Roman" pitchFamily="18" charset="0"/>
                <a:cs typeface="Times New Roman" pitchFamily="18" charset="0"/>
              </a:rPr>
              <a:t>И упрямый.</a:t>
            </a:r>
          </a:p>
          <a:p>
            <a:r>
              <a:rPr lang="ru-RU" sz="1400" dirty="0" smtClean="0">
                <a:solidFill>
                  <a:srgbClr val="002060"/>
                </a:solidFill>
                <a:latin typeface="Times New Roman" pitchFamily="18" charset="0"/>
                <a:cs typeface="Times New Roman" pitchFamily="18" charset="0"/>
              </a:rPr>
              <a:t>Совсем как в семье,</a:t>
            </a:r>
          </a:p>
          <a:p>
            <a:r>
              <a:rPr lang="ru-RU" sz="1400" dirty="0" smtClean="0">
                <a:solidFill>
                  <a:srgbClr val="002060"/>
                </a:solidFill>
                <a:latin typeface="Times New Roman" pitchFamily="18" charset="0"/>
                <a:cs typeface="Times New Roman" pitchFamily="18" charset="0"/>
              </a:rPr>
              <a:t>Братец младший – любимец.</a:t>
            </a:r>
          </a:p>
          <a:p>
            <a:r>
              <a:rPr lang="ru-RU" sz="1400" dirty="0" smtClean="0">
                <a:solidFill>
                  <a:srgbClr val="002060"/>
                </a:solidFill>
                <a:latin typeface="Times New Roman" pitchFamily="18" charset="0"/>
                <a:cs typeface="Times New Roman" pitchFamily="18" charset="0"/>
              </a:rPr>
              <a:t>По счёту он ПЯТЫЙ,</a:t>
            </a:r>
          </a:p>
          <a:p>
            <a:r>
              <a:rPr lang="ru-RU" sz="1400" dirty="0" smtClean="0">
                <a:solidFill>
                  <a:srgbClr val="002060"/>
                </a:solidFill>
                <a:latin typeface="Times New Roman" pitchFamily="18" charset="0"/>
                <a:cs typeface="Times New Roman" pitchFamily="18" charset="0"/>
              </a:rPr>
              <a:t>Зовётся МИЗИНЕЦ.</a:t>
            </a:r>
            <a:endParaRPr lang="ru-RU" sz="1400" dirty="0">
              <a:solidFill>
                <a:srgbClr val="002060"/>
              </a:solidFill>
              <a:latin typeface="Times New Roman" pitchFamily="18" charset="0"/>
              <a:cs typeface="Times New Roman" pitchFamily="18" charset="0"/>
            </a:endParaRPr>
          </a:p>
        </p:txBody>
      </p:sp>
      <p:pic>
        <p:nvPicPr>
          <p:cNvPr id="8" name="Рисунок 7" descr="C:\Users\User\Desktop\Новая папка\Screenshot_20200310-012348_Yandex.jpg"/>
          <p:cNvPicPr/>
          <p:nvPr/>
        </p:nvPicPr>
        <p:blipFill>
          <a:blip r:embed="rId3"/>
          <a:srcRect l="8273" t="33650" r="17771" b="29560"/>
          <a:stretch>
            <a:fillRect/>
          </a:stretch>
        </p:blipFill>
        <p:spPr bwMode="auto">
          <a:xfrm>
            <a:off x="3500430" y="2786058"/>
            <a:ext cx="3929090" cy="392906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759</TotalTime>
  <Words>1232</Words>
  <PresentationFormat>Экран (4:3)</PresentationFormat>
  <Paragraphs>227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57</cp:revision>
  <dcterms:created xsi:type="dcterms:W3CDTF">2020-03-09T11:50:42Z</dcterms:created>
  <dcterms:modified xsi:type="dcterms:W3CDTF">2020-03-11T08:43:45Z</dcterms:modified>
</cp:coreProperties>
</file>