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60" r:id="rId2"/>
    <p:sldId id="256" r:id="rId3"/>
    <p:sldId id="261" r:id="rId4"/>
    <p:sldId id="262" r:id="rId5"/>
    <p:sldId id="263" r:id="rId6"/>
  </p:sldIdLst>
  <p:sldSz cx="6858000" cy="9144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00FF"/>
    <a:srgbClr val="990000"/>
    <a:srgbClr val="00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40" d="100"/>
          <a:sy n="40" d="100"/>
        </p:scale>
        <p:origin x="-2544" y="-438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1D81E0-706A-42BB-B8CE-72A3DED8EBAA}" type="datetimeFigureOut">
              <a:rPr lang="ru-RU" smtClean="0"/>
              <a:pPr/>
              <a:t>01.11.2019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2143125" y="685800"/>
            <a:ext cx="257175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E052AC5-24C1-4F6D-B10E-9BB796D8478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43446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052AC5-24C1-4F6D-B10E-9BB796D84786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14350" y="2840568"/>
            <a:ext cx="5829300" cy="196003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28700" y="5181600"/>
            <a:ext cx="4800600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CB691B-F3EB-47F9-8EB2-ECE6BEEC1A52}" type="datetimeFigureOut">
              <a:rPr lang="ru-RU"/>
              <a:pPr>
                <a:defRPr/>
              </a:pPr>
              <a:t>01.11.2019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8BD849-1A55-4B1E-84C9-85B43659C4E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0338A5-DA7A-47A0-B309-CF171D0285E2}" type="datetimeFigureOut">
              <a:rPr lang="ru-RU"/>
              <a:pPr>
                <a:defRPr/>
              </a:pPr>
              <a:t>01.11.2019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0ECAF9-0EAD-4F86-815C-1180977D76F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4972050" y="366185"/>
            <a:ext cx="1543050" cy="780203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42900" y="366185"/>
            <a:ext cx="4514850" cy="780203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81B159-7BFC-4DD9-A77D-EF5849CEECEB}" type="datetimeFigureOut">
              <a:rPr lang="ru-RU"/>
              <a:pPr>
                <a:defRPr/>
              </a:pPr>
              <a:t>01.11.2019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154E68-8437-44A1-80B2-31A0F308999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C72731-1D58-4F0A-A3BE-6A1F4D8F470A}" type="datetimeFigureOut">
              <a:rPr lang="ru-RU"/>
              <a:pPr>
                <a:defRPr/>
              </a:pPr>
              <a:t>01.11.2019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579EB6-F8E1-4F55-8BE9-593DCC93D5D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1735" y="5875867"/>
            <a:ext cx="5829300" cy="181610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41735" y="3875618"/>
            <a:ext cx="5829300" cy="2000249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63800B-5BDA-4898-9A5B-4ABF372D7EF1}" type="datetimeFigureOut">
              <a:rPr lang="ru-RU"/>
              <a:pPr>
                <a:defRPr/>
              </a:pPr>
              <a:t>01.11.2019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28BA88-1809-4C07-B8E1-2007AF77114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42900" y="2133601"/>
            <a:ext cx="3028950" cy="603461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3486150" y="2133601"/>
            <a:ext cx="3028950" cy="603461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DD1FDF-F233-4CE0-BA9E-AEB11C2FA560}" type="datetimeFigureOut">
              <a:rPr lang="ru-RU"/>
              <a:pPr>
                <a:defRPr/>
              </a:pPr>
              <a:t>01.11.2019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41BD68-EF01-4722-8702-0CBBFF523DF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42900" y="2046817"/>
            <a:ext cx="303014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342900" y="2899833"/>
            <a:ext cx="303014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3483769" y="2046817"/>
            <a:ext cx="303133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3483769" y="2899833"/>
            <a:ext cx="303133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68B728-F160-4947-94E3-B00492CEE29C}" type="datetimeFigureOut">
              <a:rPr lang="ru-RU"/>
              <a:pPr>
                <a:defRPr/>
              </a:pPr>
              <a:t>01.11.2019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D1B143-6A2C-407A-A69E-36C00E6B9AC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63CBEC-AC16-49D1-9E6A-90EC776025CA}" type="datetimeFigureOut">
              <a:rPr lang="ru-RU"/>
              <a:pPr>
                <a:defRPr/>
              </a:pPr>
              <a:t>01.11.2019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29CF39-FF94-4D97-BA70-ADA3E076A00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6C8891-BAA6-4707-B2CF-26B22C9A9625}" type="datetimeFigureOut">
              <a:rPr lang="ru-RU"/>
              <a:pPr>
                <a:defRPr/>
              </a:pPr>
              <a:t>01.11.2019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C59806-10FE-4676-98FD-C7EAACDB941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2900" y="364067"/>
            <a:ext cx="2256235" cy="154940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681287" y="364067"/>
            <a:ext cx="3833813" cy="780415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42900" y="1913467"/>
            <a:ext cx="2256235" cy="625475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7B2198-3345-4266-B05C-170A1494994E}" type="datetimeFigureOut">
              <a:rPr lang="ru-RU"/>
              <a:pPr>
                <a:defRPr/>
              </a:pPr>
              <a:t>01.11.2019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7FF3E0-604C-4A13-AAD2-7D6916277F4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44216" y="6400800"/>
            <a:ext cx="4114800" cy="7556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344216" y="817033"/>
            <a:ext cx="4114800" cy="54864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344216" y="7156451"/>
            <a:ext cx="4114800" cy="107314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6E4FF7-4BEE-400C-93CE-57EFE4C4C80F}" type="datetimeFigureOut">
              <a:rPr lang="ru-RU"/>
              <a:pPr>
                <a:defRPr/>
              </a:pPr>
              <a:t>01.11.2019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2C5A1D-EC04-47D9-B66B-F250419FACF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342900" y="366713"/>
            <a:ext cx="6172200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342900" y="2133600"/>
            <a:ext cx="6172200" cy="603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342900" y="8475663"/>
            <a:ext cx="1600200" cy="4857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8D7F0893-4603-4DFD-B987-2AEC184F44D0}" type="datetimeFigureOut">
              <a:rPr lang="ru-RU"/>
              <a:pPr>
                <a:defRPr/>
              </a:pPr>
              <a:t>01.11.2019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2343150" y="8475663"/>
            <a:ext cx="2171700" cy="4857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4914900" y="8475663"/>
            <a:ext cx="1600200" cy="4857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C055CEB6-6D65-4374-AD3F-7C8511D6570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7" Type="http://schemas.openxmlformats.org/officeDocument/2006/relationships/image" Target="../media/image13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image" Target="../media/image16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6" Type="http://schemas.microsoft.com/office/2007/relationships/hdphoto" Target="../media/hdphoto2.wdp"/><Relationship Id="rId5" Type="http://schemas.openxmlformats.org/officeDocument/2006/relationships/image" Target="../media/image15.png"/><Relationship Id="rId4" Type="http://schemas.microsoft.com/office/2007/relationships/hdphoto" Target="../media/hdphoto1.wdp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hdphoto" Target="../media/hdphoto5.wdp"/><Relationship Id="rId3" Type="http://schemas.openxmlformats.org/officeDocument/2006/relationships/image" Target="../media/image17.jpeg"/><Relationship Id="rId7" Type="http://schemas.openxmlformats.org/officeDocument/2006/relationships/image" Target="../media/image1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6" Type="http://schemas.microsoft.com/office/2007/relationships/hdphoto" Target="../media/hdphoto4.wdp"/><Relationship Id="rId5" Type="http://schemas.openxmlformats.org/officeDocument/2006/relationships/image" Target="../media/image18.jpeg"/><Relationship Id="rId4" Type="http://schemas.microsoft.com/office/2007/relationships/hdphoto" Target="../media/hdphoto3.wdp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/>
          <p:cNvGrpSpPr/>
          <p:nvPr/>
        </p:nvGrpSpPr>
        <p:grpSpPr>
          <a:xfrm>
            <a:off x="-11113" y="0"/>
            <a:ext cx="6869113" cy="9144000"/>
            <a:chOff x="-11113" y="0"/>
            <a:chExt cx="6869113" cy="9144000"/>
          </a:xfrm>
        </p:grpSpPr>
        <p:pic>
          <p:nvPicPr>
            <p:cNvPr id="13313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 t="4594" b="2309"/>
            <a:stretch>
              <a:fillRect/>
            </a:stretch>
          </p:blipFill>
          <p:spPr bwMode="auto">
            <a:xfrm>
              <a:off x="-11113" y="0"/>
              <a:ext cx="6869113" cy="9144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3314" name="Picture 3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179513" y="2471738"/>
              <a:ext cx="4498975" cy="12255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3315" name="Picture 4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76672" y="720055"/>
              <a:ext cx="1115591" cy="14738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3316" name="Picture 5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4149725" y="539750"/>
              <a:ext cx="1938338" cy="19319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3317" name="Picture 6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1743075" y="1258888"/>
              <a:ext cx="1816100" cy="7445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3318" name="Picture 7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836613" y="1303338"/>
              <a:ext cx="4949825" cy="23653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" name="Прямоугольник 2"/>
            <p:cNvSpPr/>
            <p:nvPr/>
          </p:nvSpPr>
          <p:spPr>
            <a:xfrm>
              <a:off x="2435225" y="3863975"/>
              <a:ext cx="3429000" cy="708025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2000" b="1" i="1" dirty="0">
                  <a:solidFill>
                    <a:schemeClr val="accent1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Октябрь </a:t>
              </a:r>
              <a:r>
                <a:rPr lang="ru-RU" sz="2000" b="1" i="1" dirty="0" smtClean="0">
                  <a:solidFill>
                    <a:schemeClr val="accent1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2019</a:t>
              </a:r>
              <a:endParaRPr lang="ru-RU" sz="2000" b="1" i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2000" b="1" i="1" dirty="0">
                  <a:solidFill>
                    <a:schemeClr val="accent1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Выпуск 2</a:t>
              </a:r>
              <a:r>
                <a:rPr lang="ru-RU" i="1" dirty="0">
                  <a:latin typeface="Times New Roman" pitchFamily="18" charset="0"/>
                  <a:cs typeface="Times New Roman" pitchFamily="18" charset="0"/>
                </a:rPr>
                <a:t> </a:t>
              </a:r>
            </a:p>
          </p:txBody>
        </p:sp>
        <p:sp>
          <p:nvSpPr>
            <p:cNvPr id="4" name="Прямоугольник 3"/>
            <p:cNvSpPr/>
            <p:nvPr/>
          </p:nvSpPr>
          <p:spPr>
            <a:xfrm>
              <a:off x="269676" y="4572000"/>
              <a:ext cx="6264275" cy="3616375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2000" b="1" dirty="0">
                  <a:solidFill>
                    <a:srgbClr val="6600FF"/>
                  </a:solidFill>
                  <a:latin typeface="Times New Roman" pitchFamily="18" charset="0"/>
                  <a:cs typeface="Times New Roman" pitchFamily="18" charset="0"/>
                </a:rPr>
                <a:t>                            </a:t>
              </a:r>
              <a:r>
                <a:rPr lang="ru-RU" sz="2000" b="1" dirty="0">
                  <a:solidFill>
                    <a:schemeClr val="accent4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В нашем номере</a:t>
              </a:r>
              <a:r>
                <a:rPr lang="ru-RU" sz="2000" b="1" dirty="0" smtClean="0">
                  <a:solidFill>
                    <a:schemeClr val="accent4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:</a:t>
              </a:r>
            </a:p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2000" b="1" dirty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b="1" dirty="0" smtClean="0">
                  <a:latin typeface="Times New Roman" pitchFamily="18" charset="0"/>
                  <a:cs typeface="Times New Roman" pitchFamily="18" charset="0"/>
                </a:rPr>
                <a:t>- Фотоотчёт экскурсии в краеведческий музей подготовительной к школе группы №11</a:t>
              </a:r>
              <a:endParaRPr lang="ru-RU" b="1" dirty="0">
                <a:latin typeface="Times New Roman" pitchFamily="18" charset="0"/>
                <a:cs typeface="Times New Roman" pitchFamily="18" charset="0"/>
              </a:endParaRPr>
            </a:p>
            <a:p>
              <a:pPr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FontTx/>
                <a:buChar char="-"/>
                <a:defRPr/>
              </a:pPr>
              <a:r>
                <a:rPr lang="ru-RU" b="1" dirty="0">
                  <a:latin typeface="Times New Roman" pitchFamily="18" charset="0"/>
                  <a:cs typeface="Times New Roman" pitchFamily="18" charset="0"/>
                </a:rPr>
                <a:t> Осенние праздники в нашем саду</a:t>
              </a:r>
            </a:p>
            <a:p>
              <a:pPr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FontTx/>
                <a:buChar char="-"/>
                <a:defRPr/>
              </a:pPr>
              <a:r>
                <a:rPr lang="ru-RU" b="1" dirty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b="1" dirty="0" smtClean="0">
                  <a:latin typeface="Times New Roman" pitchFamily="18" charset="0"/>
                  <a:cs typeface="Times New Roman" pitchFamily="18" charset="0"/>
                </a:rPr>
                <a:t>Познавательно-игровая программы в группе </a:t>
              </a:r>
            </a:p>
            <a:p>
              <a:pPr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b="1" dirty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b="1" dirty="0" smtClean="0">
                  <a:latin typeface="Times New Roman" pitchFamily="18" charset="0"/>
                  <a:cs typeface="Times New Roman" pitchFamily="18" charset="0"/>
                </a:rPr>
                <a:t> №2 «Красный. Жёлтый. Зелёный»</a:t>
              </a:r>
            </a:p>
            <a:p>
              <a:pPr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FontTx/>
                <a:buChar char="-"/>
                <a:defRPr/>
              </a:pPr>
              <a:r>
                <a:rPr lang="ru-RU" b="1" dirty="0" smtClean="0">
                  <a:latin typeface="Times New Roman" pitchFamily="18" charset="0"/>
                  <a:cs typeface="Times New Roman" pitchFamily="18" charset="0"/>
                </a:rPr>
                <a:t>Противопожарный инструктаж </a:t>
              </a:r>
            </a:p>
            <a:p>
              <a:pPr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b="1" dirty="0" smtClean="0">
                  <a:latin typeface="Times New Roman" pitchFamily="18" charset="0"/>
                  <a:cs typeface="Times New Roman" pitchFamily="18" charset="0"/>
                </a:rPr>
                <a:t>  на рабочем месте.</a:t>
              </a:r>
              <a:endParaRPr lang="ru-RU" b="1" dirty="0">
                <a:latin typeface="Times New Roman" pitchFamily="18" charset="0"/>
                <a:cs typeface="Times New Roman" pitchFamily="18" charset="0"/>
              </a:endParaRPr>
            </a:p>
            <a:p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dirty="0">
                  <a:latin typeface="+mn-lt"/>
                </a:rPr>
                <a:t> </a:t>
              </a:r>
            </a:p>
          </p:txBody>
        </p:sp>
        <p:pic>
          <p:nvPicPr>
            <p:cNvPr id="13321" name="Picture 2" descr="https://banner2.kisspng.com/20180503/fhq/kisspng-pumpkin-winter-squash-quotation-gourd-m-dish-5aeb9718b3d411.2291246015253890807366.jpg"/>
            <p:cNvPicPr>
              <a:picLocks noChangeAspect="1" noChangeArrowheads="1"/>
            </p:cNvPicPr>
            <p:nvPr/>
          </p:nvPicPr>
          <p:blipFill>
            <a:blip r:embed="rId8" cstate="print">
              <a:clrChange>
                <a:clrFrom>
                  <a:srgbClr val="EEEEEE"/>
                </a:clrFrom>
                <a:clrTo>
                  <a:srgbClr val="EEEEEE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029889" y="6660232"/>
              <a:ext cx="2627312" cy="21605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2"/>
          <p:cNvGrpSpPr/>
          <p:nvPr/>
        </p:nvGrpSpPr>
        <p:grpSpPr>
          <a:xfrm>
            <a:off x="9525" y="0"/>
            <a:ext cx="6848475" cy="9144000"/>
            <a:chOff x="9525" y="0"/>
            <a:chExt cx="6848475" cy="9144000"/>
          </a:xfrm>
        </p:grpSpPr>
        <p:pic>
          <p:nvPicPr>
            <p:cNvPr id="14337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 t="3328" b="3004"/>
            <a:stretch>
              <a:fillRect/>
            </a:stretch>
          </p:blipFill>
          <p:spPr bwMode="auto">
            <a:xfrm>
              <a:off x="9525" y="0"/>
              <a:ext cx="6848475" cy="9144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" name="TextBox 1"/>
            <p:cNvSpPr txBox="1"/>
            <p:nvPr/>
          </p:nvSpPr>
          <p:spPr>
            <a:xfrm>
              <a:off x="188640" y="611560"/>
              <a:ext cx="5688632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6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Воспитанники подготовительной  к школе группы №11 посетили краеведческий музей нашего города. Организовала столь познавательный поход воспитатель </a:t>
              </a:r>
              <a:r>
                <a:rPr lang="ru-RU" sz="1600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Хачикян</a:t>
              </a:r>
              <a:r>
                <a:rPr lang="ru-RU" sz="16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К.А.  Ребята познакомились с жизнью и бытом кубанских казаков, рассмотрели костюмы и утварь, подержали в руках орудия труда, а также увидели макет казачьей деревни.</a:t>
              </a:r>
              <a:endParaRPr lang="ru-RU" sz="16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58382" y="6678930"/>
              <a:ext cx="2868215" cy="215116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027" name="Picture 3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2363" y="5091058"/>
              <a:ext cx="2780593" cy="370745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028" name="Picture 4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33762" y="4559424"/>
              <a:ext cx="2807752" cy="210581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029" name="Picture 5"/>
            <p:cNvPicPr>
              <a:picLocks noChangeAspect="1" noChangeArrowheads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019" r="4606" b="15516"/>
            <a:stretch/>
          </p:blipFill>
          <p:spPr bwMode="auto">
            <a:xfrm>
              <a:off x="3009057" y="2193796"/>
              <a:ext cx="3166866" cy="237820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030" name="Picture 6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1711" y="2197616"/>
              <a:ext cx="2421896" cy="302612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Группа 4"/>
          <p:cNvGrpSpPr/>
          <p:nvPr/>
        </p:nvGrpSpPr>
        <p:grpSpPr>
          <a:xfrm>
            <a:off x="0" y="0"/>
            <a:ext cx="6858000" cy="9144000"/>
            <a:chOff x="0" y="0"/>
            <a:chExt cx="6858000" cy="9144000"/>
          </a:xfrm>
        </p:grpSpPr>
        <p:pic>
          <p:nvPicPr>
            <p:cNvPr id="15361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 t="3328" b="3004"/>
            <a:stretch>
              <a:fillRect/>
            </a:stretch>
          </p:blipFill>
          <p:spPr bwMode="auto">
            <a:xfrm>
              <a:off x="9525" y="0"/>
              <a:ext cx="6848475" cy="9144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" name="Прямоугольник 1"/>
            <p:cNvSpPr/>
            <p:nvPr/>
          </p:nvSpPr>
          <p:spPr>
            <a:xfrm>
              <a:off x="0" y="923399"/>
              <a:ext cx="5949280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ru-RU" b="1" i="1" dirty="0">
                  <a:solidFill>
                    <a:schemeClr val="accent6">
                      <a:lumMod val="50000"/>
                    </a:schemeClr>
                  </a:solidFill>
                  <a:latin typeface="Georgia"/>
                </a:rPr>
                <a:t>Заглянул сегодня праздник в каждый дом,</a:t>
              </a:r>
            </a:p>
            <a:p>
              <a:pPr algn="ctr"/>
              <a:r>
                <a:rPr lang="ru-RU" b="1" i="1" dirty="0">
                  <a:solidFill>
                    <a:schemeClr val="accent6">
                      <a:lumMod val="50000"/>
                    </a:schemeClr>
                  </a:solidFill>
                  <a:latin typeface="Georgia"/>
                </a:rPr>
                <a:t>Потому что бродит осень за окном.</a:t>
              </a:r>
            </a:p>
            <a:p>
              <a:pPr algn="ctr"/>
              <a:r>
                <a:rPr lang="ru-RU" b="1" i="1" dirty="0">
                  <a:solidFill>
                    <a:schemeClr val="accent6">
                      <a:lumMod val="50000"/>
                    </a:schemeClr>
                  </a:solidFill>
                  <a:latin typeface="Georgia"/>
                </a:rPr>
                <a:t>Заглянул осенний праздник в детский сад,</a:t>
              </a:r>
            </a:p>
            <a:p>
              <a:pPr algn="ctr"/>
              <a:r>
                <a:rPr lang="ru-RU" b="1" i="1" dirty="0">
                  <a:solidFill>
                    <a:schemeClr val="accent6">
                      <a:lumMod val="50000"/>
                    </a:schemeClr>
                  </a:solidFill>
                  <a:latin typeface="Georgia"/>
                </a:rPr>
                <a:t>Чтоб порадовать и взрослых, и ребят!</a:t>
              </a:r>
              <a:endParaRPr lang="ru-RU" b="1" i="1" dirty="0">
                <a:solidFill>
                  <a:schemeClr val="accent6">
                    <a:lumMod val="50000"/>
                  </a:schemeClr>
                </a:solidFill>
                <a:effectLst/>
                <a:latin typeface="Georgia"/>
              </a:endParaRPr>
            </a:p>
          </p:txBody>
        </p:sp>
        <p:sp>
          <p:nvSpPr>
            <p:cNvPr id="3" name="Прямоугольник 2"/>
            <p:cNvSpPr/>
            <p:nvPr/>
          </p:nvSpPr>
          <p:spPr>
            <a:xfrm>
              <a:off x="84534" y="2123728"/>
              <a:ext cx="4424585" cy="313932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b="1" dirty="0">
                  <a:solidFill>
                    <a:srgbClr val="2E2E2E"/>
                  </a:solidFill>
                  <a:latin typeface="Georgia"/>
                </a:rPr>
                <a:t>С </a:t>
              </a:r>
              <a:r>
                <a:rPr lang="ru-RU" b="1" dirty="0" smtClean="0">
                  <a:solidFill>
                    <a:srgbClr val="2E2E2E"/>
                  </a:solidFill>
                  <a:latin typeface="Georgia"/>
                </a:rPr>
                <a:t>15  </a:t>
              </a:r>
              <a:r>
                <a:rPr lang="ru-RU" b="1" dirty="0">
                  <a:solidFill>
                    <a:srgbClr val="2E2E2E"/>
                  </a:solidFill>
                  <a:latin typeface="Georgia"/>
                </a:rPr>
                <a:t>по </a:t>
              </a:r>
              <a:r>
                <a:rPr lang="ru-RU" b="1" dirty="0" smtClean="0">
                  <a:solidFill>
                    <a:srgbClr val="2E2E2E"/>
                  </a:solidFill>
                  <a:latin typeface="Georgia"/>
                </a:rPr>
                <a:t>31 октября </a:t>
              </a:r>
              <a:r>
                <a:rPr lang="ru-RU" b="1" dirty="0">
                  <a:solidFill>
                    <a:srgbClr val="2E2E2E"/>
                  </a:solidFill>
                  <a:latin typeface="Georgia"/>
                </a:rPr>
                <a:t>в нашем детском саду прошли осенние праздники для всех возрастных групп. Красавица Осень заглянула в каждую группу и к большим и к маленьким, никого не оставила без внимания, а дети встречали её как дорогую гостью — с песнями, танцами, сказками, играми, шутками да прибаутками!</a:t>
              </a:r>
              <a:endParaRPr lang="ru-RU" b="1" dirty="0"/>
            </a:p>
          </p:txBody>
        </p:sp>
        <p:pic>
          <p:nvPicPr>
            <p:cNvPr id="4" name="Picture 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7789" y="5536148"/>
              <a:ext cx="2766851" cy="298819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027" name="Picture 3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rightnessContrast brigh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69723" y="2310834"/>
              <a:ext cx="2092760" cy="322531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026" name="Picture 2"/>
            <p:cNvPicPr>
              <a:picLocks noChangeAspect="1" noChangeArrowheads="1"/>
            </p:cNvPicPr>
            <p:nvPr/>
          </p:nvPicPr>
          <p:blipFill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824" t="4956" r="22201" b="13924"/>
            <a:stretch/>
          </p:blipFill>
          <p:spPr bwMode="auto">
            <a:xfrm>
              <a:off x="3237470" y="5775806"/>
              <a:ext cx="3461048" cy="246860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2"/>
          <p:cNvGrpSpPr/>
          <p:nvPr/>
        </p:nvGrpSpPr>
        <p:grpSpPr>
          <a:xfrm>
            <a:off x="9525" y="0"/>
            <a:ext cx="6848475" cy="9144000"/>
            <a:chOff x="9525" y="0"/>
            <a:chExt cx="6848475" cy="9144000"/>
          </a:xfrm>
        </p:grpSpPr>
        <p:pic>
          <p:nvPicPr>
            <p:cNvPr id="16385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 t="3328" b="3004"/>
            <a:stretch>
              <a:fillRect/>
            </a:stretch>
          </p:blipFill>
          <p:spPr bwMode="auto">
            <a:xfrm>
              <a:off x="9525" y="0"/>
              <a:ext cx="6848475" cy="9144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" name="TextBox 1"/>
            <p:cNvSpPr txBox="1"/>
            <p:nvPr/>
          </p:nvSpPr>
          <p:spPr>
            <a:xfrm>
              <a:off x="188640" y="1115616"/>
              <a:ext cx="5976664" cy="36933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24 октября воспитатели старшей группы №2 </a:t>
              </a:r>
              <a:r>
                <a:rPr lang="ru-RU" b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Лыфарь</a:t>
              </a:r>
              <a:r>
                <a:rPr lang="ru-RU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М.А и </a:t>
              </a:r>
              <a:r>
                <a:rPr lang="ru-RU" b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Тоопова</a:t>
              </a:r>
              <a:r>
                <a:rPr lang="ru-RU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Н.А. с целью создания условий для формирования у дошкольников умений и навыков безопасного поведения на улицах и дорогах, повышения компетенции родителей в вопросах профилактики детского дорожно-транспортного травматизма провели познавательно-игровую программу «Красный. </a:t>
              </a:r>
              <a:r>
                <a:rPr lang="ru-RU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Ж</a:t>
              </a:r>
              <a:r>
                <a:rPr lang="ru-RU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ёлтый. Зелёный».  Родители и дети поучаствовали в викторине, а также посоревновались в эстафетах и играх «Светофор», «Перевозка грузов».  Участники с удовольствием справлялись с заданиями и получили много позитивных эмоций.</a:t>
              </a:r>
              <a:endParaRPr lang="ru-RU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pic>
          <p:nvPicPr>
            <p:cNvPr id="1026" name="Picture 2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9375"/>
            <a:stretch/>
          </p:blipFill>
          <p:spPr bwMode="auto">
            <a:xfrm>
              <a:off x="604364" y="4816525"/>
              <a:ext cx="3334324" cy="201622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027" name="Picture 3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rightnessContrast brigh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05984" y="5004048"/>
              <a:ext cx="2321806" cy="309574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028" name="Picture 4"/>
            <p:cNvPicPr>
              <a:picLocks noChangeAspect="1" noChangeArrowheads="1"/>
            </p:cNvPicPr>
            <p:nvPr/>
          </p:nvPicPr>
          <p:blipFill rotWithShape="1">
            <a:blip r:embed="rId7" cstate="print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brightnessContrast brigh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697" t="7631" r="12370"/>
            <a:stretch/>
          </p:blipFill>
          <p:spPr bwMode="auto">
            <a:xfrm>
              <a:off x="980728" y="6654883"/>
              <a:ext cx="2718900" cy="235640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2"/>
          <p:cNvGrpSpPr/>
          <p:nvPr/>
        </p:nvGrpSpPr>
        <p:grpSpPr>
          <a:xfrm>
            <a:off x="9525" y="0"/>
            <a:ext cx="6848475" cy="9144000"/>
            <a:chOff x="9525" y="0"/>
            <a:chExt cx="6848475" cy="9144000"/>
          </a:xfrm>
        </p:grpSpPr>
        <p:pic>
          <p:nvPicPr>
            <p:cNvPr id="17409" name="Picture 2"/>
            <p:cNvPicPr>
              <a:picLocks noChangeAspect="1" noChangeArrowheads="1"/>
            </p:cNvPicPr>
            <p:nvPr/>
          </p:nvPicPr>
          <p:blipFill>
            <a:blip r:embed="rId3" cstate="print"/>
            <a:srcRect t="3328" b="3004"/>
            <a:stretch>
              <a:fillRect/>
            </a:stretch>
          </p:blipFill>
          <p:spPr bwMode="auto">
            <a:xfrm>
              <a:off x="9525" y="0"/>
              <a:ext cx="6848475" cy="9144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051" name="Picture 3"/>
            <p:cNvPicPr>
              <a:picLocks noChangeAspect="1" noChangeArrowheads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917"/>
            <a:stretch/>
          </p:blipFill>
          <p:spPr bwMode="auto">
            <a:xfrm>
              <a:off x="225926" y="6553844"/>
              <a:ext cx="3116280" cy="217554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052" name="Picture 4"/>
            <p:cNvPicPr>
              <a:picLocks noChangeAspect="1" noChangeArrowheads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558" t="14667"/>
            <a:stretch/>
          </p:blipFill>
          <p:spPr bwMode="auto">
            <a:xfrm>
              <a:off x="3433762" y="6551984"/>
              <a:ext cx="3121719" cy="213808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" name="TextBox 1"/>
            <p:cNvSpPr txBox="1"/>
            <p:nvPr/>
          </p:nvSpPr>
          <p:spPr>
            <a:xfrm>
              <a:off x="407040" y="611560"/>
              <a:ext cx="5902280" cy="34163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dirty="0"/>
                <a:t>Руководством нашего учреждения всегда уделяется повышенное внимание любой угрозе, связанной с опасностью возгорания. В связи с этим в нашем саду регулярно проводятся обучения сотрудников по  противопожарной безопасности.</a:t>
              </a:r>
            </a:p>
            <a:p>
              <a:r>
                <a:rPr lang="ru-RU" dirty="0" smtClean="0"/>
                <a:t>29 октября прошёл инструктаж пользования огнетушителем: «Как и в каких случаях применять порошковые огнетушители». Инструктаж провела ответственный по противопожарной безопасности </a:t>
              </a:r>
              <a:r>
                <a:rPr lang="ru-RU" dirty="0" err="1" smtClean="0"/>
                <a:t>Гуреева</a:t>
              </a:r>
              <a:r>
                <a:rPr lang="ru-RU" dirty="0" smtClean="0"/>
                <a:t> Елена Петровна, а также наши сотрудники поучаствовали в практическом занятии по использованию порошкового огнетушителя. </a:t>
              </a:r>
            </a:p>
          </p:txBody>
        </p:sp>
        <p:pic>
          <p:nvPicPr>
            <p:cNvPr id="2050" name="Picture 2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87148" y="4016047"/>
              <a:ext cx="3693228" cy="277636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407</TotalTime>
  <Words>338</Words>
  <Application>Microsoft Office PowerPoint</Application>
  <PresentationFormat>Экран (4:3)</PresentationFormat>
  <Paragraphs>21</Paragraphs>
  <Slides>5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123</dc:creator>
  <cp:lastModifiedBy>User</cp:lastModifiedBy>
  <cp:revision>49</cp:revision>
  <dcterms:created xsi:type="dcterms:W3CDTF">2018-11-01T06:57:09Z</dcterms:created>
  <dcterms:modified xsi:type="dcterms:W3CDTF">2019-11-01T09:30:15Z</dcterms:modified>
</cp:coreProperties>
</file>