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66" r:id="rId5"/>
    <p:sldId id="263" r:id="rId6"/>
    <p:sldId id="265" r:id="rId7"/>
    <p:sldId id="264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924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microsoft.com/office/2007/relationships/hdphoto" Target="../media/hdphoto2.wdp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microsoft.com/office/2007/relationships/hdphoto" Target="../media/hdphoto3.wdp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83" y="1078883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848" y="1136916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513" y="333330"/>
              <a:ext cx="1937791" cy="1937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29" y="613250"/>
              <a:ext cx="1042987" cy="1377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512" y="2271121"/>
              <a:ext cx="4498975" cy="1225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160714" y="3635896"/>
              <a:ext cx="1589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b="1" i="1" dirty="0" smtClean="0">
                  <a:solidFill>
                    <a:srgbClr val="19194D"/>
                  </a:solidFill>
                </a:rPr>
                <a:t>АВГУСТ </a:t>
              </a:r>
              <a:r>
                <a:rPr lang="ru-RU" b="1" i="1" dirty="0">
                  <a:solidFill>
                    <a:srgbClr val="19194D"/>
                  </a:solidFill>
                </a:rPr>
                <a:t>2018г.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68767" y="3820562"/>
              <a:ext cx="5906085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ru-RU" altLang="ru-RU" sz="2400" b="1" i="1" u="sng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ЯБЛОЧНЫЙ СПАС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Лето красное, прощай! (развлечение в средней группе №2)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Установочный педсовет. Подготовка к началу нового учебного года.</a:t>
              </a:r>
            </a:p>
            <a:p>
              <a:pPr lvl="0">
                <a:lnSpc>
                  <a:spcPct val="150000"/>
                </a:lnSpc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Поздравляем с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очередным профессиональным 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достижением педагога-психолога Лыфарь Светлану Алексеевну.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Рубрика </a:t>
              </a: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«Родителям на заметку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»: Для чего нужны пальчиковые игры.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9" y="0"/>
            <a:ext cx="706581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66809" y="971600"/>
            <a:ext cx="6419128" cy="7691020"/>
            <a:chOff x="266809" y="971600"/>
            <a:chExt cx="6419128" cy="76910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4496096"/>
              <a:ext cx="3256937" cy="2013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165" y="6299481"/>
              <a:ext cx="3739333" cy="2363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056" y="6621077"/>
              <a:ext cx="2293265" cy="1719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67544" y="971600"/>
              <a:ext cx="5789625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ЯБЛОЧНЫЙ СПАС </a:t>
              </a:r>
              <a:r>
                <a:rPr lang="ru-RU" dirty="0" smtClean="0"/>
                <a:t>– народный праздник, приуроченный к православному торжеству Преображения Господня, в котором тесно переплелись церковные и народные традиции – ежегодно празднуют 19 августа. Это событие не осталось без внимания и в нашем детском саду.</a:t>
              </a:r>
            </a:p>
            <a:p>
              <a:r>
                <a:rPr lang="ru-RU" dirty="0" smtClean="0"/>
                <a:t>Праздник прошел весело и задорно: дети слушали народные песни, танцевали, играли в народные игры и с большим азартом участвовали в соревнованиях. После праздника проводилась дегустация сладких, наливных яблочек. Праздник удался на славу!</a:t>
              </a: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6809" y="4572000"/>
              <a:ext cx="31621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В это яблочное лето</a:t>
              </a:r>
            </a:p>
            <a:p>
              <a:r>
                <a:rPr lang="ru-RU" b="1" dirty="0" smtClean="0">
                  <a:solidFill>
                    <a:srgbClr val="FF0000"/>
                  </a:solidFill>
                </a:rPr>
                <a:t>Закрома полным-полны.</a:t>
              </a:r>
            </a:p>
            <a:p>
              <a:r>
                <a:rPr lang="ru-RU" b="1" dirty="0" smtClean="0">
                  <a:solidFill>
                    <a:srgbClr val="FF0000"/>
                  </a:solidFill>
                </a:rPr>
                <a:t>Солнцем радостным согреты,</a:t>
              </a:r>
            </a:p>
            <a:p>
              <a:r>
                <a:rPr lang="ru-RU" b="1" dirty="0" smtClean="0">
                  <a:solidFill>
                    <a:srgbClr val="FF0000"/>
                  </a:solidFill>
                </a:rPr>
                <a:t>Красны яблоки крупны.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5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9" y="0"/>
            <a:ext cx="706581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60648" y="539552"/>
            <a:ext cx="6309320" cy="8137154"/>
            <a:chOff x="260648" y="539552"/>
            <a:chExt cx="6309320" cy="8137154"/>
          </a:xfrm>
        </p:grpSpPr>
        <p:pic>
          <p:nvPicPr>
            <p:cNvPr id="1026" name="Picture 2" descr="E:\лето красное прощай\FullSizeRender-11-09-18-08-16.jpg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10000"/>
            </a:blip>
            <a:srcRect l="4360" t="6385" r="4360"/>
            <a:stretch>
              <a:fillRect/>
            </a:stretch>
          </p:blipFill>
          <p:spPr bwMode="auto">
            <a:xfrm>
              <a:off x="4216177" y="2915816"/>
              <a:ext cx="2348378" cy="2520280"/>
            </a:xfrm>
            <a:prstGeom prst="rect">
              <a:avLst/>
            </a:prstGeom>
            <a:noFill/>
          </p:spPr>
        </p:pic>
        <p:pic>
          <p:nvPicPr>
            <p:cNvPr id="2" name="Picture 3" descr="E:\лето красное прощай\FullSizeRender-11-09-18-08-16-1.jpg"/>
            <p:cNvPicPr>
              <a:picLocks noChangeAspect="1" noChangeArrowheads="1"/>
            </p:cNvPicPr>
            <p:nvPr/>
          </p:nvPicPr>
          <p:blipFill>
            <a:blip r:embed="rId5" cstate="print"/>
            <a:srcRect l="3129" t="7360" r="1617"/>
            <a:stretch>
              <a:fillRect/>
            </a:stretch>
          </p:blipFill>
          <p:spPr bwMode="auto">
            <a:xfrm>
              <a:off x="764704" y="6012160"/>
              <a:ext cx="2088232" cy="2664546"/>
            </a:xfrm>
            <a:prstGeom prst="rect">
              <a:avLst/>
            </a:prstGeom>
            <a:noFill/>
          </p:spPr>
        </p:pic>
        <p:pic>
          <p:nvPicPr>
            <p:cNvPr id="1028" name="Picture 4" descr="E:\лето красное прощай\FullSizeRender-11-09-18-08-16-4.jpg"/>
            <p:cNvPicPr>
              <a:picLocks noChangeAspect="1" noChangeArrowheads="1"/>
            </p:cNvPicPr>
            <p:nvPr/>
          </p:nvPicPr>
          <p:blipFill>
            <a:blip r:embed="rId6" cstate="print">
              <a:lum bright="-10000"/>
            </a:blip>
            <a:srcRect t="23161" b="3837"/>
            <a:stretch>
              <a:fillRect/>
            </a:stretch>
          </p:blipFill>
          <p:spPr bwMode="auto">
            <a:xfrm>
              <a:off x="3140968" y="5940152"/>
              <a:ext cx="3429000" cy="2448272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700808" y="539552"/>
              <a:ext cx="35283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3300"/>
                  </a:solidFill>
                </a:rPr>
                <a:t>Кончается лето, кончается лето,</a:t>
              </a:r>
            </a:p>
            <a:p>
              <a:r>
                <a:rPr lang="ru-RU" b="1" dirty="0" smtClean="0">
                  <a:solidFill>
                    <a:srgbClr val="FF3300"/>
                  </a:solidFill>
                </a:rPr>
                <a:t>И роща уже по-другому одета,</a:t>
              </a:r>
            </a:p>
            <a:p>
              <a:r>
                <a:rPr lang="ru-RU" b="1" dirty="0" smtClean="0">
                  <a:solidFill>
                    <a:srgbClr val="FF3300"/>
                  </a:solidFill>
                </a:rPr>
                <a:t>И небо другое, и речка другая,</a:t>
              </a:r>
            </a:p>
            <a:p>
              <a:r>
                <a:rPr lang="ru-RU" b="1" dirty="0" smtClean="0">
                  <a:solidFill>
                    <a:srgbClr val="FF3300"/>
                  </a:solidFill>
                </a:rPr>
                <a:t>Их август меняет, от нас убегая!</a:t>
              </a:r>
              <a:endParaRPr lang="ru-RU" b="1" dirty="0">
                <a:solidFill>
                  <a:srgbClr val="FF33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648" y="1763688"/>
              <a:ext cx="4032448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Вот и подошло к конку весёлое и жаркое лето. И пока еще солнце дарит нам теплые лучи, воспитателями средней группы №2 Тороповой Н.А. и </a:t>
              </a:r>
              <a:r>
                <a:rPr lang="ru-RU" dirty="0" err="1" smtClean="0"/>
                <a:t>Лыфарь</a:t>
              </a:r>
              <a:r>
                <a:rPr lang="ru-RU" dirty="0" smtClean="0"/>
                <a:t> М.А.  было подготовлено и проведено интересное мероприятие «Лето красное, прощай». Ребята совместно со своими родителями играли в летние игры и  эстафеты, танцевали, пели песни и читали стихи.  Особую радость у ребят вызвало появление весёлой гостьи  - клоунессы Ириски! На развлечении царила  дружеская и доброжелательная атмосфера.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33468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9" y="0"/>
            <a:ext cx="706581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260648" y="251520"/>
            <a:ext cx="6337489" cy="8574931"/>
            <a:chOff x="260648" y="251520"/>
            <a:chExt cx="6337489" cy="857493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992" y="6444208"/>
              <a:ext cx="3241145" cy="2367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48" y="6300192"/>
              <a:ext cx="3024336" cy="2526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32656" y="251520"/>
              <a:ext cx="6264696" cy="670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27 августа в нашем учреждении состоялся установочный педагогический совет. Тема: «Организация работы ДОУ в 2018-2019 году. Утверждение годового плана работы на 2018-2019 учебный год»</a:t>
              </a:r>
            </a:p>
            <a:p>
              <a:r>
                <a:rPr lang="ru-RU" dirty="0" smtClean="0"/>
                <a:t>Заведующий Виноградова С.А. и старший воспитатель Подгорная М.В. ознакомили с результатами работы за летний оздоровительный период, с годовым планом работы ДОУ, были определены темы </a:t>
              </a:r>
              <a:r>
                <a:rPr lang="ru-RU" dirty="0" err="1" smtClean="0"/>
                <a:t>общеродительских</a:t>
              </a:r>
              <a:r>
                <a:rPr lang="ru-RU" dirty="0" smtClean="0"/>
                <a:t> собраний  и темы самообразования педагогов, а также утверждены учебные графики и расписание НООД.</a:t>
              </a:r>
            </a:p>
            <a:p>
              <a:r>
                <a:rPr lang="ru-RU" dirty="0" smtClean="0"/>
                <a:t>Перед коллективом МБДОУ ДС 8 были поставлены следующие основные задачи на 2018-2019 год:</a:t>
              </a:r>
            </a:p>
            <a:p>
              <a:r>
                <a:rPr lang="ru-RU" dirty="0" smtClean="0"/>
                <a:t> - Совершенствовать профессиональную компетентность педагогов в планировании и организации воспитательно-образовательного процесса в соответствии с требованиями ФГОС ДО.</a:t>
              </a:r>
            </a:p>
            <a:p>
              <a:r>
                <a:rPr lang="ru-RU" dirty="0" smtClean="0"/>
                <a:t> - Продолжить работу педагогов по созданию условий для развития речевой самостоятельности детей через приобщение  их к чтению и  основам театрализованной культуры.</a:t>
              </a:r>
            </a:p>
            <a:p>
              <a:pPr>
                <a:buFontTx/>
                <a:buChar char="-"/>
              </a:pPr>
              <a:r>
                <a:rPr lang="ru-RU" dirty="0" smtClean="0"/>
                <a:t>Совершенствовать работу педагогов по экологическому воспитанию дошкольников.</a:t>
              </a:r>
            </a:p>
            <a:p>
              <a:pPr>
                <a:buFontTx/>
                <a:buChar char="-"/>
              </a:pPr>
              <a:endParaRPr lang="ru-RU" sz="1600" dirty="0" smtClean="0"/>
            </a:p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9558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704" y="2051720"/>
              <a:ext cx="3353084" cy="4380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32656" y="683568"/>
              <a:ext cx="61926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Всем дружным коллективом МБДОУ ДС 8 хотим поздравить педагога-психолога </a:t>
              </a:r>
              <a:r>
                <a:rPr lang="ru-RU" sz="2000" b="1" dirty="0" err="1" smtClean="0"/>
                <a:t>Лыфарь</a:t>
              </a:r>
              <a:r>
                <a:rPr lang="ru-RU" sz="2000" b="1" dirty="0" smtClean="0"/>
                <a:t> Светлану Алексеевну  с очередным профессиональным достижением. </a:t>
              </a:r>
              <a:endParaRPr lang="ru-RU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0648" y="6516216"/>
              <a:ext cx="6597352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    Светлана Алексеевна была награждена Начальником управления образования администрации муниципального образования </a:t>
              </a:r>
              <a:r>
                <a:rPr lang="ru-RU" dirty="0" err="1" smtClean="0"/>
                <a:t>Белореченского</a:t>
              </a:r>
              <a:r>
                <a:rPr lang="ru-RU" dirty="0" smtClean="0"/>
                <a:t> района Омаровым М.Б. грамотой «за плодотворную работу в системе  образования, </a:t>
              </a:r>
            </a:p>
            <a:p>
              <a:r>
                <a:rPr lang="ru-RU" dirty="0" smtClean="0"/>
                <a:t>безупречный труд и профессиональное мастерство». </a:t>
              </a:r>
            </a:p>
            <a:p>
              <a:pPr algn="ctr"/>
              <a:r>
                <a:rPr lang="ru-RU" b="1" dirty="0" smtClean="0">
                  <a:solidFill>
                    <a:srgbClr val="800080"/>
                  </a:solidFill>
                </a:rPr>
                <a:t> </a:t>
              </a:r>
              <a:r>
                <a:rPr lang="ru-RU" sz="2000" b="1" dirty="0" smtClean="0">
                  <a:solidFill>
                    <a:srgbClr val="800080"/>
                  </a:solidFill>
                </a:rPr>
                <a:t>Желаем Светлане Алексеевне дальнейших </a:t>
              </a:r>
            </a:p>
            <a:p>
              <a:pPr algn="ctr"/>
              <a:r>
                <a:rPr lang="ru-RU" sz="2000" b="1" dirty="0" smtClean="0">
                  <a:solidFill>
                    <a:srgbClr val="800080"/>
                  </a:solidFill>
                </a:rPr>
                <a:t>профессиональных и личностных побед!</a:t>
              </a:r>
              <a:endParaRPr lang="ru-RU" sz="2000" b="1" dirty="0">
                <a:solidFill>
                  <a:srgbClr val="800080"/>
                </a:solidFill>
              </a:endParaRPr>
            </a:p>
          </p:txBody>
        </p:sp>
        <p:pic>
          <p:nvPicPr>
            <p:cNvPr id="2" name="Picture 2" descr="http://s59.radikal.ru/i165/1211/64/49166054f5c8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731240">
              <a:off x="4156108" y="2526453"/>
              <a:ext cx="2164695" cy="370863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84229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3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2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9" y="0"/>
            <a:ext cx="706581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04" t="6800" r="5878" b="22289"/>
          <a:stretch/>
        </p:blipFill>
        <p:spPr bwMode="auto">
          <a:xfrm>
            <a:off x="234375" y="467544"/>
            <a:ext cx="6356925" cy="80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2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458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18</cp:revision>
  <dcterms:created xsi:type="dcterms:W3CDTF">2018-09-08T14:43:39Z</dcterms:created>
  <dcterms:modified xsi:type="dcterms:W3CDTF">2018-09-11T08:12:26Z</dcterms:modified>
</cp:coreProperties>
</file>