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4131"/>
            <a:ext cx="9185528" cy="6952131"/>
            <a:chOff x="0" y="-94131"/>
            <a:chExt cx="9185528" cy="6952131"/>
          </a:xfrm>
        </p:grpSpPr>
        <p:sp>
          <p:nvSpPr>
            <p:cNvPr id="87041" name="Rectangle 1"/>
            <p:cNvSpPr>
              <a:spLocks noChangeArrowheads="1"/>
            </p:cNvSpPr>
            <p:nvPr/>
          </p:nvSpPr>
          <p:spPr bwMode="auto">
            <a:xfrm>
              <a:off x="2411760" y="-94131"/>
              <a:ext cx="677376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МУНИЦИПАЛЬНОЕ БЮДЖЕТНOЕ ДОШКOЛЬНОЕ ОБРАЗOВАТЕЛЬНОЕ УЧРЕЖДEНИЕ ДEТСКИЙ СAД            ОБЩЕРAЗВИВАЮЩЕГО ВИДA №8 «РЯБИНКA» ГОРОДA БЕЛОРЕЧЕНСКA МУНИЦИПAЛЬНОГО</a:t>
              </a:r>
              <a:r>
                <a:rPr kumimoji="0" lang="ru-RU" sz="12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ОБРAЗОВАНИЯ БЕЛOРЕЧЕНСКИЙ РАЙOН</a:t>
              </a: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                </a:t>
              </a: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7043" name="Picture 3" descr="http://sad8-ryabinka.narod.ru/olderfiles/1/malchik.png"/>
            <p:cNvPicPr>
              <a:picLocks noChangeAspect="1" noChangeArrowheads="1"/>
            </p:cNvPicPr>
            <p:nvPr/>
          </p:nvPicPr>
          <p:blipFill>
            <a:blip r:embed="rId2" cstate="print"/>
            <a:srcRect t="31600"/>
            <a:stretch>
              <a:fillRect/>
            </a:stretch>
          </p:blipFill>
          <p:spPr bwMode="auto">
            <a:xfrm>
              <a:off x="5857875" y="3861048"/>
              <a:ext cx="3286125" cy="2996952"/>
            </a:xfrm>
            <a:prstGeom prst="rect">
              <a:avLst/>
            </a:prstGeom>
            <a:noFill/>
          </p:spPr>
        </p:pic>
        <p:sp>
          <p:nvSpPr>
            <p:cNvPr id="14" name="Прямоугольник 13"/>
            <p:cNvSpPr/>
            <p:nvPr/>
          </p:nvSpPr>
          <p:spPr>
            <a:xfrm>
              <a:off x="251520" y="1988840"/>
              <a:ext cx="8676456" cy="2369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449263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lvl="0" indent="449263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>
                  <a:latin typeface="Arial" pitchFamily="34" charset="0"/>
                  <a:cs typeface="Arial" pitchFamily="34" charset="0"/>
                </a:rPr>
                <a:t> </a:t>
              </a:r>
            </a:p>
            <a:p>
              <a:pPr lvl="0" indent="449263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b="1" dirty="0" smtClean="0">
                  <a:solidFill>
                    <a:srgbClr val="002060"/>
                  </a:solidFill>
                  <a:latin typeface="Segoe Print" pitchFamily="2" charset="0"/>
                  <a:cs typeface="Arial" pitchFamily="34" charset="0"/>
                </a:rPr>
                <a:t>КОНСУЛЬТАЦИОННЫЙ ЦЕНТР – </a:t>
              </a:r>
            </a:p>
            <a:p>
              <a:pPr lvl="0" indent="449263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rgbClr val="002060"/>
                  </a:solidFill>
                  <a:latin typeface="Segoe Print" pitchFamily="2" charset="0"/>
                  <a:cs typeface="Arial" pitchFamily="34" charset="0"/>
                </a:rPr>
                <a:t>комплексная система педагогического сопровождения развития ребёнка в условиях семейного воспитания.</a:t>
              </a:r>
              <a:endParaRPr lang="ru-RU" sz="2800" dirty="0" smtClean="0">
                <a:solidFill>
                  <a:srgbClr val="002060"/>
                </a:solidFill>
                <a:latin typeface="Segoe Print" pitchFamily="2" charset="0"/>
                <a:cs typeface="Arial" pitchFamily="34" charset="0"/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431378" cy="1973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0" y="5949280"/>
              <a:ext cx="406794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449263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Подготовил педагог-психолог       МБДОУ ДС 8:  С. А. </a:t>
              </a:r>
              <a:r>
                <a:rPr lang="ru-RU" sz="2000" b="1" dirty="0" err="1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Лыфарь</a:t>
              </a:r>
              <a:endPara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892940"/>
            <a:chOff x="0" y="0"/>
            <a:chExt cx="9144000" cy="6892940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31378" cy="1973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Прямоугольник 4"/>
            <p:cNvSpPr/>
            <p:nvPr/>
          </p:nvSpPr>
          <p:spPr>
            <a:xfrm>
              <a:off x="0" y="2060848"/>
              <a:ext cx="9144000" cy="48320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449263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  <a:latin typeface="Segoe Print" pitchFamily="2" charset="0"/>
                  <a:cs typeface="Arial" pitchFamily="34" charset="0"/>
                </a:rPr>
                <a:t> </a:t>
              </a:r>
            </a:p>
            <a:p>
              <a:pPr lvl="0" indent="449263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  <a:latin typeface="Segoe Print" pitchFamily="2" charset="0"/>
                  <a:cs typeface="Arial" pitchFamily="34" charset="0"/>
                </a:rPr>
                <a:t>-обеспечение единства семейного и общественного  воспитания ;</a:t>
              </a:r>
            </a:p>
            <a:p>
              <a:pPr lvl="0" indent="449263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  <a:latin typeface="Segoe Print" pitchFamily="2" charset="0"/>
                  <a:cs typeface="Arial" pitchFamily="34" charset="0"/>
                </a:rPr>
                <a:t>- формирования родительской компетенции и оказания </a:t>
              </a:r>
              <a:r>
                <a:rPr lang="ru-RU" sz="2800" b="1" dirty="0" err="1" smtClean="0">
                  <a:solidFill>
                    <a:schemeClr val="tx2">
                      <a:lumMod val="50000"/>
                    </a:schemeClr>
                  </a:solidFill>
                  <a:latin typeface="Segoe Print" pitchFamily="2" charset="0"/>
                  <a:cs typeface="Arial" pitchFamily="34" charset="0"/>
                </a:rPr>
                <a:t>психолого</a:t>
              </a:r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  <a:latin typeface="Segoe Print" pitchFamily="2" charset="0"/>
                  <a:cs typeface="Arial" pitchFamily="34" charset="0"/>
                </a:rPr>
                <a:t> – педагогической помощи, поддержки всестороннего развития личности детей -</a:t>
              </a:r>
              <a:r>
                <a:rPr lang="ru-RU" sz="28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  <a:latin typeface="Segoe Print" pitchFamily="2" charset="0"/>
                  <a:cs typeface="Arial" pitchFamily="34" charset="0"/>
                </a:rPr>
                <a:t>родителям (законным представителям), воспитывающим детей от 2 месяцев до 8 лет, в том числе детей с ОВЗ;</a:t>
              </a:r>
            </a:p>
            <a:p>
              <a:pPr lvl="0" indent="449263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  <a:latin typeface="Segoe Print" pitchFamily="2" charset="0"/>
                  <a:cs typeface="Arial" pitchFamily="34" charset="0"/>
                </a:rPr>
                <a:t>- популяризации деятельности дошкольного учреждения.</a:t>
              </a:r>
              <a:endParaRPr lang="ru-RU" sz="2800" dirty="0" smtClean="0">
                <a:solidFill>
                  <a:schemeClr val="tx2">
                    <a:lumMod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059832" y="332656"/>
              <a:ext cx="4824536" cy="19442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  <a:cs typeface="Arial" pitchFamily="34" charset="0"/>
                </a:rPr>
                <a:t>Цель работы консультационного центра:</a:t>
              </a:r>
              <a:endParaRPr lang="ru-RU" sz="28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524189"/>
            <a:chOff x="0" y="0"/>
            <a:chExt cx="9144000" cy="652418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31378" cy="1973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Прямоугольник 4"/>
            <p:cNvSpPr/>
            <p:nvPr/>
          </p:nvSpPr>
          <p:spPr>
            <a:xfrm>
              <a:off x="2483768" y="260648"/>
              <a:ext cx="6336704" cy="18722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Основные задачи предоставления  методической, </a:t>
              </a:r>
              <a:r>
                <a:rPr lang="ru-RU" sz="2400" b="1" dirty="0" err="1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психологопедагогической</a:t>
              </a:r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, диагностической, консультативной помощи</a:t>
              </a:r>
              <a:r>
                <a:rPr lang="ru-RU" sz="2400" b="1" dirty="0" smtClean="0">
                  <a:latin typeface="Segoe Print" pitchFamily="2" charset="0"/>
                </a:rPr>
                <a:t>. </a:t>
              </a:r>
              <a:endParaRPr lang="ru-RU" sz="2400" b="1" dirty="0">
                <a:latin typeface="Segoe Print" pitchFamily="2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286000" y="2967335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2276872"/>
              <a:ext cx="9144000" cy="42473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- оказание консультативной помощи родителям (законным представителям) по различным вопросам воспитания, обучения и развития детей дошкольного возраста;</a:t>
              </a:r>
            </a:p>
            <a:p>
              <a:pPr lvl="0"/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- оказание содействия в социализации детей дошкольного возраста;</a:t>
              </a:r>
            </a:p>
            <a:p>
              <a:pPr lvl="0"/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- своевременное диагностирование проблем в развитии у детей раннего и дошкольного возраста с целью оказания им коррекционной, психологической и педагогической помощи;</a:t>
              </a:r>
            </a:p>
            <a:p>
              <a:pPr lvl="0"/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- осуществление необходимых коррекционных и развивающих мероприятий в рамках деятельности консультативного центра;</a:t>
              </a:r>
            </a:p>
            <a:p>
              <a:pPr lvl="0"/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- разработка индивидуальных рекомендаций по оказанию детям возможной методической, психолого-педагогической, диагностической	и  консультативной помощи, организация их специального обучения и воспитания в семье;</a:t>
              </a:r>
            </a:p>
            <a:p>
              <a:pPr lvl="0"/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- обеспечение непрерывности и преемственности педагогического воздействия в семье и в образовательной организации.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3708920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 2" pitchFamily="18" charset="2"/>
              <a:buNone/>
              <a:defRPr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0"/>
            <a:ext cx="8820472" cy="6431632"/>
            <a:chOff x="0" y="0"/>
            <a:chExt cx="8820472" cy="643163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31378" cy="1973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2555776" y="188640"/>
              <a:ext cx="6264696" cy="156247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28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Модель взаимодействия родителей и специалистов консультационного центра:</a:t>
              </a:r>
              <a:endPara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Segoe Print" pitchFamily="2" charset="0"/>
              </a:endParaRPr>
            </a:p>
          </p:txBody>
        </p:sp>
        <p:sp>
          <p:nvSpPr>
            <p:cNvPr id="9" name="Стрелка вниз 8"/>
            <p:cNvSpPr/>
            <p:nvPr/>
          </p:nvSpPr>
          <p:spPr>
            <a:xfrm>
              <a:off x="3851920" y="1844824"/>
              <a:ext cx="484632" cy="474352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23528" y="2348880"/>
              <a:ext cx="7632848" cy="64807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Segoe Print" pitchFamily="2" charset="0"/>
                  <a:cs typeface="Times New Roman" pitchFamily="18" charset="0"/>
                </a:rPr>
                <a:t>Запрос родителей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5536" y="3501008"/>
              <a:ext cx="7560840" cy="5760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Segoe Print" pitchFamily="2" charset="0"/>
                  <a:cs typeface="Times New Roman" pitchFamily="18" charset="0"/>
                </a:rPr>
                <a:t>Запись к специалистам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95536" y="4581128"/>
              <a:ext cx="7632848" cy="79208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Segoe Print" pitchFamily="2" charset="0"/>
                  <a:cs typeface="Times New Roman" pitchFamily="18" charset="0"/>
                </a:rPr>
                <a:t>Оформление документов, прием  специалистов по запросу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95536" y="5877272"/>
              <a:ext cx="7560840" cy="5543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Segoe Print" pitchFamily="2" charset="0"/>
                  <a:cs typeface="Times New Roman" pitchFamily="18" charset="0"/>
                </a:rPr>
                <a:t>Помощь родителям и ребенку</a:t>
              </a:r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3995936" y="4077072"/>
              <a:ext cx="484632" cy="474352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трелка вниз 18"/>
            <p:cNvSpPr/>
            <p:nvPr/>
          </p:nvSpPr>
          <p:spPr>
            <a:xfrm>
              <a:off x="3923928" y="2996952"/>
              <a:ext cx="484632" cy="474352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трелка вниз 19"/>
            <p:cNvSpPr/>
            <p:nvPr/>
          </p:nvSpPr>
          <p:spPr>
            <a:xfrm>
              <a:off x="4067944" y="5373216"/>
              <a:ext cx="484632" cy="474352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188640"/>
            <a:ext cx="8892480" cy="6669360"/>
            <a:chOff x="0" y="188640"/>
            <a:chExt cx="8892480" cy="6669360"/>
          </a:xfrm>
        </p:grpSpPr>
        <p:pic>
          <p:nvPicPr>
            <p:cNvPr id="101380" name="Picture 4" descr="C:\Users\Admin\Desktop\майкоп осенние каникулы 2016г\102_FUJI\DSCF2190.JPG"/>
            <p:cNvPicPr>
              <a:picLocks noChangeAspect="1" noChangeArrowheads="1"/>
            </p:cNvPicPr>
            <p:nvPr/>
          </p:nvPicPr>
          <p:blipFill>
            <a:blip r:embed="rId2" cstate="print"/>
            <a:srcRect l="19958" t="17021"/>
            <a:stretch>
              <a:fillRect/>
            </a:stretch>
          </p:blipFill>
          <p:spPr bwMode="auto">
            <a:xfrm rot="5400000">
              <a:off x="5682377" y="662439"/>
              <a:ext cx="3611894" cy="2808312"/>
            </a:xfrm>
            <a:prstGeom prst="rect">
              <a:avLst/>
            </a:prstGeom>
            <a:noFill/>
          </p:spPr>
        </p:pic>
        <p:pic>
          <p:nvPicPr>
            <p:cNvPr id="101381" name="Picture 5" descr="C:\Users\Admin\Desktop\майкоп осенние каникулы 2016г\102_FUJI\DSCF2008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88640"/>
              <a:ext cx="3923928" cy="2942946"/>
            </a:xfrm>
            <a:prstGeom prst="rect">
              <a:avLst/>
            </a:prstGeom>
            <a:noFill/>
          </p:spPr>
        </p:pic>
        <p:pic>
          <p:nvPicPr>
            <p:cNvPr id="101382" name="Picture 6" descr="C:\Users\Admin\Desktop\майкоп осенние каникулы 2016г\102_FUJI\DSCF2018.JPG"/>
            <p:cNvPicPr>
              <a:picLocks noChangeAspect="1" noChangeArrowheads="1"/>
            </p:cNvPicPr>
            <p:nvPr/>
          </p:nvPicPr>
          <p:blipFill>
            <a:blip r:embed="rId4" cstate="print"/>
            <a:srcRect l="13529" r="3451" b="26204"/>
            <a:stretch>
              <a:fillRect/>
            </a:stretch>
          </p:blipFill>
          <p:spPr bwMode="auto">
            <a:xfrm rot="5400000">
              <a:off x="6048164" y="4157700"/>
              <a:ext cx="3240360" cy="2160240"/>
            </a:xfrm>
            <a:prstGeom prst="rect">
              <a:avLst/>
            </a:prstGeom>
            <a:noFill/>
          </p:spPr>
        </p:pic>
        <p:pic>
          <p:nvPicPr>
            <p:cNvPr id="101383" name="Picture 7" descr="C:\Users\Admin\Desktop\майкоп осенние каникулы 2016г\102_FUJI\DSCF2013.JPG"/>
            <p:cNvPicPr>
              <a:picLocks noChangeAspect="1" noChangeArrowheads="1"/>
            </p:cNvPicPr>
            <p:nvPr/>
          </p:nvPicPr>
          <p:blipFill>
            <a:blip r:embed="rId5" cstate="print"/>
            <a:srcRect l="13433" t="20657" b="10448"/>
            <a:stretch>
              <a:fillRect/>
            </a:stretch>
          </p:blipFill>
          <p:spPr bwMode="auto">
            <a:xfrm rot="5400000">
              <a:off x="2866120" y="2254560"/>
              <a:ext cx="4176464" cy="2492896"/>
            </a:xfrm>
            <a:prstGeom prst="rect">
              <a:avLst/>
            </a:prstGeom>
            <a:noFill/>
          </p:spPr>
        </p:pic>
        <p:pic>
          <p:nvPicPr>
            <p:cNvPr id="8" name="Picture 3" descr="C:\Users\Admin\Desktop\майкоп осенние каникулы 2016г\102_FUJI\DSCF2193.JPG"/>
            <p:cNvPicPr>
              <a:picLocks noChangeAspect="1" noChangeArrowheads="1"/>
            </p:cNvPicPr>
            <p:nvPr/>
          </p:nvPicPr>
          <p:blipFill>
            <a:blip r:embed="rId6" cstate="print"/>
            <a:srcRect l="10912" t="19796" r="15888"/>
            <a:stretch>
              <a:fillRect/>
            </a:stretch>
          </p:blipFill>
          <p:spPr bwMode="auto">
            <a:xfrm rot="4639743">
              <a:off x="285249" y="3695961"/>
              <a:ext cx="3197764" cy="262778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95536" y="188640"/>
            <a:ext cx="8352928" cy="6488851"/>
            <a:chOff x="395536" y="188640"/>
            <a:chExt cx="8352928" cy="648885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95536" y="188640"/>
              <a:ext cx="8208912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i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</a:rPr>
                <a:t>Семья — первоисточник и образец формирования межличностных отношений для ребенка, а родители — образцы для подражания. </a:t>
              </a:r>
              <a:endParaRPr lang="ru-RU" sz="2800" dirty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endParaRPr>
            </a:p>
          </p:txBody>
        </p:sp>
        <p:pic>
          <p:nvPicPr>
            <p:cNvPr id="5" name="Picture 4" descr="C:\Documents and Settings\Администратор\Рабочий стол\рисунки о семье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1720" y="1988840"/>
              <a:ext cx="4608512" cy="3866496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6" name="Прямоугольник 5"/>
            <p:cNvSpPr/>
            <p:nvPr/>
          </p:nvSpPr>
          <p:spPr>
            <a:xfrm>
              <a:off x="827584" y="5877272"/>
              <a:ext cx="7920880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449263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>
                  <a:latin typeface="Arial" pitchFamily="34" charset="0"/>
                  <a:cs typeface="Arial" pitchFamily="34" charset="0"/>
                </a:rPr>
                <a:t>:</a:t>
              </a: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2800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  <a:cs typeface="Arial" pitchFamily="34" charset="0"/>
                </a:rPr>
                <a:t> </a:t>
              </a:r>
              <a:r>
                <a:rPr lang="ru-RU" sz="2800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  <a:cs typeface="Times New Roman" pitchFamily="18" charset="0"/>
                </a:rPr>
                <a:t> </a:t>
              </a:r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  <a:latin typeface="Segoe Print" pitchFamily="2" charset="0"/>
                  <a:cs typeface="Arial" pitchFamily="34" charset="0"/>
                </a:rPr>
                <a:t>СПАСИБО ЗА ВНИМАНИЕ!</a:t>
              </a:r>
              <a:endParaRPr lang="ru-RU" sz="2400" dirty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</TotalTime>
  <Words>227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65</cp:revision>
  <dcterms:created xsi:type="dcterms:W3CDTF">2017-03-12T03:40:31Z</dcterms:created>
  <dcterms:modified xsi:type="dcterms:W3CDTF">2017-05-16T12:39:20Z</dcterms:modified>
</cp:coreProperties>
</file>