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 Шаблоны другой информации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t="6786" r="1514" b="6429"/>
          <a:stretch/>
        </p:blipFill>
        <p:spPr bwMode="auto">
          <a:xfrm rot="5400000">
            <a:off x="1141101" y="-1174099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tanya7979.ucoz.ru/_ph/40/47794289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" r="1729" b="11654"/>
          <a:stretch/>
        </p:blipFill>
        <p:spPr bwMode="auto">
          <a:xfrm>
            <a:off x="899592" y="24203"/>
            <a:ext cx="2750820" cy="3122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900igr.net/datas/prazdniki/Urok-Paskha/0019-019-Urok-Paskh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7" t="45300" r="19755" b="11710"/>
          <a:stretch/>
        </p:blipFill>
        <p:spPr bwMode="auto">
          <a:xfrm>
            <a:off x="4644008" y="4293096"/>
            <a:ext cx="3699252" cy="2564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 rot="19835355">
            <a:off x="935538" y="2151609"/>
            <a:ext cx="7568040" cy="21372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itchFamily="18" charset="0"/>
              </a:rPr>
              <a:t>ФОТООТЧЁТ</a:t>
            </a:r>
          </a:p>
          <a:p>
            <a:r>
              <a:rPr lang="ru-RU" sz="3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itchFamily="18" charset="0"/>
              </a:rPr>
              <a:t>ИСТОКИ РУССКОЙ НАРОДНОЙ КУЛЬТУРЫ </a:t>
            </a:r>
          </a:p>
          <a:p>
            <a:r>
              <a:rPr lang="ru-RU" sz="36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itchFamily="18" charset="0"/>
              </a:rPr>
              <a:t>                        В ДЕТСКОМ САДУ!</a:t>
            </a:r>
            <a:endParaRPr lang="ru-RU" sz="36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6661" y="6242126"/>
            <a:ext cx="3704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Чумикова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 Ф. воспитатель группы № 4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80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18/1253418/slide_1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21"/>
          <a:stretch/>
        </p:blipFill>
        <p:spPr bwMode="auto">
          <a:xfrm>
            <a:off x="19572" y="548680"/>
            <a:ext cx="8820471" cy="62181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857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  «ЯЙЦА – КРАШЕНКИ»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55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Новая папка\IMG-20180406-WA00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14"/>
            <a:ext cx="6645910" cy="37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1\Desktop\Новая папка\IMG-20180406-WA001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6" r="10919"/>
          <a:stretch/>
        </p:blipFill>
        <p:spPr bwMode="auto">
          <a:xfrm>
            <a:off x="3594704" y="3648239"/>
            <a:ext cx="5508104" cy="3062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1\Desktop\Новая папка\IMG-20180406-WA003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6"/>
          <a:stretch/>
        </p:blipFill>
        <p:spPr bwMode="auto">
          <a:xfrm>
            <a:off x="-33564" y="3353777"/>
            <a:ext cx="4427984" cy="3356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10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Новая папка\IMG-20180406-WA001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5" t="7406" r="27503" b="35500"/>
          <a:stretch/>
        </p:blipFill>
        <p:spPr bwMode="auto">
          <a:xfrm>
            <a:off x="12593" y="2636912"/>
            <a:ext cx="2470827" cy="422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1\Desktop\Новая папка\IMG-20180406-WA003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26"/>
          <a:stretch/>
        </p:blipFill>
        <p:spPr bwMode="auto">
          <a:xfrm>
            <a:off x="5148064" y="908720"/>
            <a:ext cx="3995937" cy="594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1\Desktop\Новая папка\IMG-20180406-WA002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7"/>
            <a:ext cx="2880257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99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1\Desktop\Новая папка\IMG-20180406-WA000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9" t="11441" r="17127" b="7032"/>
          <a:stretch/>
        </p:blipFill>
        <p:spPr bwMode="auto">
          <a:xfrm>
            <a:off x="6822692" y="0"/>
            <a:ext cx="2315493" cy="52070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1\Desktop\Новая папка\IMG-20180406-WA001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5" t="21370" r="6881"/>
          <a:stretch/>
        </p:blipFill>
        <p:spPr bwMode="auto">
          <a:xfrm>
            <a:off x="4644008" y="2208340"/>
            <a:ext cx="2575411" cy="4630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1\Desktop\Новая папка\IMG-20180406-WA0011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" t="17570"/>
          <a:stretch/>
        </p:blipFill>
        <p:spPr bwMode="auto">
          <a:xfrm>
            <a:off x="2192150" y="0"/>
            <a:ext cx="2910840" cy="4677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1\Desktop\Новая папка\IMG-20180406-WA0010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" t="29799" r="13544"/>
          <a:stretch/>
        </p:blipFill>
        <p:spPr bwMode="auto">
          <a:xfrm>
            <a:off x="-31431" y="2180590"/>
            <a:ext cx="2875239" cy="46707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12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otohomka.ru/images/Jan/23/2874aae003fbf78e13a0b05c37458411/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21" b="496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48680"/>
            <a:ext cx="7416824" cy="16561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СПАСИБО ЗА ВНИМАНИЕ!!!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67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АКТУАЛЬНОСТЬ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705516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детства необходимо знакомить с бытом, культурой и традициями своего народа, своей Родины. Им просто необходимо знать прошлое своих предков, историю их жизни. Воспитать наших детей настоящими патриотами, любящими своё Отечество – это работа всей жизни. И начинать её нужно с детства.</a:t>
            </a:r>
          </a:p>
        </p:txBody>
      </p:sp>
      <p:pic>
        <p:nvPicPr>
          <p:cNvPr id="5" name="Рисунок 4" descr="http://v.900igr.net:10/datas/istorija/Byt-i-nravy-Drevnej-Rusi/0001-001-Byt-i-nravy-Drevnej-Rus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" t="19455" r="4040" b="8525"/>
          <a:stretch/>
        </p:blipFill>
        <p:spPr bwMode="auto">
          <a:xfrm>
            <a:off x="899592" y="2113984"/>
            <a:ext cx="7416824" cy="472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80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097" y="404664"/>
            <a:ext cx="8712968" cy="60176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культурно-досуговых мероприятий для детей и родителей в целях обеспечения совместного отдыха, эмоционального благополучия, получения новых впечатлений.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интереса к познавательным развлечениям, знакомящим с традициями и обычаями народа, истоками культуры.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Приобщать детей к праздничной культуре русского народа.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чувства сопричастности к событиям, которые происходят в стране.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любви к Родине.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wmlotto.ru/img/books_covers/100543612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t="26000" r="12766" b="18413"/>
          <a:stretch/>
        </p:blipFill>
        <p:spPr bwMode="auto">
          <a:xfrm>
            <a:off x="7524328" y="5091247"/>
            <a:ext cx="1586458" cy="17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46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imnazy16.ru/wp-content/uploads/2014/02/%D0%9C%D0%B0%D1%81%D0%BB%D0%B5%D0%BD%D0%B8%D1%86%D0%B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640960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МАСЛЕНИЦА К НАМ ПРИШЛА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77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908" y="188640"/>
            <a:ext cx="8936588" cy="6579237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0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Детям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о празднике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Масленица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Times New Roman"/>
            </a:endParaRPr>
          </a:p>
          <a:p>
            <a:pPr indent="285750">
              <a:lnSpc>
                <a:spcPct val="10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ea typeface="Times New Roman"/>
              </a:rPr>
              <a:t>Масленица </a:t>
            </a:r>
            <a:r>
              <a:rPr lang="ru-RU" b="1" i="1" dirty="0">
                <a:solidFill>
                  <a:srgbClr val="002060"/>
                </a:solidFill>
                <a:ea typeface="Times New Roman"/>
              </a:rPr>
              <a:t>- древнейшее празднество, уходящее своими корнями в дохристианскую эпоху. Традиции празднования Масленицы на Руси и обрядовые действия были направлены на изгнание зимы и всех связанных с нею тягот. При этом наступление весны всегда ассоциировалось с новыми надеждами, теплом, </a:t>
            </a:r>
            <a:r>
              <a:rPr lang="ru-RU" b="1" i="1" dirty="0" smtClean="0">
                <a:solidFill>
                  <a:srgbClr val="002060"/>
                </a:solidFill>
                <a:ea typeface="Times New Roman"/>
              </a:rPr>
              <a:t>хорошим урожаем</a:t>
            </a:r>
            <a:r>
              <a:rPr lang="ru-RU" b="1" i="1" dirty="0">
                <a:solidFill>
                  <a:srgbClr val="002060"/>
                </a:solidFill>
                <a:ea typeface="Times New Roman"/>
              </a:rPr>
              <a:t>.</a:t>
            </a:r>
            <a:br>
              <a:rPr lang="ru-RU" b="1" i="1" dirty="0">
                <a:solidFill>
                  <a:srgbClr val="002060"/>
                </a:solidFill>
                <a:ea typeface="Times New Roman"/>
              </a:rPr>
            </a:br>
            <a:r>
              <a:rPr lang="ru-RU" b="1" i="1" dirty="0">
                <a:solidFill>
                  <a:srgbClr val="002060"/>
                </a:solidFill>
                <a:ea typeface="Times New Roman"/>
                <a:cs typeface="Times New Roman"/>
              </a:rPr>
              <a:t>Масленица относится к переходящим, подвижным, праздникам, связанным с Пасхой. Празднуют Масленицу на последней неделе перед Великим постом, который длится семь недель и заканчивается Пасхой. А название «Масленица» возникло потому, что на этой неделе по православному обычаю мясо уже исключается из пищи, а молочные продукты ещё можно употреблять - вот и пекут блины масленые. Первоначально Масленицу называли Мясопустом, позже Сырной неделей.</a:t>
            </a:r>
            <a:endParaRPr lang="ru-RU" sz="1200" b="1" i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r>
              <a:rPr lang="ru-RU" b="1" i="1" dirty="0">
                <a:solidFill>
                  <a:srgbClr val="002060"/>
                </a:solidFill>
                <a:ea typeface="Times New Roman"/>
              </a:rPr>
              <a:t>Традиции празднования Масленицы на Руси предусматривают самые шумные народные гуляния. Это событие никого не оставляло равнодушным. Все принимали в нем участие: и молодежь, и старики. Никто не оставался сидеть дома. </a:t>
            </a:r>
            <a:endParaRPr lang="ru-RU" b="1" i="1" dirty="0" smtClean="0">
              <a:solidFill>
                <a:srgbClr val="002060"/>
              </a:solidFill>
              <a:ea typeface="Times New Roman"/>
            </a:endParaRPr>
          </a:p>
          <a:p>
            <a:r>
              <a:rPr lang="ru-RU" b="1" i="1" dirty="0" smtClean="0">
                <a:solidFill>
                  <a:srgbClr val="002060"/>
                </a:solidFill>
                <a:ea typeface="Times New Roman"/>
              </a:rPr>
              <a:t>Всё свободное время </a:t>
            </a:r>
            <a:r>
              <a:rPr lang="ru-RU" b="1" i="1" dirty="0">
                <a:solidFill>
                  <a:srgbClr val="002060"/>
                </a:solidFill>
                <a:ea typeface="Times New Roman"/>
              </a:rPr>
              <a:t>проводили на ярмарках, скупая нужные и ненужные вещи, сладости и лакомства, </a:t>
            </a:r>
            <a:r>
              <a:rPr lang="ru-RU" b="1" i="1" dirty="0" smtClean="0">
                <a:solidFill>
                  <a:srgbClr val="002060"/>
                </a:solidFill>
                <a:ea typeface="Times New Roman"/>
              </a:rPr>
              <a:t>развлекая </a:t>
            </a:r>
            <a:r>
              <a:rPr lang="ru-RU" b="1" i="1" dirty="0">
                <a:solidFill>
                  <a:srgbClr val="002060"/>
                </a:solidFill>
                <a:ea typeface="Times New Roman"/>
              </a:rPr>
              <a:t>себя кулачными боями, удивительными представленьями, катаниями на санях</a:t>
            </a:r>
            <a:r>
              <a:rPr lang="ru-RU" b="1" i="1" dirty="0" smtClean="0">
                <a:solidFill>
                  <a:srgbClr val="002060"/>
                </a:solidFill>
                <a:ea typeface="Times New Roman"/>
              </a:rPr>
              <a:t>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Что характерно, в масленичную неделю всегда царило согласие. От двора ко двору ходили соседи, чтобы попросить прощение, забыв обиды в прошлом.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Вокруг царила любовь и благодать.</a:t>
            </a:r>
          </a:p>
        </p:txBody>
      </p:sp>
    </p:spTree>
    <p:extLst>
      <p:ext uri="{BB962C8B-B14F-4D97-AF65-F5344CB8AC3E}">
        <p14:creationId xmlns:p14="http://schemas.microsoft.com/office/powerpoint/2010/main" val="107119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\IMG-20180216-WA005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" t="17603" r="2413" b="1872"/>
          <a:stretch/>
        </p:blipFill>
        <p:spPr bwMode="auto">
          <a:xfrm>
            <a:off x="2771800" y="116632"/>
            <a:ext cx="6263387" cy="4104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1\Desktop\Новая папка\IMG-20180323-WA003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1" t="15356" r="23756"/>
          <a:stretch/>
        </p:blipFill>
        <p:spPr bwMode="auto">
          <a:xfrm>
            <a:off x="35496" y="2492896"/>
            <a:ext cx="3470910" cy="42170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НАЧАЛО ПРАЗДНИКА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2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\IMG-20180216-WA002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5" r="-53"/>
          <a:stretch/>
        </p:blipFill>
        <p:spPr bwMode="auto">
          <a:xfrm>
            <a:off x="3630537" y="168681"/>
            <a:ext cx="5494824" cy="6661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1\Desktop\фото\IMG-20180216-WA000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9" b="2408"/>
          <a:stretch/>
        </p:blipFill>
        <p:spPr bwMode="auto">
          <a:xfrm>
            <a:off x="-5930" y="1052737"/>
            <a:ext cx="3569818" cy="5805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8899" y="332656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9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\IMG-20180216-WA003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0" t="24704" r="20842" b="33543"/>
          <a:stretch/>
        </p:blipFill>
        <p:spPr bwMode="auto">
          <a:xfrm>
            <a:off x="179512" y="122732"/>
            <a:ext cx="3954522" cy="51064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1\Desktop\фото\IMG-20180216-WA004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5" t="33368" r="6179" b="1366"/>
          <a:stretch/>
        </p:blipFill>
        <p:spPr bwMode="auto">
          <a:xfrm>
            <a:off x="4283968" y="129495"/>
            <a:ext cx="4515907" cy="42605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1\Desktop\фото\IMG-20180216-WA0050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75" b="21535"/>
          <a:stretch/>
        </p:blipFill>
        <p:spPr bwMode="auto">
          <a:xfrm>
            <a:off x="2498517" y="4293096"/>
            <a:ext cx="6663506" cy="2564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5445224"/>
            <a:ext cx="249851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СКАЗКА «КОЛОБОК»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2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\IMG-20180216-WA00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9376"/>
            <a:ext cx="5286150" cy="6848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3851921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СИМВОЛА МАСЛЕНИЦЫ - СОЛНЫШКА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1\Desktop\фото\IMG-20180216-WA001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5" t="31324" b="17604"/>
          <a:stretch/>
        </p:blipFill>
        <p:spPr bwMode="auto">
          <a:xfrm>
            <a:off x="485800" y="1830308"/>
            <a:ext cx="3078088" cy="50276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313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215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123</cp:lastModifiedBy>
  <cp:revision>27</cp:revision>
  <dcterms:created xsi:type="dcterms:W3CDTF">2002-01-04T07:44:17Z</dcterms:created>
  <dcterms:modified xsi:type="dcterms:W3CDTF">2018-05-07T07:17:52Z</dcterms:modified>
</cp:coreProperties>
</file>