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5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04" y="-1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.pinimg.com/736x/ed/00/ec/ed00eca6ee4f8ee719734a7e9f645c8f--border-templates-page-border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 l="3823" t="2751" r="3238" b="1963"/>
          <a:stretch>
            <a:fillRect/>
          </a:stretch>
        </p:blipFill>
        <p:spPr bwMode="auto">
          <a:xfrm>
            <a:off x="0" y="0"/>
            <a:ext cx="6858000" cy="9170370"/>
          </a:xfrm>
          <a:prstGeom prst="rect">
            <a:avLst/>
          </a:prstGeom>
          <a:noFill/>
        </p:spPr>
      </p:pic>
      <p:grpSp>
        <p:nvGrpSpPr>
          <p:cNvPr id="2" name="Группа 1"/>
          <p:cNvGrpSpPr/>
          <p:nvPr/>
        </p:nvGrpSpPr>
        <p:grpSpPr>
          <a:xfrm>
            <a:off x="764704" y="323528"/>
            <a:ext cx="5400600" cy="8067223"/>
            <a:chOff x="764704" y="323528"/>
            <a:chExt cx="5400600" cy="8067223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77072" y="323528"/>
              <a:ext cx="1938338" cy="1931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80728" y="611560"/>
              <a:ext cx="1115591" cy="1473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40768" y="2699792"/>
              <a:ext cx="4498975" cy="1225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04864" y="1475656"/>
              <a:ext cx="1816100" cy="744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2435225" y="3863975"/>
              <a:ext cx="3429000" cy="70802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i="1" dirty="0" smtClean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Ноябрь </a:t>
              </a:r>
              <a:r>
                <a:rPr lang="ru-RU" sz="2000" b="1" i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2018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i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Выпуск </a:t>
              </a:r>
              <a:r>
                <a:rPr lang="ru-RU" sz="2000" b="1" i="1" dirty="0" smtClean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4704" y="5436096"/>
              <a:ext cx="4824536" cy="2954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993300"/>
                  </a:solidFill>
                </a:rPr>
                <a:t>В нашем номере: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b="1" dirty="0" smtClean="0"/>
                <a:t> Ноябрь в поэзии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b="1" dirty="0" smtClean="0"/>
                <a:t> Познавательное мероприятие с родителями в группе №10 «Мы здоровью скажем – да!»</a:t>
              </a:r>
            </a:p>
            <a:p>
              <a:pPr>
                <a:lnSpc>
                  <a:spcPct val="150000"/>
                </a:lnSpc>
              </a:pPr>
              <a:r>
                <a:rPr lang="ru-RU" b="1" dirty="0" smtClean="0"/>
                <a:t>- Экскурсия в ДЮСШ №1</a:t>
              </a:r>
            </a:p>
            <a:p>
              <a:pPr>
                <a:lnSpc>
                  <a:spcPct val="150000"/>
                </a:lnSpc>
              </a:pPr>
              <a:r>
                <a:rPr lang="ru-RU" b="1" dirty="0" smtClean="0"/>
                <a:t>- Родителям на заметку: Спортивная форма      на занятиях по физической культуре. </a:t>
              </a:r>
              <a:endParaRPr lang="ru-RU" b="1" dirty="0"/>
            </a:p>
          </p:txBody>
        </p:sp>
        <p:pic>
          <p:nvPicPr>
            <p:cNvPr id="8196" name="Picture 4" descr="http://www.playcast.ru/uploads/2015/09/03/14928123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149080" y="4499992"/>
              <a:ext cx="2016224" cy="1822146"/>
            </a:xfrm>
            <a:prstGeom prst="rect">
              <a:avLst/>
            </a:prstGeom>
            <a:noFill/>
          </p:spPr>
        </p:pic>
        <p:pic>
          <p:nvPicPr>
            <p:cNvPr id="3" name="Picture 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124744" y="1619672"/>
              <a:ext cx="4949825" cy="2365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.pinimg.com/736x/ed/00/ec/ed00eca6ee4f8ee719734a7e9f645c8f--border-templates-page-border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 l="3823" t="2751" r="3238" b="1963"/>
          <a:stretch>
            <a:fillRect/>
          </a:stretch>
        </p:blipFill>
        <p:spPr bwMode="auto">
          <a:xfrm>
            <a:off x="0" y="0"/>
            <a:ext cx="6858000" cy="9170370"/>
          </a:xfrm>
          <a:prstGeom prst="rect">
            <a:avLst/>
          </a:prstGeom>
          <a:noFill/>
        </p:spPr>
      </p:pic>
      <p:grpSp>
        <p:nvGrpSpPr>
          <p:cNvPr id="2" name="Группа 1"/>
          <p:cNvGrpSpPr/>
          <p:nvPr/>
        </p:nvGrpSpPr>
        <p:grpSpPr>
          <a:xfrm>
            <a:off x="908720" y="683568"/>
            <a:ext cx="5472608" cy="7557070"/>
            <a:chOff x="908720" y="683568"/>
            <a:chExt cx="5472608" cy="755707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412776" y="683568"/>
              <a:ext cx="3889205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4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Ноябрь в поэзии</a:t>
              </a:r>
              <a:endPara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3573016" y="1547664"/>
              <a:ext cx="2794620" cy="21390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900" b="1" dirty="0" smtClean="0">
                  <a:latin typeface="Gabriola" pitchFamily="82" charset="0"/>
                </a:rPr>
                <a:t>В лесу заметней стала елка,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Он прибран засветло и пуст.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И оголенный, как метелка,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Забитый грязью у проселка,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Обдутый изморозью золкой,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Дрожит, свистит лозовый куст.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(А. Твардовский)</a:t>
              </a:r>
              <a:endParaRPr lang="ru-RU" sz="1900" b="1" dirty="0">
                <a:latin typeface="Gabriola" pitchFamily="82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052736" y="1547664"/>
              <a:ext cx="2520280" cy="15542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900" b="1" dirty="0" smtClean="0">
                  <a:latin typeface="Gabriola" pitchFamily="82" charset="0"/>
                </a:rPr>
                <a:t>В ноябре лесные звери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Закрывают в норках двери.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Бурый мишка до весны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Будет спать и видеть сны.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(Ю.Каспарова)</a:t>
              </a:r>
              <a:endParaRPr lang="ru-RU" sz="1900" b="1" dirty="0">
                <a:latin typeface="Gabriola" pitchFamily="82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861048" y="4139952"/>
              <a:ext cx="2520280" cy="38933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900" b="1" dirty="0" smtClean="0">
                  <a:latin typeface="Gabriola" pitchFamily="82" charset="0"/>
                </a:rPr>
                <a:t>Мерзнет ветер в ноябре,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Холодом простужен: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Он на утренней заре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Встретился со стужей.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Тучей неба синева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От земли закрыта,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И осенняя трава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Инеем покрыта.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Лед на лужице блестит,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Лужа замерзает.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Это к нам зима спешит,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Осень провожает.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(Г. </a:t>
              </a:r>
              <a:r>
                <a:rPr lang="ru-RU" sz="1900" b="1" dirty="0" err="1" smtClean="0">
                  <a:latin typeface="Gabriola" pitchFamily="82" charset="0"/>
                </a:rPr>
                <a:t>Соренкова</a:t>
              </a:r>
              <a:r>
                <a:rPr lang="ru-RU" sz="1900" b="1" dirty="0" smtClean="0">
                  <a:latin typeface="Gabriola" pitchFamily="82" charset="0"/>
                </a:rPr>
                <a:t>)</a:t>
              </a:r>
              <a:endParaRPr lang="ru-RU" sz="1900" b="1" dirty="0">
                <a:latin typeface="Gabriola" pitchFamily="82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908720" y="4932040"/>
              <a:ext cx="2880320" cy="3308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900" b="1" dirty="0" smtClean="0">
                  <a:latin typeface="Gabriola" pitchFamily="82" charset="0"/>
                </a:rPr>
                <a:t>Уж небо осенью дышало,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Уж реже солнышко блистало,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Короче становился день,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Лесов таинственная сень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С печальным шумом обнажалась.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Ложился на поля туман,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Гусей крикливых караван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Тянулся к югу: приближалась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Довольно скучная пора;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Стоял ноябрь уж у двора.</a:t>
              </a:r>
              <a:br>
                <a:rPr lang="ru-RU" sz="1900" b="1" dirty="0" smtClean="0">
                  <a:latin typeface="Gabriola" pitchFamily="82" charset="0"/>
                </a:rPr>
              </a:br>
              <a:r>
                <a:rPr lang="ru-RU" sz="1900" b="1" dirty="0" smtClean="0">
                  <a:latin typeface="Gabriola" pitchFamily="82" charset="0"/>
                </a:rPr>
                <a:t>(А. Пушкин)</a:t>
              </a:r>
              <a:endParaRPr lang="ru-RU" sz="1900" b="1" dirty="0">
                <a:latin typeface="Gabriola" pitchFamily="82" charset="0"/>
              </a:endParaRPr>
            </a:p>
          </p:txBody>
        </p:sp>
        <p:pic>
          <p:nvPicPr>
            <p:cNvPr id="7170" name="Picture 2" descr="http://eduportal44.ru/Kostroma_EDU/ds_39/SiteAssets/SitePages/%D1%80%D0%B0%D1%81%D0%BF%D0%B8%D1%81%D0%B0%D0%BD%D0%B8%D0%B5%20%D0%BE%D1%81%D0%B5%D0%BD%D0%BD%D0%B8%D1%85%20%D1%83%D1%82%D1%80%D0%B5%D0%BD%D0%BD%D0%B8%D0%BA%D0%BE%D0%B2/5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14087" t="13540" r="9845" b="9733"/>
            <a:stretch>
              <a:fillRect/>
            </a:stretch>
          </p:blipFill>
          <p:spPr bwMode="auto">
            <a:xfrm rot="20584968" flipH="1">
              <a:off x="933609" y="3077010"/>
              <a:ext cx="2396988" cy="2012287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6858000" cy="9170370"/>
            <a:chOff x="0" y="0"/>
            <a:chExt cx="6858000" cy="9170370"/>
          </a:xfrm>
        </p:grpSpPr>
        <p:pic>
          <p:nvPicPr>
            <p:cNvPr id="1034" name="Picture 10" descr="https://i.pinimg.com/736x/ed/00/ec/ed00eca6ee4f8ee719734a7e9f645c8f--border-templates-page-border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/>
            </a:blip>
            <a:srcRect l="3823" t="2751" r="3238" b="1963"/>
            <a:stretch>
              <a:fillRect/>
            </a:stretch>
          </p:blipFill>
          <p:spPr bwMode="auto">
            <a:xfrm>
              <a:off x="0" y="0"/>
              <a:ext cx="6858000" cy="9170370"/>
            </a:xfrm>
            <a:prstGeom prst="rect">
              <a:avLst/>
            </a:prstGeom>
            <a:noFill/>
          </p:spPr>
        </p:pic>
        <p:sp>
          <p:nvSpPr>
            <p:cNvPr id="2" name="TextBox 1"/>
            <p:cNvSpPr txBox="1"/>
            <p:nvPr/>
          </p:nvSpPr>
          <p:spPr>
            <a:xfrm>
              <a:off x="737701" y="2339752"/>
              <a:ext cx="5382598" cy="618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   13 ноября воспитатели подготовительной к школе группы №10 </a:t>
              </a:r>
              <a:r>
                <a:rPr lang="ru-RU" b="1" dirty="0" err="1" smtClean="0"/>
                <a:t>Лисецкая</a:t>
              </a:r>
              <a:r>
                <a:rPr lang="ru-RU" b="1" dirty="0" smtClean="0"/>
                <a:t> Т.Н. и </a:t>
              </a:r>
              <a:r>
                <a:rPr lang="ru-RU" b="1" dirty="0" err="1" smtClean="0"/>
                <a:t>Черепенькина</a:t>
              </a:r>
              <a:r>
                <a:rPr lang="ru-RU" b="1" dirty="0" smtClean="0"/>
                <a:t> Е.И. подготовили и провели интересное и  познавательное мероприятие совместно с воспитанниками и их родителями по теме здорового образа жизни. Ребята услышали много полезной информации о правилах здорового питания, также приняли участие в различных играх, пели частушки, танцевали. </a:t>
              </a:r>
            </a:p>
            <a:p>
              <a:r>
                <a:rPr lang="ru-RU" b="1" dirty="0" smtClean="0"/>
                <a:t>Родители поучаствовали в викторине, </a:t>
              </a:r>
            </a:p>
            <a:p>
              <a:r>
                <a:rPr lang="ru-RU" b="1" dirty="0" smtClean="0"/>
                <a:t>отвечая на непростые </a:t>
              </a:r>
            </a:p>
            <a:p>
              <a:r>
                <a:rPr lang="ru-RU" b="1" dirty="0" smtClean="0"/>
                <a:t>вопросы о вредных и </a:t>
              </a:r>
            </a:p>
            <a:p>
              <a:r>
                <a:rPr lang="ru-RU" b="1" dirty="0" smtClean="0"/>
                <a:t>полезных привычках. </a:t>
              </a:r>
            </a:p>
            <a:p>
              <a:r>
                <a:rPr lang="ru-RU" b="1" dirty="0"/>
                <a:t> </a:t>
              </a:r>
              <a:r>
                <a:rPr lang="ru-RU" b="1" dirty="0" smtClean="0"/>
                <a:t> </a:t>
              </a:r>
            </a:p>
            <a:p>
              <a:endParaRPr lang="ru-RU" b="1" dirty="0"/>
            </a:p>
            <a:p>
              <a:endParaRPr lang="ru-RU" b="1" dirty="0" smtClean="0"/>
            </a:p>
            <a:p>
              <a:r>
                <a:rPr lang="ru-RU" b="1" dirty="0" smtClean="0"/>
                <a:t>Мы надеемся, что данным </a:t>
              </a:r>
            </a:p>
            <a:p>
              <a:r>
                <a:rPr lang="ru-RU" b="1" dirty="0" smtClean="0"/>
                <a:t>мероприятием  педагогам  </a:t>
              </a:r>
            </a:p>
            <a:p>
              <a:r>
                <a:rPr lang="ru-RU" b="1" dirty="0" smtClean="0"/>
                <a:t>удалось повысить знания </a:t>
              </a:r>
            </a:p>
            <a:p>
              <a:r>
                <a:rPr lang="ru-RU" b="1" dirty="0" smtClean="0"/>
                <a:t>родителей  по вопросам здорового образа жизни и сформировать у них ответственное отношение к здоровью детей и собственному здоровью.</a:t>
              </a:r>
              <a:endParaRPr lang="ru-RU" b="1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88" r="6105"/>
            <a:stretch/>
          </p:blipFill>
          <p:spPr bwMode="auto">
            <a:xfrm>
              <a:off x="1932061" y="267505"/>
              <a:ext cx="3294085" cy="20658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71" t="-1" b="-360"/>
            <a:stretch/>
          </p:blipFill>
          <p:spPr bwMode="auto">
            <a:xfrm>
              <a:off x="3579104" y="5167655"/>
              <a:ext cx="2824539" cy="23973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858000" cy="9170370"/>
            <a:chOff x="0" y="0"/>
            <a:chExt cx="6858000" cy="9170370"/>
          </a:xfrm>
        </p:grpSpPr>
        <p:pic>
          <p:nvPicPr>
            <p:cNvPr id="1034" name="Picture 10" descr="https://i.pinimg.com/736x/ed/00/ec/ed00eca6ee4f8ee719734a7e9f645c8f--border-templates-page-border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/>
            </a:blip>
            <a:srcRect l="3823" t="2751" r="3238" b="1963"/>
            <a:stretch>
              <a:fillRect/>
            </a:stretch>
          </p:blipFill>
          <p:spPr bwMode="auto">
            <a:xfrm>
              <a:off x="0" y="0"/>
              <a:ext cx="6858000" cy="9170370"/>
            </a:xfrm>
            <a:prstGeom prst="rect">
              <a:avLst/>
            </a:prstGeom>
            <a:noFill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10860" t="18816" r="19927"/>
            <a:stretch>
              <a:fillRect/>
            </a:stretch>
          </p:blipFill>
          <p:spPr bwMode="auto">
            <a:xfrm>
              <a:off x="3607297" y="6399144"/>
              <a:ext cx="2880320" cy="2533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r="12729"/>
            <a:stretch>
              <a:fillRect/>
            </a:stretch>
          </p:blipFill>
          <p:spPr bwMode="auto">
            <a:xfrm>
              <a:off x="3641395" y="4211960"/>
              <a:ext cx="2979804" cy="2560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781844" y="467544"/>
              <a:ext cx="5650905" cy="397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В начале ноября воспитанники подготовительной к школе группы №10 совместно с инструктором по физической </a:t>
              </a:r>
              <a:r>
                <a:rPr lang="ru-RU" b="1" dirty="0" smtClean="0"/>
                <a:t>культуры Серовой </a:t>
              </a:r>
              <a:r>
                <a:rPr lang="ru-RU" b="1" dirty="0" smtClean="0"/>
                <a:t>Юлией Владимировной отправились на экскурсию в </a:t>
              </a:r>
              <a:r>
                <a:rPr lang="ru-RU" b="1" dirty="0" smtClean="0"/>
                <a:t>Детско-юношескую спортивную школу </a:t>
              </a:r>
              <a:r>
                <a:rPr lang="ru-RU" b="1" dirty="0" smtClean="0"/>
                <a:t>№1 города Белореченска. Ребята увидели зал бокса и даже получили небольшой мастер-класс по данному виду спорта, тренер продемонстрировал различные удары и приёмы самозащиты. Также ребята посетили тренировку гандбольной команды. В  конце экскурсии наши </a:t>
              </a:r>
              <a:r>
                <a:rPr lang="ru-RU" b="1" dirty="0" smtClean="0"/>
                <a:t>воспитанники, рассмотрев стенд </a:t>
              </a:r>
              <a:r>
                <a:rPr lang="ru-RU" b="1" dirty="0" smtClean="0"/>
                <a:t>спортивных достижений юных </a:t>
              </a:r>
              <a:r>
                <a:rPr lang="ru-RU" b="1" dirty="0" smtClean="0"/>
                <a:t>спортсменов, высказали свои желания в будущем получить такие же награды. </a:t>
              </a:r>
              <a:endParaRPr lang="ru-RU" b="1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9223" y="6484744"/>
              <a:ext cx="3264362" cy="2448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 l="15290" t="12910" r="9407"/>
            <a:stretch>
              <a:fillRect/>
            </a:stretch>
          </p:blipFill>
          <p:spPr bwMode="auto">
            <a:xfrm>
              <a:off x="737111" y="4437862"/>
              <a:ext cx="2691889" cy="23349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858000" cy="9148946"/>
            <a:chOff x="0" y="0"/>
            <a:chExt cx="6858000" cy="9148946"/>
          </a:xfrm>
        </p:grpSpPr>
        <p:pic>
          <p:nvPicPr>
            <p:cNvPr id="24578" name="Picture 2" descr="https://ds04.infourok.ru/uploads/ex/0ac8/00156787-f8aebae1/hello_html_m601a758.jpg"/>
            <p:cNvPicPr>
              <a:picLocks noChangeAspect="1" noChangeArrowheads="1"/>
            </p:cNvPicPr>
            <p:nvPr/>
          </p:nvPicPr>
          <p:blipFill>
            <a:blip r:embed="rId2" cstate="print"/>
            <a:srcRect l="2747" t="1963" r="3941" b="2751"/>
            <a:stretch>
              <a:fillRect/>
            </a:stretch>
          </p:blipFill>
          <p:spPr bwMode="auto">
            <a:xfrm>
              <a:off x="0" y="0"/>
              <a:ext cx="6858000" cy="9148946"/>
            </a:xfrm>
            <a:prstGeom prst="rect">
              <a:avLst/>
            </a:prstGeom>
            <a:noFill/>
          </p:spPr>
        </p:pic>
        <p:sp>
          <p:nvSpPr>
            <p:cNvPr id="3" name="Прямоугольник 2"/>
            <p:cNvSpPr/>
            <p:nvPr/>
          </p:nvSpPr>
          <p:spPr>
            <a:xfrm>
              <a:off x="836712" y="611560"/>
              <a:ext cx="51845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70C0"/>
                  </a:solidFill>
                </a:rPr>
                <a:t>  «СПОРТИВНАЯ ФОРМА НА ЗАНЯТИЯХ </a:t>
              </a:r>
            </a:p>
            <a:p>
              <a:pPr algn="ctr"/>
              <a:r>
                <a:rPr lang="ru-RU" b="1" dirty="0" smtClean="0">
                  <a:solidFill>
                    <a:srgbClr val="0070C0"/>
                  </a:solidFill>
                </a:rPr>
                <a:t>ПО ФИЗИЧЕСКОЙ КУЛЬТУРЕ»</a:t>
              </a:r>
              <a:endParaRPr lang="ru-RU" dirty="0">
                <a:solidFill>
                  <a:srgbClr val="0070C0"/>
                </a:solidFill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548680" y="1331640"/>
              <a:ext cx="5688632" cy="72327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600" dirty="0" smtClean="0"/>
                <a:t>Здоровый ребенок характеризуется, прежде всего, гармоничным, соответствующим возрасту физическим, интеллектуальным, эмоционально-волевым, нравственным и социальным развитием. </a:t>
              </a:r>
            </a:p>
            <a:p>
              <a:pPr algn="just"/>
              <a:r>
                <a:rPr lang="ru-RU" sz="1600" dirty="0" smtClean="0"/>
                <a:t>Физкультурное занятие обязательно требует соблюдения техники безопасности в спортзале. </a:t>
              </a:r>
            </a:p>
            <a:p>
              <a:pPr algn="just"/>
              <a:r>
                <a:rPr lang="ru-RU" sz="1600" dirty="0" smtClean="0"/>
                <a:t>  Спортивная форма на занятиях - это обязательное условие их проведения. Ребенок получает полное физическое развитие, учится ползать, бегать, лазать. Чтобы вашему ребенку было удобно, необходимо приобрести: футболку, шорты, чешки, носочки. </a:t>
              </a:r>
            </a:p>
            <a:p>
              <a:pPr algn="just"/>
              <a:r>
                <a:rPr lang="ru-RU" sz="1600" dirty="0" smtClean="0"/>
                <a:t>  Нужно помнить, что во время физических упражнений повышается потоотделение, поэтому в этой же одежде, в соответствии с санитарными требованиями, нельзя находиться далее в групповой комнате. Во всех возрастных группах физкультурные занятия имеют высокую моторную плотность, то есть 80-90% занятия дети двигаются, в результате чего одежда становится влажной и теряет былую чистоту. </a:t>
              </a:r>
            </a:p>
            <a:p>
              <a:pPr algn="just"/>
              <a:r>
                <a:rPr lang="ru-RU" sz="1600" dirty="0" smtClean="0"/>
                <a:t>  Поэтому для поддержания здоровой гигиены ребенку необходимо иметь для занятий форму. Кроме этого специальная одежда и обувь являются соблюдением техники безопасности. Спортивная форма не стесняет движений малыша, он может выполнять различные упражнения с большой амплитудой. </a:t>
              </a:r>
            </a:p>
            <a:p>
              <a:pPr algn="just"/>
              <a:r>
                <a:rPr lang="ru-RU" sz="1600" dirty="0" smtClean="0"/>
                <a:t>   Давайте вместе заботиться о том, чтобы детям было комфортно не только на физкультурных занятиях, но и после них. К правильной форме одежды относятся: спортивная футболка, шорты, носочки, обувь. </a:t>
              </a:r>
              <a:endParaRPr lang="ru-RU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858000" cy="9148946"/>
            <a:chOff x="0" y="0"/>
            <a:chExt cx="6858000" cy="9148946"/>
          </a:xfrm>
        </p:grpSpPr>
        <p:pic>
          <p:nvPicPr>
            <p:cNvPr id="24578" name="Picture 2" descr="https://ds04.infourok.ru/uploads/ex/0ac8/00156787-f8aebae1/hello_html_m601a758.jpg"/>
            <p:cNvPicPr>
              <a:picLocks noChangeAspect="1" noChangeArrowheads="1"/>
            </p:cNvPicPr>
            <p:nvPr/>
          </p:nvPicPr>
          <p:blipFill>
            <a:blip r:embed="rId2" cstate="print"/>
            <a:srcRect l="2747" t="1963" r="3941" b="2751"/>
            <a:stretch>
              <a:fillRect/>
            </a:stretch>
          </p:blipFill>
          <p:spPr bwMode="auto">
            <a:xfrm>
              <a:off x="0" y="0"/>
              <a:ext cx="6858000" cy="9148946"/>
            </a:xfrm>
            <a:prstGeom prst="rect">
              <a:avLst/>
            </a:prstGeom>
            <a:noFill/>
          </p:spPr>
        </p:pic>
        <p:sp>
          <p:nvSpPr>
            <p:cNvPr id="5" name="Прямоугольник 4"/>
            <p:cNvSpPr/>
            <p:nvPr/>
          </p:nvSpPr>
          <p:spPr>
            <a:xfrm>
              <a:off x="620688" y="611560"/>
              <a:ext cx="5760640" cy="46166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400" dirty="0" smtClean="0"/>
                <a:t>1.</a:t>
              </a:r>
              <a:r>
                <a:rPr lang="ru-RU" sz="1400" b="1" dirty="0" smtClean="0"/>
                <a:t>Футболка.</a:t>
              </a:r>
              <a:r>
                <a:rPr lang="ru-RU" sz="1400" dirty="0" smtClean="0"/>
                <a:t> Футболка должна быть изготовлена из несинтетических, дышащих материалов, без декоративных элементов, отвлекающих внимание детей. Желательно, чтобы у всех детей группы были футболки определённого цвета. Это вырабатывает у детей командный дух при проведении эстафет и спортивных праздников. </a:t>
              </a:r>
              <a:br>
                <a:rPr lang="ru-RU" sz="1400" dirty="0" smtClean="0"/>
              </a:br>
              <a:r>
                <a:rPr lang="ru-RU" sz="1400" dirty="0" smtClean="0"/>
                <a:t>2.</a:t>
              </a:r>
              <a:r>
                <a:rPr lang="ru-RU" sz="1400" b="1" dirty="0" smtClean="0"/>
                <a:t>Шорты.</a:t>
              </a:r>
              <a:r>
                <a:rPr lang="ru-RU" sz="1400" dirty="0" smtClean="0"/>
                <a:t> Шорты должны быть неширокие, не ниже колен. Многие дети приходят на занятие в бриджах, что мешает им выполнять основные виды движения, такие как прыжки, </a:t>
              </a:r>
              <a:br>
                <a:rPr lang="ru-RU" sz="1400" dirty="0" smtClean="0"/>
              </a:br>
              <a:r>
                <a:rPr lang="ru-RU" sz="1400" dirty="0" smtClean="0"/>
                <a:t>бег, упражнения на растяжку и т.д. </a:t>
              </a:r>
            </a:p>
            <a:p>
              <a:pPr algn="just"/>
              <a:r>
                <a:rPr lang="ru-RU" sz="1400" dirty="0" smtClean="0"/>
                <a:t>4.</a:t>
              </a:r>
              <a:r>
                <a:rPr lang="ru-RU" sz="1400" b="1" dirty="0" smtClean="0"/>
                <a:t>Носочки.</a:t>
              </a:r>
              <a:r>
                <a:rPr lang="ru-RU" sz="1400" dirty="0" smtClean="0"/>
                <a:t> Носки лучше не слишком теплые, предназначенные для частых стирок. Желательно подобрать их по цвету под физкультурную форму. </a:t>
              </a:r>
            </a:p>
            <a:p>
              <a:pPr algn="just"/>
              <a:r>
                <a:rPr lang="ru-RU" sz="1400" dirty="0" smtClean="0"/>
                <a:t>5.</a:t>
              </a:r>
              <a:r>
                <a:rPr lang="ru-RU" sz="1400" b="1" dirty="0" smtClean="0"/>
                <a:t>Спортивная обувь.</a:t>
              </a:r>
              <a:r>
                <a:rPr lang="ru-RU" sz="1400" dirty="0" smtClean="0"/>
                <a:t> Легкая спортивная обувь с прочной резиновой подошвой. Спортивная обувь при активных движениях должна надежно поддерживать стопу ребенка. Для профилактики травм важна плотная фиксация стопы и наличие негладкой, амортизирующей подошвы. Чешки для занятий физкультурой в детском саду надевать ребенку не следуют, они подходят только для музыкальных занятий, поскольку тонкая кожаная подошва чешек скользит и совершенно не амортизирует, кроме этого, чешки не обеспечивают поддержку и фиксацию стопы. </a:t>
              </a:r>
            </a:p>
          </p:txBody>
        </p:sp>
        <p:pic>
          <p:nvPicPr>
            <p:cNvPr id="25602" name="Picture 2" descr="http://lit.na5bal.ru/pars_docs/refs/5/4138/4138_html_403a18cc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8680" y="5148064"/>
              <a:ext cx="2331740" cy="2820464"/>
            </a:xfrm>
            <a:prstGeom prst="rect">
              <a:avLst/>
            </a:prstGeom>
            <a:noFill/>
          </p:spPr>
        </p:pic>
        <p:sp>
          <p:nvSpPr>
            <p:cNvPr id="7" name="Прямоугольник 6"/>
            <p:cNvSpPr/>
            <p:nvPr/>
          </p:nvSpPr>
          <p:spPr>
            <a:xfrm>
              <a:off x="2852936" y="5436096"/>
              <a:ext cx="3528392" cy="286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Уважаемые родители! Давайте сделаем так, чтобы и наши дети постоянно чувствовали заботу и поддержку, направленную не только на формирование внутреннего мира, но и на создание прекрасной внешней оболочки.</a:t>
              </a:r>
              <a:endPara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196</TotalTime>
  <Words>313</Words>
  <Application>Microsoft Office PowerPoint</Application>
  <PresentationFormat>Экран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User</cp:lastModifiedBy>
  <cp:revision>26</cp:revision>
  <dcterms:created xsi:type="dcterms:W3CDTF">2018-12-03T10:11:50Z</dcterms:created>
  <dcterms:modified xsi:type="dcterms:W3CDTF">2018-12-12T08:37:01Z</dcterms:modified>
</cp:coreProperties>
</file>