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2" r:id="rId4"/>
    <p:sldId id="261" r:id="rId5"/>
    <p:sldId id="260" r:id="rId6"/>
    <p:sldId id="265" r:id="rId7"/>
    <p:sldId id="264" r:id="rId8"/>
    <p:sldId id="263" r:id="rId9"/>
    <p:sldId id="259" r:id="rId10"/>
    <p:sldId id="266"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2" d="100"/>
          <a:sy n="112" d="100"/>
        </p:scale>
        <p:origin x="-158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07.12.2020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07.12.2020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07.12.2020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07.12.2020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07.12.2020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07.12.2020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07.12.2020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07.12.2020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07.12.2020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07.12.2020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07.12.2020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07.12.2020</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19"/>
            <a:ext cx="932452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115616" y="260648"/>
            <a:ext cx="7272808" cy="1200329"/>
          </a:xfrm>
          <a:prstGeom prst="rect">
            <a:avLst/>
          </a:prstGeom>
        </p:spPr>
        <p:txBody>
          <a:bodyPr wrap="square">
            <a:spAutoFit/>
          </a:bodyPr>
          <a:lstStyle/>
          <a:p>
            <a:pPr lvl="0" algn="ctr">
              <a:defRPr/>
            </a:pPr>
            <a:r>
              <a:rPr lang="ru-RU" b="1" kern="0" dirty="0">
                <a:solidFill>
                  <a:srgbClr val="C00000"/>
                </a:solidFill>
                <a:latin typeface="Times New Roman" panose="02020603050405020304" pitchFamily="18" charset="0"/>
              </a:rPr>
              <a:t>Муниципальное бюджетное дошкольное образовательное учреждение детский сад общеразвивающего вида № 8 «Рябинка»</a:t>
            </a:r>
          </a:p>
          <a:p>
            <a:pPr lvl="0" algn="ctr">
              <a:defRPr/>
            </a:pPr>
            <a:r>
              <a:rPr lang="ru-RU" b="1" kern="0" dirty="0">
                <a:solidFill>
                  <a:srgbClr val="C00000"/>
                </a:solidFill>
                <a:latin typeface="Times New Roman" panose="02020603050405020304" pitchFamily="18" charset="0"/>
              </a:rPr>
              <a:t>города Белореченска муниципального образования </a:t>
            </a:r>
            <a:r>
              <a:rPr lang="ru-RU" kern="0" dirty="0">
                <a:solidFill>
                  <a:srgbClr val="C00000"/>
                </a:solidFill>
                <a:latin typeface="Times New Roman" panose="02020603050405020304" pitchFamily="18" charset="0"/>
              </a:rPr>
              <a:t/>
            </a:r>
            <a:br>
              <a:rPr lang="ru-RU" kern="0" dirty="0">
                <a:solidFill>
                  <a:srgbClr val="C00000"/>
                </a:solidFill>
                <a:latin typeface="Times New Roman" panose="02020603050405020304" pitchFamily="18" charset="0"/>
              </a:rPr>
            </a:br>
            <a:r>
              <a:rPr lang="ru-RU" b="1" kern="0" dirty="0" err="1">
                <a:solidFill>
                  <a:srgbClr val="C00000"/>
                </a:solidFill>
                <a:latin typeface="Times New Roman" panose="02020603050405020304" pitchFamily="18" charset="0"/>
              </a:rPr>
              <a:t>Белореченский</a:t>
            </a:r>
            <a:r>
              <a:rPr lang="ru-RU" b="1" kern="0" dirty="0">
                <a:solidFill>
                  <a:srgbClr val="C00000"/>
                </a:solidFill>
                <a:latin typeface="Times New Roman" panose="02020603050405020304" pitchFamily="18" charset="0"/>
              </a:rPr>
              <a:t> район</a:t>
            </a:r>
            <a:endParaRPr lang="ru-RU" dirty="0">
              <a:solidFill>
                <a:prstClr val="black"/>
              </a:solidFill>
              <a:latin typeface="Franklin Gothic Book"/>
            </a:endParaRPr>
          </a:p>
        </p:txBody>
      </p:sp>
      <p:sp>
        <p:nvSpPr>
          <p:cNvPr id="3" name="Прямоугольник 2"/>
          <p:cNvSpPr/>
          <p:nvPr/>
        </p:nvSpPr>
        <p:spPr>
          <a:xfrm>
            <a:off x="1979712" y="2348881"/>
            <a:ext cx="5544616" cy="1569660"/>
          </a:xfrm>
          <a:prstGeom prst="rect">
            <a:avLst/>
          </a:prstGeom>
        </p:spPr>
        <p:txBody>
          <a:bodyPr wrap="square">
            <a:spAutoFit/>
          </a:bodyPr>
          <a:lstStyle/>
          <a:p>
            <a:pPr algn="ctr"/>
            <a:r>
              <a:rPr lang="ru-RU" sz="3200" b="1" i="1" dirty="0">
                <a:solidFill>
                  <a:schemeClr val="tx1">
                    <a:lumMod val="25000"/>
                  </a:schemeClr>
                </a:solidFill>
              </a:rPr>
              <a:t>Развиваем монологическую речь старших дошкольников</a:t>
            </a:r>
          </a:p>
        </p:txBody>
      </p:sp>
    </p:spTree>
    <p:extLst>
      <p:ext uri="{BB962C8B-B14F-4D97-AF65-F5344CB8AC3E}">
        <p14:creationId xmlns:p14="http://schemas.microsoft.com/office/powerpoint/2010/main" val="35813535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9"/>
            <a:ext cx="8712968" cy="5632311"/>
          </a:xfrm>
          <a:prstGeom prst="rect">
            <a:avLst/>
          </a:prstGeom>
        </p:spPr>
        <p:txBody>
          <a:bodyPr wrap="square">
            <a:spAutoFit/>
          </a:bodyPr>
          <a:lstStyle/>
          <a:p>
            <a:pPr fontAlgn="base"/>
            <a:r>
              <a:rPr lang="ru-RU" dirty="0" smtClean="0">
                <a:solidFill>
                  <a:srgbClr val="666699"/>
                </a:solidFill>
                <a:latin typeface="Roboto"/>
              </a:rPr>
              <a:t>                                                        </a:t>
            </a:r>
            <a:r>
              <a:rPr lang="ru-RU" b="1" dirty="0" smtClean="0">
                <a:solidFill>
                  <a:srgbClr val="C00000"/>
                </a:solidFill>
                <a:latin typeface="Roboto"/>
              </a:rPr>
              <a:t>Рассуждение</a:t>
            </a:r>
            <a:endParaRPr lang="ru-RU" b="1" dirty="0">
              <a:solidFill>
                <a:srgbClr val="C00000"/>
              </a:solidFill>
              <a:latin typeface="Roboto"/>
            </a:endParaRPr>
          </a:p>
          <a:p>
            <a:pPr algn="ctr" fontAlgn="base"/>
            <a:r>
              <a:rPr lang="ru-RU" dirty="0">
                <a:solidFill>
                  <a:srgbClr val="000000"/>
                </a:solidFill>
                <a:latin typeface="Roboto"/>
              </a:rPr>
              <a:t>Рассуждение относится к самым сложным формам монологической связной речи у детей. Поэтому его развитию необходимо уделять максимум внимания. Особенность рассуждения заключается в том, что оно строится с опорой на основные компоненты:</a:t>
            </a:r>
          </a:p>
          <a:p>
            <a:pPr algn="ctr" fontAlgn="base">
              <a:buFont typeface="Arial"/>
              <a:buChar char="•"/>
            </a:pPr>
            <a:r>
              <a:rPr lang="ru-RU" dirty="0">
                <a:solidFill>
                  <a:srgbClr val="000000"/>
                </a:solidFill>
                <a:latin typeface="Roboto"/>
              </a:rPr>
              <a:t>Описание факта;</a:t>
            </a:r>
          </a:p>
          <a:p>
            <a:pPr algn="ctr" fontAlgn="base">
              <a:buFont typeface="Arial"/>
              <a:buChar char="•"/>
            </a:pPr>
            <a:r>
              <a:rPr lang="ru-RU" dirty="0">
                <a:solidFill>
                  <a:srgbClr val="000000"/>
                </a:solidFill>
                <a:latin typeface="Roboto"/>
              </a:rPr>
              <a:t>Поиск аргументов;</a:t>
            </a:r>
          </a:p>
          <a:p>
            <a:pPr algn="ctr" fontAlgn="base">
              <a:buFont typeface="Arial"/>
              <a:buChar char="•"/>
            </a:pPr>
            <a:r>
              <a:rPr lang="ru-RU" dirty="0">
                <a:solidFill>
                  <a:srgbClr val="000000"/>
                </a:solidFill>
                <a:latin typeface="Roboto"/>
              </a:rPr>
              <a:t>Выявление причинно-следственных связей;</a:t>
            </a:r>
          </a:p>
          <a:p>
            <a:pPr algn="ctr" fontAlgn="base">
              <a:buFont typeface="Arial"/>
              <a:buChar char="•"/>
            </a:pPr>
            <a:r>
              <a:rPr lang="ru-RU" dirty="0">
                <a:solidFill>
                  <a:srgbClr val="000000"/>
                </a:solidFill>
                <a:latin typeface="Roboto"/>
              </a:rPr>
              <a:t>Формулирование вывода.</a:t>
            </a:r>
          </a:p>
          <a:p>
            <a:pPr algn="ctr" fontAlgn="base"/>
            <a:r>
              <a:rPr lang="ru-RU" dirty="0">
                <a:solidFill>
                  <a:srgbClr val="000000"/>
                </a:solidFill>
                <a:latin typeface="Roboto"/>
              </a:rPr>
              <a:t>Не всякому взрослому это под силу, если вопросу не уделялось внимание в детстве. В дошкольном возрасте умение рассуждать чаще всего предназначено для самостоятельного нахождения ответа на вопросы «Зачем?», «Почему?», «Для чего</a:t>
            </a:r>
            <a:r>
              <a:rPr lang="ru-RU" dirty="0" smtClean="0">
                <a:solidFill>
                  <a:srgbClr val="000000"/>
                </a:solidFill>
                <a:latin typeface="Roboto"/>
              </a:rPr>
              <a:t>»? </a:t>
            </a:r>
            <a:r>
              <a:rPr lang="ru-RU" dirty="0">
                <a:solidFill>
                  <a:srgbClr val="000000"/>
                </a:solidFill>
                <a:latin typeface="Roboto"/>
              </a:rPr>
              <a:t>Идеальное решение для развития данного навыка – порассуждать о том, что вызвало особый интерес. Например, малыш, увидев кубики льда в холодильнике, непременно задаст свои вопросы. Не ограничиваясь ответами, полезно увлечь ребенка рассуждением на тему, зачем человеку вообще может понадобиться лед. Придется помочь с формулировками и ненавязчиво подсказать идеи, которые можно обсудить, но и для дошкольника будет двойная польза: формирование умений рассуждать дополнится развитием </a:t>
            </a:r>
            <a:r>
              <a:rPr lang="ru-RU" b="1" dirty="0" smtClean="0">
                <a:solidFill>
                  <a:schemeClr val="tx1">
                    <a:lumMod val="10000"/>
                  </a:schemeClr>
                </a:solidFill>
                <a:latin typeface="Roboto"/>
              </a:rPr>
              <a:t>познавательного интереса.</a:t>
            </a:r>
            <a:endParaRPr lang="ru-RU" b="1" i="0" dirty="0">
              <a:solidFill>
                <a:schemeClr val="tx1">
                  <a:lumMod val="10000"/>
                </a:schemeClr>
              </a:solidFill>
              <a:effectLst/>
              <a:latin typeface="Roboto"/>
            </a:endParaRPr>
          </a:p>
        </p:txBody>
      </p:sp>
    </p:spTree>
    <p:extLst>
      <p:ext uri="{BB962C8B-B14F-4D97-AF65-F5344CB8AC3E}">
        <p14:creationId xmlns:p14="http://schemas.microsoft.com/office/powerpoint/2010/main" val="3045034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712968" cy="3970318"/>
          </a:xfrm>
          <a:prstGeom prst="rect">
            <a:avLst/>
          </a:prstGeom>
        </p:spPr>
        <p:txBody>
          <a:bodyPr wrap="square">
            <a:spAutoFit/>
          </a:bodyPr>
          <a:lstStyle/>
          <a:p>
            <a:pPr algn="just" fontAlgn="base"/>
            <a:r>
              <a:rPr lang="ru-RU" dirty="0">
                <a:solidFill>
                  <a:srgbClr val="C00000"/>
                </a:solidFill>
                <a:latin typeface="Roboto"/>
              </a:rPr>
              <a:t>Использование творческой деятельности в развитии связного монолога</a:t>
            </a:r>
          </a:p>
          <a:p>
            <a:pPr algn="just" fontAlgn="base"/>
            <a:r>
              <a:rPr lang="ru-RU" dirty="0">
                <a:solidFill>
                  <a:srgbClr val="000000"/>
                </a:solidFill>
                <a:latin typeface="Roboto"/>
              </a:rPr>
              <a:t>Творчество – один из результативных инструментов в освоении дошкольниками монологической и диалогической речевых форм. </a:t>
            </a:r>
            <a:r>
              <a:rPr lang="ru-RU" dirty="0">
                <a:solidFill>
                  <a:srgbClr val="5A5AA1"/>
                </a:solidFill>
                <a:latin typeface="Roboto"/>
              </a:rPr>
              <a:t>Театрализованная </a:t>
            </a:r>
            <a:r>
              <a:rPr lang="ru-RU" dirty="0" smtClean="0">
                <a:solidFill>
                  <a:srgbClr val="5A5AA1"/>
                </a:solidFill>
                <a:latin typeface="Roboto"/>
              </a:rPr>
              <a:t>деятельность</a:t>
            </a:r>
            <a:r>
              <a:rPr lang="ru-RU" dirty="0">
                <a:solidFill>
                  <a:srgbClr val="000000"/>
                </a:solidFill>
                <a:latin typeface="Roboto"/>
              </a:rPr>
              <a:t> является наиболее эффективным занятием для развития монологической речи у детей старшего дошкольного возраста</a:t>
            </a:r>
            <a:r>
              <a:rPr lang="ru-RU" dirty="0" smtClean="0">
                <a:solidFill>
                  <a:srgbClr val="000000"/>
                </a:solidFill>
                <a:latin typeface="Roboto"/>
              </a:rPr>
              <a:t>.</a:t>
            </a:r>
            <a:r>
              <a:rPr lang="ru-RU" dirty="0">
                <a:solidFill>
                  <a:srgbClr val="000000"/>
                </a:solidFill>
                <a:latin typeface="Roboto"/>
              </a:rPr>
              <a:t> Разыгрывание небольших сценок, постановка сказок предполагает распределение ролей и высказывания от имени своего героя. Особенности театрализованной игры подразумевают знание участниками своих ролей. Для этого необходимо запомнить небольшой текст, научиться его выразительно произносить</a:t>
            </a:r>
            <a:r>
              <a:rPr lang="ru-RU" dirty="0" smtClean="0">
                <a:solidFill>
                  <a:srgbClr val="000000"/>
                </a:solidFill>
                <a:latin typeface="Roboto"/>
              </a:rPr>
              <a:t>. Театральные </a:t>
            </a:r>
            <a:r>
              <a:rPr lang="ru-RU" dirty="0">
                <a:solidFill>
                  <a:srgbClr val="000000"/>
                </a:solidFill>
                <a:latin typeface="Roboto"/>
              </a:rPr>
              <a:t>приемы облегчают ребенку пересказ сказки или придуманной им истории. Детям легче следить за логическим разворачиванием событий и воспроизводить монологи, если в своем рассказе они стараются изображать характерный голос сказочных персонажей, дополняя выразительной мимикой.</a:t>
            </a:r>
            <a:endParaRPr lang="ru-RU" b="0" i="0" dirty="0">
              <a:solidFill>
                <a:srgbClr val="000000"/>
              </a:solidFill>
              <a:effectLst/>
              <a:latin typeface="Roboto"/>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0032" y="4071452"/>
            <a:ext cx="3707904" cy="2780928"/>
          </a:xfrm>
          <a:prstGeom prst="rect">
            <a:avLst/>
          </a:prstGeom>
          <a:ln>
            <a:noFill/>
          </a:ln>
          <a:effectLst>
            <a:softEdge rad="112500"/>
          </a:effectLst>
        </p:spPr>
      </p:pic>
    </p:spTree>
    <p:extLst>
      <p:ext uri="{BB962C8B-B14F-4D97-AF65-F5344CB8AC3E}">
        <p14:creationId xmlns:p14="http://schemas.microsoft.com/office/powerpoint/2010/main" val="4121766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260649"/>
            <a:ext cx="8784976" cy="5355312"/>
          </a:xfrm>
          <a:prstGeom prst="rect">
            <a:avLst/>
          </a:prstGeom>
        </p:spPr>
        <p:txBody>
          <a:bodyPr wrap="square">
            <a:spAutoFit/>
          </a:bodyPr>
          <a:lstStyle/>
          <a:p>
            <a:pPr algn="just"/>
            <a:r>
              <a:rPr lang="ru-RU" dirty="0" smtClean="0">
                <a:solidFill>
                  <a:srgbClr val="000000"/>
                </a:solidFill>
                <a:latin typeface="Roboto"/>
              </a:rPr>
              <a:t>	В </a:t>
            </a:r>
            <a:r>
              <a:rPr lang="ru-RU" dirty="0">
                <a:solidFill>
                  <a:srgbClr val="000000"/>
                </a:solidFill>
                <a:latin typeface="Roboto"/>
              </a:rPr>
              <a:t>дошкольном детстве перед каждым ребенком стоит задача научиться связным и аргументированным высказываниям. Такая форма речи называется монологической, и без нее немыслимо школьное обучение. Монологическая речь у детей дошкольного возраста заключается в способности связно описать игрушку или рассказать о прогулке, интересных событиях. Подобные истории – важная часть общения со взрослыми и сверстниками. Ключевая сложность при развитии способности к монологу – недостаточный словарный запас и слабо сформированный </a:t>
            </a:r>
            <a:r>
              <a:rPr lang="ru-RU" dirty="0" smtClean="0">
                <a:solidFill>
                  <a:srgbClr val="000000"/>
                </a:solidFill>
                <a:latin typeface="Roboto"/>
              </a:rPr>
              <a:t>. </a:t>
            </a:r>
            <a:r>
              <a:rPr lang="ru-RU" dirty="0">
                <a:solidFill>
                  <a:srgbClr val="000000"/>
                </a:solidFill>
                <a:latin typeface="Roboto"/>
              </a:rPr>
              <a:t>Дошкольники младшего и среднего возраста знают не так много слов, чтобы построить хотя бы короткий рассказ, сформулировав содержательные предложения. Дополнительную трудность доставляет необходимость удерживать смысловую целостность информации. Если в диалоге ребенок опирается на реплики собеседника, то в монологе ему приходится концентрировать внимание на цепочке своих высказываний. Это сложная задача для малышей. По этой причине детские высказывания чаще получаются обрывистыми и не достаточно логичными. Если малыш запинается, не зная походящего слова, важно подсказать ему нужный термин и дополнительно рассказать о нем. Ценно не только усвоение нового понятия, но и то, что ребенок в очередной раз прослушает, как звучит связное высказывание.</a:t>
            </a:r>
            <a:endParaRPr lang="ru-RU" dirty="0"/>
          </a:p>
        </p:txBody>
      </p:sp>
    </p:spTree>
    <p:extLst>
      <p:ext uri="{BB962C8B-B14F-4D97-AF65-F5344CB8AC3E}">
        <p14:creationId xmlns:p14="http://schemas.microsoft.com/office/powerpoint/2010/main" val="3313280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9512" y="260648"/>
            <a:ext cx="8784976" cy="6186309"/>
          </a:xfrm>
          <a:prstGeom prst="rect">
            <a:avLst/>
          </a:prstGeom>
        </p:spPr>
        <p:txBody>
          <a:bodyPr wrap="square">
            <a:spAutoFit/>
          </a:bodyPr>
          <a:lstStyle/>
          <a:p>
            <a:pPr algn="just" fontAlgn="base"/>
            <a:r>
              <a:rPr lang="ru-RU" dirty="0" smtClean="0">
                <a:solidFill>
                  <a:srgbClr val="C00000"/>
                </a:solidFill>
                <a:latin typeface="Roboto"/>
              </a:rPr>
              <a:t>                             Как </a:t>
            </a:r>
            <a:r>
              <a:rPr lang="ru-RU" dirty="0">
                <a:solidFill>
                  <a:srgbClr val="C00000"/>
                </a:solidFill>
                <a:latin typeface="Roboto"/>
              </a:rPr>
              <a:t>осваивают формы монолога дошкольники</a:t>
            </a:r>
          </a:p>
          <a:p>
            <a:pPr algn="just" fontAlgn="base"/>
            <a:r>
              <a:rPr lang="ru-RU" dirty="0">
                <a:solidFill>
                  <a:srgbClr val="000000"/>
                </a:solidFill>
                <a:latin typeface="Roboto"/>
              </a:rPr>
              <a:t>Монологическая речь в отличие от </a:t>
            </a:r>
            <a:r>
              <a:rPr lang="ru-RU" dirty="0" smtClean="0">
                <a:solidFill>
                  <a:schemeClr val="tx1">
                    <a:lumMod val="10000"/>
                  </a:schemeClr>
                </a:solidFill>
                <a:latin typeface="Roboto"/>
              </a:rPr>
              <a:t>диалогического</a:t>
            </a:r>
            <a:r>
              <a:rPr lang="ru-RU" dirty="0">
                <a:solidFill>
                  <a:srgbClr val="000000"/>
                </a:solidFill>
                <a:latin typeface="Roboto"/>
              </a:rPr>
              <a:t> характеризуется развернутостью сообщения одного говорящего. Монологи детей имеют три </a:t>
            </a:r>
            <a:r>
              <a:rPr lang="ru-RU" dirty="0">
                <a:solidFill>
                  <a:srgbClr val="C00000"/>
                </a:solidFill>
                <a:latin typeface="Roboto"/>
              </a:rPr>
              <a:t>основные формы:</a:t>
            </a:r>
          </a:p>
          <a:p>
            <a:pPr algn="just" fontAlgn="base">
              <a:buFont typeface="Arial"/>
              <a:buChar char="•"/>
            </a:pPr>
            <a:r>
              <a:rPr lang="ru-RU" dirty="0">
                <a:solidFill>
                  <a:srgbClr val="000000"/>
                </a:solidFill>
                <a:latin typeface="Roboto"/>
              </a:rPr>
              <a:t>описание</a:t>
            </a:r>
          </a:p>
          <a:p>
            <a:pPr algn="just" fontAlgn="base">
              <a:buFont typeface="Arial"/>
              <a:buChar char="•"/>
            </a:pPr>
            <a:r>
              <a:rPr lang="ru-RU" dirty="0">
                <a:solidFill>
                  <a:srgbClr val="000000"/>
                </a:solidFill>
                <a:latin typeface="Roboto"/>
              </a:rPr>
              <a:t>повествование</a:t>
            </a:r>
          </a:p>
          <a:p>
            <a:pPr algn="just" fontAlgn="base">
              <a:buFont typeface="Arial"/>
              <a:buChar char="•"/>
            </a:pPr>
            <a:r>
              <a:rPr lang="ru-RU" dirty="0">
                <a:solidFill>
                  <a:srgbClr val="000000"/>
                </a:solidFill>
                <a:latin typeface="Roboto"/>
              </a:rPr>
              <a:t>рассуждение</a:t>
            </a:r>
          </a:p>
          <a:p>
            <a:pPr algn="just" fontAlgn="base"/>
            <a:r>
              <a:rPr lang="ru-RU" dirty="0">
                <a:solidFill>
                  <a:srgbClr val="000000"/>
                </a:solidFill>
                <a:latin typeface="Roboto"/>
              </a:rPr>
              <a:t>Начиная с трехлетнего возраста, предпринимаются первые попытки монолога. Посадив перед собой кукол, малыш обязательно разговаривает со своими молчаливыми собеседниками. Но подобные детские высказывания не объединены общим смыслом, как того требует описательное или повествовательное сообщение</a:t>
            </a:r>
            <a:r>
              <a:rPr lang="ru-RU" dirty="0" smtClean="0">
                <a:solidFill>
                  <a:srgbClr val="000000"/>
                </a:solidFill>
                <a:latin typeface="Roboto"/>
              </a:rPr>
              <a:t>.</a:t>
            </a:r>
            <a:r>
              <a:rPr lang="ru-RU" dirty="0">
                <a:solidFill>
                  <a:srgbClr val="000000"/>
                </a:solidFill>
                <a:latin typeface="Roboto"/>
              </a:rPr>
              <a:t> Ребенок получает картинку или игрушку, о которой он должен самостоятельно рассказать, какого цвета и формы игрушка, какая на ощупь, какие эмоции вызывает</a:t>
            </a:r>
            <a:r>
              <a:rPr lang="ru-RU" dirty="0" smtClean="0">
                <a:solidFill>
                  <a:srgbClr val="000000"/>
                </a:solidFill>
                <a:latin typeface="Roboto"/>
              </a:rPr>
              <a:t>.</a:t>
            </a:r>
            <a:r>
              <a:rPr lang="ru-RU" dirty="0">
                <a:solidFill>
                  <a:srgbClr val="333333"/>
                </a:solidFill>
                <a:latin typeface="Arimo"/>
              </a:rPr>
              <a:t> </a:t>
            </a:r>
            <a:endParaRPr lang="ru-RU" dirty="0" smtClean="0">
              <a:solidFill>
                <a:srgbClr val="333333"/>
              </a:solidFill>
              <a:latin typeface="Arimo"/>
            </a:endParaRPr>
          </a:p>
          <a:p>
            <a:pPr algn="just" fontAlgn="base"/>
            <a:endParaRPr lang="ru-RU" dirty="0">
              <a:solidFill>
                <a:srgbClr val="333333"/>
              </a:solidFill>
              <a:latin typeface="Arimo"/>
            </a:endParaRPr>
          </a:p>
          <a:p>
            <a:pPr algn="just" fontAlgn="base"/>
            <a:r>
              <a:rPr lang="ru-RU" dirty="0" smtClean="0">
                <a:solidFill>
                  <a:srgbClr val="C00000"/>
                </a:solidFill>
                <a:latin typeface="Arimo"/>
              </a:rPr>
              <a:t>Мнемотехника</a:t>
            </a:r>
            <a:r>
              <a:rPr lang="ru-RU" dirty="0" smtClean="0">
                <a:solidFill>
                  <a:schemeClr val="accent3">
                    <a:lumMod val="10000"/>
                  </a:schemeClr>
                </a:solidFill>
                <a:latin typeface="Arimo"/>
              </a:rPr>
              <a:t> </a:t>
            </a:r>
            <a:r>
              <a:rPr lang="ru-RU" dirty="0">
                <a:solidFill>
                  <a:schemeClr val="accent3">
                    <a:lumMod val="10000"/>
                  </a:schemeClr>
                </a:solidFill>
                <a:latin typeface="Arimo"/>
              </a:rPr>
              <a:t>- это совокупность правил и приемов, облегчающих процесс запоминания информации. Большое место занимает использование мнемотехники в дошкольном возрасте. Для того чтобы выработать у детей с самого раннего возраста определенные навыки и умения, в обучающий процесс вводятся так называемые </a:t>
            </a:r>
            <a:r>
              <a:rPr lang="ru-RU" dirty="0" err="1">
                <a:solidFill>
                  <a:schemeClr val="accent3">
                    <a:lumMod val="10000"/>
                  </a:schemeClr>
                </a:solidFill>
                <a:latin typeface="Arimo"/>
              </a:rPr>
              <a:t>мнемотаблицы</a:t>
            </a:r>
            <a:r>
              <a:rPr lang="ru-RU" dirty="0">
                <a:solidFill>
                  <a:schemeClr val="accent3">
                    <a:lumMod val="10000"/>
                  </a:schemeClr>
                </a:solidFill>
                <a:latin typeface="Arimo"/>
              </a:rPr>
              <a:t> (схемы, в детских садах часто используются алгоритмы процессов умывания, одевания сервировки столов, уход за комнатными растениями т. п.</a:t>
            </a:r>
            <a:endParaRPr lang="ru-RU" b="0" i="0" dirty="0">
              <a:solidFill>
                <a:schemeClr val="accent3">
                  <a:lumMod val="10000"/>
                </a:schemeClr>
              </a:solidFill>
              <a:effectLst/>
              <a:latin typeface="Roboto"/>
            </a:endParaRPr>
          </a:p>
        </p:txBody>
      </p:sp>
    </p:spTree>
    <p:extLst>
      <p:ext uri="{BB962C8B-B14F-4D97-AF65-F5344CB8AC3E}">
        <p14:creationId xmlns:p14="http://schemas.microsoft.com/office/powerpoint/2010/main" val="3328581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4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915" y="188640"/>
            <a:ext cx="8352927" cy="6264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2554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62591"/>
            <a:ext cx="8208913" cy="6156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6870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96752"/>
            <a:ext cx="8784976" cy="4247317"/>
          </a:xfrm>
          <a:prstGeom prst="rect">
            <a:avLst/>
          </a:prstGeom>
        </p:spPr>
        <p:txBody>
          <a:bodyPr wrap="square">
            <a:spAutoFit/>
          </a:bodyPr>
          <a:lstStyle/>
          <a:p>
            <a:pPr fontAlgn="base"/>
            <a:r>
              <a:rPr lang="ru-RU" dirty="0" smtClean="0">
                <a:solidFill>
                  <a:srgbClr val="666699"/>
                </a:solidFill>
                <a:latin typeface="Roboto"/>
              </a:rPr>
              <a:t>                                                          </a:t>
            </a:r>
            <a:r>
              <a:rPr lang="ru-RU" b="1" dirty="0" smtClean="0">
                <a:solidFill>
                  <a:srgbClr val="C00000"/>
                </a:solidFill>
                <a:latin typeface="Roboto"/>
              </a:rPr>
              <a:t>Повествование</a:t>
            </a:r>
            <a:endParaRPr lang="ru-RU" b="1" dirty="0">
              <a:solidFill>
                <a:srgbClr val="C00000"/>
              </a:solidFill>
              <a:latin typeface="Roboto"/>
            </a:endParaRPr>
          </a:p>
          <a:p>
            <a:pPr algn="ctr" fontAlgn="base"/>
            <a:r>
              <a:rPr lang="ru-RU" dirty="0">
                <a:solidFill>
                  <a:srgbClr val="000000"/>
                </a:solidFill>
                <a:latin typeface="Roboto"/>
              </a:rPr>
              <a:t>Повествование означает рассказ на заданную тему. Фактически, это устное сочинение. В зависимости от возраста, словарного запаса и уровня монологической речи дошкольников на </a:t>
            </a:r>
            <a:endParaRPr lang="ru-RU" dirty="0" smtClean="0">
              <a:solidFill>
                <a:srgbClr val="000000"/>
              </a:solidFill>
              <a:latin typeface="Roboto"/>
            </a:endParaRPr>
          </a:p>
          <a:p>
            <a:pPr algn="ctr" fontAlgn="base"/>
            <a:r>
              <a:rPr lang="ru-RU" dirty="0" smtClean="0">
                <a:solidFill>
                  <a:srgbClr val="000000"/>
                </a:solidFill>
                <a:latin typeface="Roboto"/>
              </a:rPr>
              <a:t>текущий </a:t>
            </a:r>
            <a:r>
              <a:rPr lang="ru-RU" dirty="0">
                <a:solidFill>
                  <a:srgbClr val="000000"/>
                </a:solidFill>
                <a:latin typeface="Roboto"/>
              </a:rPr>
              <a:t>момент повествование может быть:</a:t>
            </a:r>
          </a:p>
          <a:p>
            <a:pPr algn="ctr" fontAlgn="base">
              <a:buFont typeface="Arial"/>
              <a:buChar char="•"/>
            </a:pPr>
            <a:r>
              <a:rPr lang="ru-RU" dirty="0">
                <a:solidFill>
                  <a:srgbClr val="000000"/>
                </a:solidFill>
                <a:latin typeface="Roboto"/>
              </a:rPr>
              <a:t>Рассказом о бытовых событиях;</a:t>
            </a:r>
          </a:p>
          <a:p>
            <a:pPr algn="ctr" fontAlgn="base">
              <a:buFont typeface="Arial"/>
              <a:buChar char="•"/>
            </a:pPr>
            <a:r>
              <a:rPr lang="ru-RU" dirty="0">
                <a:solidFill>
                  <a:srgbClr val="000000"/>
                </a:solidFill>
                <a:latin typeface="Roboto"/>
              </a:rPr>
              <a:t>Историей о случаях, которые ребенок пережил;</a:t>
            </a:r>
          </a:p>
          <a:p>
            <a:pPr algn="ctr" fontAlgn="base">
              <a:buFont typeface="Arial"/>
              <a:buChar char="•"/>
            </a:pPr>
            <a:r>
              <a:rPr lang="ru-RU" dirty="0">
                <a:solidFill>
                  <a:srgbClr val="000000"/>
                </a:solidFill>
                <a:latin typeface="Roboto"/>
              </a:rPr>
              <a:t>Рассказыванием по сюжетной картине;</a:t>
            </a:r>
          </a:p>
          <a:p>
            <a:pPr algn="ctr" fontAlgn="base">
              <a:buFont typeface="Arial"/>
              <a:buChar char="•"/>
            </a:pPr>
            <a:r>
              <a:rPr lang="ru-RU" dirty="0">
                <a:solidFill>
                  <a:srgbClr val="000000"/>
                </a:solidFill>
                <a:latin typeface="Roboto"/>
              </a:rPr>
              <a:t>Фантазированием, чтобы составлять собственные истории</a:t>
            </a:r>
            <a:r>
              <a:rPr lang="ru-RU" dirty="0" smtClean="0">
                <a:solidFill>
                  <a:srgbClr val="000000"/>
                </a:solidFill>
                <a:latin typeface="Roboto"/>
              </a:rPr>
              <a:t>.</a:t>
            </a:r>
          </a:p>
          <a:p>
            <a:pPr algn="ctr" fontAlgn="base"/>
            <a:r>
              <a:rPr lang="ru-RU" dirty="0">
                <a:solidFill>
                  <a:srgbClr val="000000"/>
                </a:solidFill>
                <a:latin typeface="Roboto"/>
              </a:rPr>
              <a:t>Задача взрослых – помогать дошкольнику строить свое повествование таким образом, чтобы оно было не только связным, но и логичным. Важно избегать перескакивания с одного факта на другой без связующих предложений. Помогают уточнения: «Ты только что говорил про дельфинов, а теперь рассказываешь про друга, с которым там познакомился? Что произошло до этого?»</a:t>
            </a:r>
            <a:endParaRPr lang="ru-RU" b="0" i="0" dirty="0">
              <a:solidFill>
                <a:srgbClr val="000000"/>
              </a:solidFill>
              <a:effectLst/>
              <a:latin typeface="Roboto"/>
            </a:endParaRPr>
          </a:p>
        </p:txBody>
      </p:sp>
    </p:spTree>
    <p:extLst>
      <p:ext uri="{BB962C8B-B14F-4D97-AF65-F5344CB8AC3E}">
        <p14:creationId xmlns:p14="http://schemas.microsoft.com/office/powerpoint/2010/main" val="533120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8212" y="188640"/>
            <a:ext cx="5024515" cy="6525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539552" y="836712"/>
            <a:ext cx="1944216" cy="923330"/>
          </a:xfrm>
          <a:prstGeom prst="rect">
            <a:avLst/>
          </a:prstGeom>
          <a:noFill/>
        </p:spPr>
        <p:txBody>
          <a:bodyPr wrap="square" rtlCol="0">
            <a:spAutoFit/>
          </a:bodyPr>
          <a:lstStyle/>
          <a:p>
            <a:pPr algn="ctr"/>
            <a:r>
              <a:rPr lang="ru-RU" dirty="0" smtClean="0">
                <a:solidFill>
                  <a:schemeClr val="tx1">
                    <a:lumMod val="10000"/>
                  </a:schemeClr>
                </a:solidFill>
              </a:rPr>
              <a:t>Рассказ по сюжетным картинам</a:t>
            </a:r>
            <a:endParaRPr lang="ru-RU" dirty="0">
              <a:solidFill>
                <a:schemeClr val="tx1">
                  <a:lumMod val="10000"/>
                </a:schemeClr>
              </a:solidFill>
            </a:endParaRPr>
          </a:p>
        </p:txBody>
      </p:sp>
    </p:spTree>
    <p:extLst>
      <p:ext uri="{BB962C8B-B14F-4D97-AF65-F5344CB8AC3E}">
        <p14:creationId xmlns:p14="http://schemas.microsoft.com/office/powerpoint/2010/main" val="1787009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090" r="2401"/>
          <a:stretch/>
        </p:blipFill>
        <p:spPr bwMode="auto">
          <a:xfrm>
            <a:off x="827584" y="707922"/>
            <a:ext cx="7372520" cy="5673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7151653"/>
      </p:ext>
    </p:extLst>
  </p:cSld>
  <p:clrMapOvr>
    <a:masterClrMapping/>
  </p:clrMapOvr>
</p:sld>
</file>

<file path=ppt/theme/theme1.xml><?xml version="1.0" encoding="utf-8"?>
<a:theme xmlns:a="http://schemas.openxmlformats.org/drawingml/2006/main" name="Воздушный поток">
  <a:themeElements>
    <a:clrScheme name="Другая 3">
      <a:dk1>
        <a:srgbClr val="BCFFDA"/>
      </a:dk1>
      <a:lt1>
        <a:srgbClr val="79FFB6"/>
      </a:lt1>
      <a:dk2>
        <a:srgbClr val="92D050"/>
      </a:dk2>
      <a:lt2>
        <a:srgbClr val="D3ECB9"/>
      </a:lt2>
      <a:accent1>
        <a:srgbClr val="BDE296"/>
      </a:accent1>
      <a:accent2>
        <a:srgbClr val="BCFFDA"/>
      </a:accent2>
      <a:accent3>
        <a:srgbClr val="D3ECB9"/>
      </a:accent3>
      <a:accent4>
        <a:srgbClr val="D3ECB9"/>
      </a:accent4>
      <a:accent5>
        <a:srgbClr val="BDE296"/>
      </a:accent5>
      <a:accent6>
        <a:srgbClr val="79FFB6"/>
      </a:accent6>
      <a:hlink>
        <a:srgbClr val="36FF91"/>
      </a:hlink>
      <a:folHlink>
        <a:srgbClr val="92D050"/>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103</TotalTime>
  <Words>344</Words>
  <Application>Microsoft Office PowerPoint</Application>
  <PresentationFormat>Экран (4:3)</PresentationFormat>
  <Paragraphs>30</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11</dc:creator>
  <cp:lastModifiedBy>МБДОУ_8</cp:lastModifiedBy>
  <cp:revision>8</cp:revision>
  <dcterms:created xsi:type="dcterms:W3CDTF">2020-12-06T18:25:22Z</dcterms:created>
  <dcterms:modified xsi:type="dcterms:W3CDTF">2020-12-07T11:17:28Z</dcterms:modified>
</cp:coreProperties>
</file>