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6858000" cy="9144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8" d="100"/>
          <a:sy n="78" d="100"/>
        </p:scale>
        <p:origin x="-3318" y="-234"/>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a:t>Образец заголовка</a:t>
            </a:r>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pPr>
              <a:defRPr/>
            </a:pPr>
            <a:fld id="{80707655-E255-4296-B945-09A9B2B19857}" type="datetimeFigureOut">
              <a:rPr lang="ru-RU"/>
              <a:pPr>
                <a:defRPr/>
              </a:pPr>
              <a:t>05.10.2020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D991A0C-956C-4253-B1D6-54CC4DDB5B6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793A6D9F-587E-4927-A05A-8D3974B83B68}" type="datetimeFigureOut">
              <a:rPr lang="ru-RU"/>
              <a:pPr>
                <a:defRPr/>
              </a:pPr>
              <a:t>05.10.2020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D2FFF69-61CB-4B54-8FBB-D66905F9E60B}"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14756BD4-7BC4-4E3B-B8BE-6445D3576831}" type="datetimeFigureOut">
              <a:rPr lang="ru-RU"/>
              <a:pPr>
                <a:defRPr/>
              </a:pPr>
              <a:t>05.10.2020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628C6AE-98F6-4496-8098-83B0B992594E}"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8BCC395A-E014-4C66-ADD8-273E6333DE93}" type="datetimeFigureOut">
              <a:rPr lang="ru-RU"/>
              <a:pPr>
                <a:defRPr/>
              </a:pPr>
              <a:t>05.10.2020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E517731-43A3-4D9D-A981-CD3C5FACE506}"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pPr>
              <a:defRPr/>
            </a:pPr>
            <a:fld id="{93C8D5B1-FC3A-4C75-86F5-819564A34434}" type="datetimeFigureOut">
              <a:rPr lang="ru-RU"/>
              <a:pPr>
                <a:defRPr/>
              </a:pPr>
              <a:t>05.10.2020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00916CA-D5EC-4CC4-A879-E8E12B715DE0}"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p:cNvSpPr>
            <a:spLocks noGrp="1"/>
          </p:cNvSpPr>
          <p:nvPr>
            <p:ph type="dt" sz="half" idx="10"/>
          </p:nvPr>
        </p:nvSpPr>
        <p:spPr/>
        <p:txBody>
          <a:bodyPr/>
          <a:lstStyle>
            <a:lvl1pPr>
              <a:defRPr/>
            </a:lvl1pPr>
          </a:lstStyle>
          <a:p>
            <a:pPr>
              <a:defRPr/>
            </a:pPr>
            <a:fld id="{CC33058A-18BE-4771-BB1C-94CF534176E0}" type="datetimeFigureOut">
              <a:rPr lang="ru-RU"/>
              <a:pPr>
                <a:defRPr/>
              </a:pPr>
              <a:t>05.10.2020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4160E33-30CE-458A-BF47-3F37B3880797}"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p:cNvSpPr>
            <a:spLocks noGrp="1"/>
          </p:cNvSpPr>
          <p:nvPr>
            <p:ph type="dt" sz="half" idx="10"/>
          </p:nvPr>
        </p:nvSpPr>
        <p:spPr/>
        <p:txBody>
          <a:bodyPr/>
          <a:lstStyle>
            <a:lvl1pPr>
              <a:defRPr/>
            </a:lvl1pPr>
          </a:lstStyle>
          <a:p>
            <a:pPr>
              <a:defRPr/>
            </a:pPr>
            <a:fld id="{A9B3CC1F-8EFD-427E-9922-33DAD36A4C0D}" type="datetimeFigureOut">
              <a:rPr lang="ru-RU"/>
              <a:pPr>
                <a:defRPr/>
              </a:pPr>
              <a:t>05.10.2020</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A32E2D76-3E5F-4FB0-8B26-29ADA3CF4B7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p:cNvSpPr>
            <a:spLocks noGrp="1"/>
          </p:cNvSpPr>
          <p:nvPr>
            <p:ph type="dt" sz="half" idx="10"/>
          </p:nvPr>
        </p:nvSpPr>
        <p:spPr/>
        <p:txBody>
          <a:bodyPr/>
          <a:lstStyle>
            <a:lvl1pPr>
              <a:defRPr/>
            </a:lvl1pPr>
          </a:lstStyle>
          <a:p>
            <a:pPr>
              <a:defRPr/>
            </a:pPr>
            <a:fld id="{307A9973-1757-437E-B967-50E2E8BC2B39}" type="datetimeFigureOut">
              <a:rPr lang="ru-RU"/>
              <a:pPr>
                <a:defRPr/>
              </a:pPr>
              <a:t>05.10.2020</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476B7B41-C90C-4914-85EB-4D653D9297A1}"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1B51301A-A2B8-49F1-A472-86AA7F3B87D9}" type="datetimeFigureOut">
              <a:rPr lang="ru-RU"/>
              <a:pPr>
                <a:defRPr/>
              </a:pPr>
              <a:t>05.10.2020</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37EC5B28-A05D-4FB1-9372-540F71CEF94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3677C6FB-78C3-4439-A121-D82C43D61527}" type="datetimeFigureOut">
              <a:rPr lang="ru-RU"/>
              <a:pPr>
                <a:defRPr/>
              </a:pPr>
              <a:t>05.10.2020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1076591-3B99-4E4F-B72B-EADCF3DF8617}"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3C4016D8-F6DB-4882-9D69-D83317A7CC2E}" type="datetimeFigureOut">
              <a:rPr lang="ru-RU"/>
              <a:pPr>
                <a:defRPr/>
              </a:pPr>
              <a:t>05.10.2020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B6D3A3C-D5B2-4D4D-B201-8356AAF170AB}"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t>Образец заголовка</a:t>
            </a:r>
          </a:p>
        </p:txBody>
      </p:sp>
      <p:sp>
        <p:nvSpPr>
          <p:cNvPr id="1027" name="Текст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E64134BE-8C66-4726-B756-BE33D7B93022}" type="datetimeFigureOut">
              <a:rPr lang="ru-RU"/>
              <a:pPr>
                <a:defRPr/>
              </a:pPr>
              <a:t>05.10.2020</a:t>
            </a:fld>
            <a:endParaRPr lang="ru-RU"/>
          </a:p>
        </p:txBody>
      </p:sp>
      <p:sp>
        <p:nvSpPr>
          <p:cNvPr id="5" name="Нижний колонтитул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C9569B8F-1926-4B33-82CA-D98CB8A1C18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4.jpeg"/><Relationship Id="rId5" Type="http://schemas.microsoft.com/office/2007/relationships/hdphoto" Target="../media/hdphoto2.wdp"/><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p:cNvGrpSpPr/>
          <p:nvPr/>
        </p:nvGrpSpPr>
        <p:grpSpPr>
          <a:xfrm>
            <a:off x="0" y="0"/>
            <a:ext cx="6858000" cy="9193213"/>
            <a:chOff x="0" y="0"/>
            <a:chExt cx="6858000" cy="9193213"/>
          </a:xfrm>
        </p:grpSpPr>
        <p:grpSp>
          <p:nvGrpSpPr>
            <p:cNvPr id="2" name="Группа 1"/>
            <p:cNvGrpSpPr/>
            <p:nvPr/>
          </p:nvGrpSpPr>
          <p:grpSpPr>
            <a:xfrm>
              <a:off x="0" y="0"/>
              <a:ext cx="6858000" cy="9193213"/>
              <a:chOff x="0" y="0"/>
              <a:chExt cx="6858000" cy="9193213"/>
            </a:xfrm>
          </p:grpSpPr>
          <p:pic>
            <p:nvPicPr>
              <p:cNvPr id="13313" name="Picture 2" descr="https://ds04.infourok.ru/uploads/ex/0857/00142c96-c86c2b1c/hello_html_4d9ec0f4.png"/>
              <p:cNvPicPr>
                <a:picLocks noChangeAspect="1" noChangeArrowheads="1"/>
              </p:cNvPicPr>
              <p:nvPr/>
            </p:nvPicPr>
            <p:blipFill>
              <a:blip r:embed="rId2" cstate="print"/>
              <a:srcRect/>
              <a:stretch>
                <a:fillRect/>
              </a:stretch>
            </p:blipFill>
            <p:spPr bwMode="auto">
              <a:xfrm>
                <a:off x="0" y="0"/>
                <a:ext cx="6858000" cy="9193213"/>
              </a:xfrm>
              <a:prstGeom prst="rect">
                <a:avLst/>
              </a:prstGeom>
              <a:noFill/>
              <a:ln w="9525">
                <a:noFill/>
                <a:miter lim="800000"/>
                <a:headEnd/>
                <a:tailEnd/>
              </a:ln>
            </p:spPr>
          </p:pic>
          <p:pic>
            <p:nvPicPr>
              <p:cNvPr id="13314" name="Picture 7"/>
              <p:cNvPicPr>
                <a:picLocks noChangeAspect="1" noChangeArrowheads="1"/>
              </p:cNvPicPr>
              <p:nvPr/>
            </p:nvPicPr>
            <p:blipFill>
              <a:blip r:embed="rId3" cstate="print"/>
              <a:srcRect/>
              <a:stretch>
                <a:fillRect/>
              </a:stretch>
            </p:blipFill>
            <p:spPr bwMode="auto">
              <a:xfrm>
                <a:off x="4227513" y="539750"/>
                <a:ext cx="1938337" cy="1936750"/>
              </a:xfrm>
              <a:prstGeom prst="rect">
                <a:avLst/>
              </a:prstGeom>
              <a:noFill/>
              <a:ln w="9525">
                <a:noFill/>
                <a:miter lim="800000"/>
                <a:headEnd/>
                <a:tailEnd/>
              </a:ln>
            </p:spPr>
          </p:pic>
          <p:pic>
            <p:nvPicPr>
              <p:cNvPr id="13315" name="Picture 5"/>
              <p:cNvPicPr>
                <a:picLocks noChangeAspect="1" noChangeArrowheads="1"/>
              </p:cNvPicPr>
              <p:nvPr/>
            </p:nvPicPr>
            <p:blipFill>
              <a:blip r:embed="rId4" cstate="print"/>
              <a:srcRect/>
              <a:stretch>
                <a:fillRect/>
              </a:stretch>
            </p:blipFill>
            <p:spPr bwMode="auto">
              <a:xfrm>
                <a:off x="954088" y="1403350"/>
                <a:ext cx="4949825" cy="2365375"/>
              </a:xfrm>
              <a:prstGeom prst="rect">
                <a:avLst/>
              </a:prstGeom>
              <a:noFill/>
              <a:ln w="9525">
                <a:noFill/>
                <a:miter lim="800000"/>
                <a:headEnd/>
                <a:tailEnd/>
              </a:ln>
            </p:spPr>
          </p:pic>
          <p:pic>
            <p:nvPicPr>
              <p:cNvPr id="13316" name="Picture 8"/>
              <p:cNvPicPr>
                <a:picLocks noChangeAspect="1" noChangeArrowheads="1"/>
              </p:cNvPicPr>
              <p:nvPr/>
            </p:nvPicPr>
            <p:blipFill>
              <a:blip r:embed="rId5" cstate="print"/>
              <a:srcRect/>
              <a:stretch>
                <a:fillRect/>
              </a:stretch>
            </p:blipFill>
            <p:spPr bwMode="auto">
              <a:xfrm>
                <a:off x="765175" y="827088"/>
                <a:ext cx="1042988" cy="1377950"/>
              </a:xfrm>
              <a:prstGeom prst="rect">
                <a:avLst/>
              </a:prstGeom>
              <a:noFill/>
              <a:ln w="9525">
                <a:noFill/>
                <a:miter lim="800000"/>
                <a:headEnd/>
                <a:tailEnd/>
              </a:ln>
            </p:spPr>
          </p:pic>
          <p:pic>
            <p:nvPicPr>
              <p:cNvPr id="13317" name="Picture 6"/>
              <p:cNvPicPr>
                <a:picLocks noChangeAspect="1" noChangeArrowheads="1"/>
              </p:cNvPicPr>
              <p:nvPr/>
            </p:nvPicPr>
            <p:blipFill>
              <a:blip r:embed="rId6" cstate="print"/>
              <a:srcRect/>
              <a:stretch>
                <a:fillRect/>
              </a:stretch>
            </p:blipFill>
            <p:spPr bwMode="auto">
              <a:xfrm>
                <a:off x="1916113" y="1258888"/>
                <a:ext cx="1816100" cy="744537"/>
              </a:xfrm>
              <a:prstGeom prst="rect">
                <a:avLst/>
              </a:prstGeom>
              <a:noFill/>
              <a:ln w="9525">
                <a:noFill/>
                <a:miter lim="800000"/>
                <a:headEnd/>
                <a:tailEnd/>
              </a:ln>
            </p:spPr>
          </p:pic>
          <p:pic>
            <p:nvPicPr>
              <p:cNvPr id="13318" name="Picture 9"/>
              <p:cNvPicPr>
                <a:picLocks noChangeAspect="1" noChangeArrowheads="1"/>
              </p:cNvPicPr>
              <p:nvPr/>
            </p:nvPicPr>
            <p:blipFill>
              <a:blip r:embed="rId7" cstate="print"/>
              <a:srcRect/>
              <a:stretch>
                <a:fillRect/>
              </a:stretch>
            </p:blipFill>
            <p:spPr bwMode="auto">
              <a:xfrm>
                <a:off x="1268413" y="2627313"/>
                <a:ext cx="4498975" cy="1225550"/>
              </a:xfrm>
              <a:prstGeom prst="rect">
                <a:avLst/>
              </a:prstGeom>
              <a:noFill/>
              <a:ln w="9525">
                <a:noFill/>
                <a:miter lim="800000"/>
                <a:headEnd/>
                <a:tailEnd/>
              </a:ln>
            </p:spPr>
          </p:pic>
          <p:sp>
            <p:nvSpPr>
              <p:cNvPr id="13319" name="Прямоугольник 7"/>
              <p:cNvSpPr>
                <a:spLocks noChangeArrowheads="1"/>
              </p:cNvSpPr>
              <p:nvPr/>
            </p:nvSpPr>
            <p:spPr bwMode="auto">
              <a:xfrm>
                <a:off x="3933056" y="3851920"/>
                <a:ext cx="1891865" cy="707886"/>
              </a:xfrm>
              <a:prstGeom prst="rect">
                <a:avLst/>
              </a:prstGeom>
              <a:noFill/>
              <a:ln w="9525">
                <a:noFill/>
                <a:miter lim="800000"/>
                <a:headEnd/>
                <a:tailEnd/>
              </a:ln>
            </p:spPr>
            <p:txBody>
              <a:bodyPr wrap="none">
                <a:spAutoFit/>
              </a:bodyPr>
              <a:lstStyle/>
              <a:p>
                <a:r>
                  <a:rPr lang="ru-RU" sz="2000" b="1" i="1" dirty="0">
                    <a:solidFill>
                      <a:srgbClr val="19194D"/>
                    </a:solidFill>
                    <a:latin typeface="Calibri" pitchFamily="34" charset="0"/>
                  </a:rPr>
                  <a:t>Сентябрь </a:t>
                </a:r>
                <a:r>
                  <a:rPr lang="ru-RU" sz="2000" b="1" i="1" dirty="0" smtClean="0">
                    <a:solidFill>
                      <a:srgbClr val="19194D"/>
                    </a:solidFill>
                    <a:latin typeface="Calibri" pitchFamily="34" charset="0"/>
                  </a:rPr>
                  <a:t>2020</a:t>
                </a:r>
                <a:endParaRPr lang="ru-RU" sz="2000" b="1" i="1" dirty="0">
                  <a:solidFill>
                    <a:srgbClr val="19194D"/>
                  </a:solidFill>
                  <a:latin typeface="Calibri" pitchFamily="34" charset="0"/>
                </a:endParaRPr>
              </a:p>
              <a:p>
                <a:pPr algn="r"/>
                <a:r>
                  <a:rPr lang="ru-RU" sz="2000" b="1" i="1" dirty="0">
                    <a:solidFill>
                      <a:srgbClr val="19194D"/>
                    </a:solidFill>
                    <a:latin typeface="Calibri" pitchFamily="34" charset="0"/>
                  </a:rPr>
                  <a:t>Выпуск 1  </a:t>
                </a:r>
                <a:endParaRPr lang="ru-RU" sz="2000" dirty="0">
                  <a:latin typeface="Calibri" pitchFamily="34" charset="0"/>
                </a:endParaRPr>
              </a:p>
            </p:txBody>
          </p:sp>
          <p:sp>
            <p:nvSpPr>
              <p:cNvPr id="13320" name="Прямоугольник 8"/>
              <p:cNvSpPr>
                <a:spLocks noChangeArrowheads="1"/>
              </p:cNvSpPr>
              <p:nvPr/>
            </p:nvSpPr>
            <p:spPr bwMode="auto">
              <a:xfrm>
                <a:off x="692696" y="4067944"/>
                <a:ext cx="5689600" cy="3970318"/>
              </a:xfrm>
              <a:prstGeom prst="rect">
                <a:avLst/>
              </a:prstGeom>
              <a:noFill/>
              <a:ln w="9525">
                <a:noFill/>
                <a:miter lim="800000"/>
                <a:headEnd/>
                <a:tailEnd/>
              </a:ln>
            </p:spPr>
            <p:txBody>
              <a:bodyPr>
                <a:spAutoFit/>
              </a:bodyPr>
              <a:lstStyle/>
              <a:p>
                <a:pPr>
                  <a:lnSpc>
                    <a:spcPct val="150000"/>
                  </a:lnSpc>
                </a:pPr>
                <a:r>
                  <a:rPr lang="ru-RU" altLang="ru-RU" sz="2400" b="1" i="1" u="sng" dirty="0">
                    <a:solidFill>
                      <a:srgbClr val="FF3300"/>
                    </a:solidFill>
                    <a:latin typeface="Times New Roman" pitchFamily="18" charset="0"/>
                    <a:cs typeface="Times New Roman" pitchFamily="18" charset="0"/>
                  </a:rPr>
                  <a:t>В нашем номере:</a:t>
                </a:r>
              </a:p>
              <a:p>
                <a:pPr>
                  <a:lnSpc>
                    <a:spcPct val="150000"/>
                  </a:lnSpc>
                  <a:buFontTx/>
                  <a:buChar char="-"/>
                </a:pPr>
                <a:r>
                  <a:rPr lang="ru-RU" altLang="ru-RU" b="1" dirty="0">
                    <a:solidFill>
                      <a:srgbClr val="000000"/>
                    </a:solidFill>
                    <a:latin typeface="Times New Roman" pitchFamily="18" charset="0"/>
                    <a:cs typeface="Times New Roman" pitchFamily="18" charset="0"/>
                  </a:rPr>
                  <a:t> Осень в поэзии (детские стихи об осени)</a:t>
                </a:r>
              </a:p>
              <a:p>
                <a:pPr>
                  <a:lnSpc>
                    <a:spcPct val="150000"/>
                  </a:lnSpc>
                  <a:buFontTx/>
                  <a:buChar char="-"/>
                </a:pPr>
                <a:r>
                  <a:rPr lang="ru-RU" altLang="ru-RU" b="1" dirty="0">
                    <a:solidFill>
                      <a:srgbClr val="000000"/>
                    </a:solidFill>
                    <a:latin typeface="Times New Roman" pitchFamily="18" charset="0"/>
                    <a:cs typeface="Times New Roman" pitchFamily="18" charset="0"/>
                  </a:rPr>
                  <a:t> Выставка осенних поделок</a:t>
                </a:r>
              </a:p>
              <a:p>
                <a:pPr>
                  <a:lnSpc>
                    <a:spcPct val="150000"/>
                  </a:lnSpc>
                  <a:buFontTx/>
                  <a:buChar char="-"/>
                </a:pPr>
                <a:r>
                  <a:rPr lang="ru-RU" altLang="ru-RU" b="1" dirty="0">
                    <a:solidFill>
                      <a:srgbClr val="000000"/>
                    </a:solidFill>
                    <a:latin typeface="Times New Roman" pitchFamily="18" charset="0"/>
                    <a:cs typeface="Times New Roman" pitchFamily="18" charset="0"/>
                  </a:rPr>
                  <a:t> Обучение первой </a:t>
                </a:r>
              </a:p>
              <a:p>
                <a:pPr>
                  <a:lnSpc>
                    <a:spcPct val="150000"/>
                  </a:lnSpc>
                </a:pPr>
                <a:r>
                  <a:rPr lang="ru-RU" altLang="ru-RU" b="1" dirty="0">
                    <a:solidFill>
                      <a:srgbClr val="000000"/>
                    </a:solidFill>
                    <a:latin typeface="Times New Roman" pitchFamily="18" charset="0"/>
                    <a:cs typeface="Times New Roman" pitchFamily="18" charset="0"/>
                  </a:rPr>
                  <a:t>доврачебной помощи</a:t>
                </a:r>
              </a:p>
              <a:p>
                <a:pPr>
                  <a:lnSpc>
                    <a:spcPct val="150000"/>
                  </a:lnSpc>
                  <a:buFontTx/>
                  <a:buChar char="-"/>
                </a:pPr>
                <a:r>
                  <a:rPr lang="ru-RU" altLang="ru-RU" b="1" dirty="0">
                    <a:solidFill>
                      <a:srgbClr val="000000"/>
                    </a:solidFill>
                    <a:latin typeface="Times New Roman" pitchFamily="18" charset="0"/>
                    <a:cs typeface="Times New Roman" pitchFamily="18" charset="0"/>
                  </a:rPr>
                  <a:t>Рубрика «Родителям </a:t>
                </a:r>
              </a:p>
              <a:p>
                <a:pPr>
                  <a:lnSpc>
                    <a:spcPct val="150000"/>
                  </a:lnSpc>
                </a:pPr>
                <a:r>
                  <a:rPr lang="ru-RU" altLang="ru-RU" b="1" dirty="0">
                    <a:solidFill>
                      <a:srgbClr val="000000"/>
                    </a:solidFill>
                    <a:latin typeface="Times New Roman" pitchFamily="18" charset="0"/>
                    <a:cs typeface="Times New Roman" pitchFamily="18" charset="0"/>
                  </a:rPr>
                  <a:t>на заметку» </a:t>
                </a:r>
              </a:p>
              <a:p>
                <a:pPr>
                  <a:lnSpc>
                    <a:spcPct val="150000"/>
                  </a:lnSpc>
                </a:pPr>
                <a:r>
                  <a:rPr lang="ru-RU" altLang="ru-RU" b="1" dirty="0" smtClean="0">
                    <a:solidFill>
                      <a:srgbClr val="000000"/>
                    </a:solidFill>
                    <a:latin typeface="Times New Roman" pitchFamily="18" charset="0"/>
                    <a:cs typeface="Times New Roman" pitchFamily="18" charset="0"/>
                  </a:rPr>
                  <a:t>«Что должно быть в </a:t>
                </a:r>
              </a:p>
              <a:p>
                <a:pPr>
                  <a:lnSpc>
                    <a:spcPct val="150000"/>
                  </a:lnSpc>
                </a:pPr>
                <a:r>
                  <a:rPr lang="ru-RU" altLang="ru-RU" b="1" dirty="0" smtClean="0">
                    <a:solidFill>
                      <a:srgbClr val="000000"/>
                    </a:solidFill>
                    <a:latin typeface="Times New Roman" pitchFamily="18" charset="0"/>
                    <a:cs typeface="Times New Roman" pitchFamily="18" charset="0"/>
                  </a:rPr>
                  <a:t>шкафчике»</a:t>
                </a:r>
                <a:endParaRPr lang="ru-RU" altLang="ru-RU" b="1" dirty="0">
                  <a:solidFill>
                    <a:srgbClr val="000000"/>
                  </a:solidFill>
                  <a:latin typeface="Times New Roman" pitchFamily="18" charset="0"/>
                  <a:cs typeface="Times New Roman" pitchFamily="18" charset="0"/>
                </a:endParaRPr>
              </a:p>
            </p:txBody>
          </p:sp>
        </p:grpSp>
        <p:pic>
          <p:nvPicPr>
            <p:cNvPr id="1026" name="Picture 2"/>
            <p:cNvPicPr>
              <a:picLocks noChangeAspect="1" noChangeArrowheads="1"/>
            </p:cNvPicPr>
            <p:nvPr/>
          </p:nvPicPr>
          <p:blipFill>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386280" y="5772645"/>
              <a:ext cx="2822176" cy="2687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Группа 7"/>
          <p:cNvGrpSpPr/>
          <p:nvPr/>
        </p:nvGrpSpPr>
        <p:grpSpPr>
          <a:xfrm>
            <a:off x="0" y="0"/>
            <a:ext cx="6858000" cy="9193213"/>
            <a:chOff x="0" y="0"/>
            <a:chExt cx="6858000" cy="9193213"/>
          </a:xfrm>
        </p:grpSpPr>
        <p:pic>
          <p:nvPicPr>
            <p:cNvPr id="14337" name="Picture 2" descr="https://ds04.infourok.ru/uploads/ex/0857/00142c96-c86c2b1c/hello_html_4d9ec0f4.png"/>
            <p:cNvPicPr>
              <a:picLocks noChangeAspect="1" noChangeArrowheads="1"/>
            </p:cNvPicPr>
            <p:nvPr/>
          </p:nvPicPr>
          <p:blipFill>
            <a:blip r:embed="rId2" cstate="print"/>
            <a:srcRect/>
            <a:stretch>
              <a:fillRect/>
            </a:stretch>
          </p:blipFill>
          <p:spPr bwMode="auto">
            <a:xfrm>
              <a:off x="0" y="0"/>
              <a:ext cx="6858000" cy="9193213"/>
            </a:xfrm>
            <a:prstGeom prst="rect">
              <a:avLst/>
            </a:prstGeom>
            <a:noFill/>
            <a:ln w="9525">
              <a:noFill/>
              <a:miter lim="800000"/>
              <a:headEnd/>
              <a:tailEnd/>
            </a:ln>
          </p:spPr>
        </p:pic>
        <p:sp>
          <p:nvSpPr>
            <p:cNvPr id="5" name="Прямоугольник 4"/>
            <p:cNvSpPr/>
            <p:nvPr/>
          </p:nvSpPr>
          <p:spPr>
            <a:xfrm>
              <a:off x="692696" y="683568"/>
              <a:ext cx="3933056" cy="369332"/>
            </a:xfrm>
            <a:prstGeom prst="rect">
              <a:avLst/>
            </a:prstGeom>
          </p:spPr>
          <p:txBody>
            <a:bodyPr wrap="square">
              <a:spAutoFit/>
            </a:bodyPr>
            <a:lstStyle/>
            <a:p>
              <a:endParaRPr lang="ru-RU" dirty="0"/>
            </a:p>
          </p:txBody>
        </p:sp>
        <p:sp>
          <p:nvSpPr>
            <p:cNvPr id="6" name="Прямоугольник 5"/>
            <p:cNvSpPr/>
            <p:nvPr/>
          </p:nvSpPr>
          <p:spPr>
            <a:xfrm>
              <a:off x="548680" y="4355976"/>
              <a:ext cx="3960440" cy="646331"/>
            </a:xfrm>
            <a:prstGeom prst="rect">
              <a:avLst/>
            </a:prstGeom>
          </p:spPr>
          <p:txBody>
            <a:bodyPr wrap="square">
              <a:spAutoFit/>
            </a:bodyPr>
            <a:lstStyle/>
            <a:p>
              <a:r>
                <a:rPr lang="ru-RU" dirty="0"/>
                <a:t/>
              </a:r>
              <a:br>
                <a:rPr lang="ru-RU" dirty="0"/>
              </a:br>
              <a:endParaRPr lang="ru-RU" dirty="0"/>
            </a:p>
          </p:txBody>
        </p:sp>
        <p:sp>
          <p:nvSpPr>
            <p:cNvPr id="7" name="Прямоугольник 6"/>
            <p:cNvSpPr/>
            <p:nvPr/>
          </p:nvSpPr>
          <p:spPr>
            <a:xfrm>
              <a:off x="3429000" y="4211960"/>
              <a:ext cx="3429000" cy="369332"/>
            </a:xfrm>
            <a:prstGeom prst="rect">
              <a:avLst/>
            </a:prstGeom>
          </p:spPr>
          <p:txBody>
            <a:bodyPr>
              <a:spAutoFit/>
            </a:bodyPr>
            <a:lstStyle/>
            <a:p>
              <a:endParaRPr lang="ru-RU" dirty="0"/>
            </a:p>
          </p:txBody>
        </p:sp>
      </p:grpSp>
      <p:grpSp>
        <p:nvGrpSpPr>
          <p:cNvPr id="9" name="Группа 8"/>
          <p:cNvGrpSpPr/>
          <p:nvPr/>
        </p:nvGrpSpPr>
        <p:grpSpPr>
          <a:xfrm>
            <a:off x="485860" y="835522"/>
            <a:ext cx="6156116" cy="7512922"/>
            <a:chOff x="485860" y="835522"/>
            <a:chExt cx="6156116" cy="7512922"/>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4161330" y="1472129"/>
              <a:ext cx="1964340" cy="30992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Прямоугольник 1"/>
            <p:cNvSpPr/>
            <p:nvPr/>
          </p:nvSpPr>
          <p:spPr>
            <a:xfrm>
              <a:off x="944723" y="835522"/>
              <a:ext cx="3168353" cy="3293209"/>
            </a:xfrm>
            <a:prstGeom prst="rect">
              <a:avLst/>
            </a:prstGeom>
          </p:spPr>
          <p:txBody>
            <a:bodyPr wrap="square">
              <a:spAutoFit/>
            </a:bodyPr>
            <a:lstStyle/>
            <a:p>
              <a:pPr algn="ctr"/>
              <a:r>
                <a:rPr lang="ru-RU" b="1" dirty="0" smtClean="0">
                  <a:solidFill>
                    <a:srgbClr val="FF0000"/>
                  </a:solidFill>
                </a:rPr>
                <a:t>Осень</a:t>
              </a:r>
            </a:p>
            <a:p>
              <a:pPr algn="ctr"/>
              <a:r>
                <a:rPr lang="ru-RU" sz="1600" b="1" dirty="0" smtClean="0">
                  <a:solidFill>
                    <a:srgbClr val="FF0000"/>
                  </a:solidFill>
                </a:rPr>
                <a:t> </a:t>
              </a:r>
            </a:p>
            <a:p>
              <a:r>
                <a:rPr lang="ru-RU" sz="1600" b="1" dirty="0" smtClean="0"/>
                <a:t>Если </a:t>
              </a:r>
              <a:r>
                <a:rPr lang="ru-RU" sz="1600" b="1" dirty="0"/>
                <a:t>на деревьях листья пожелтели, </a:t>
              </a:r>
              <a:endParaRPr lang="ru-RU" sz="1600" b="1" dirty="0" smtClean="0"/>
            </a:p>
            <a:p>
              <a:r>
                <a:rPr lang="ru-RU" sz="1600" b="1" dirty="0" smtClean="0"/>
                <a:t>Если </a:t>
              </a:r>
              <a:r>
                <a:rPr lang="ru-RU" sz="1600" b="1" dirty="0"/>
                <a:t>в край далеки птицы улетели, </a:t>
              </a:r>
              <a:endParaRPr lang="ru-RU" sz="1600" b="1" dirty="0" smtClean="0"/>
            </a:p>
            <a:p>
              <a:r>
                <a:rPr lang="ru-RU" sz="1600" b="1" dirty="0" smtClean="0"/>
                <a:t>Если </a:t>
              </a:r>
              <a:r>
                <a:rPr lang="ru-RU" sz="1600" b="1" dirty="0"/>
                <a:t>небо хмурое, если дождик льется, </a:t>
              </a:r>
              <a:endParaRPr lang="ru-RU" sz="1600" b="1" dirty="0" smtClean="0"/>
            </a:p>
            <a:p>
              <a:r>
                <a:rPr lang="ru-RU" sz="1600" b="1" dirty="0" smtClean="0"/>
                <a:t>Это </a:t>
              </a:r>
              <a:r>
                <a:rPr lang="ru-RU" sz="1600" b="1" dirty="0"/>
                <a:t>время года осенью зовется. </a:t>
              </a:r>
              <a:endParaRPr lang="ru-RU" sz="1600" b="1" dirty="0" smtClean="0"/>
            </a:p>
            <a:p>
              <a:endParaRPr lang="ru-RU" sz="1600" b="1" dirty="0"/>
            </a:p>
            <a:p>
              <a:pPr algn="r"/>
              <a:r>
                <a:rPr lang="ru-RU" sz="1600" b="1" dirty="0" smtClean="0"/>
                <a:t>(</a:t>
              </a:r>
              <a:r>
                <a:rPr lang="ru-RU" sz="1600" b="1" dirty="0"/>
                <a:t>М. </a:t>
              </a:r>
              <a:r>
                <a:rPr lang="ru-RU" sz="1600" b="1" dirty="0" err="1"/>
                <a:t>Ходякова</a:t>
              </a:r>
              <a:r>
                <a:rPr lang="ru-RU" sz="1600" b="1" dirty="0"/>
                <a:t>)</a:t>
              </a:r>
            </a:p>
            <a:p>
              <a:endParaRPr lang="ru-RU" sz="1600" b="1" dirty="0"/>
            </a:p>
          </p:txBody>
        </p:sp>
        <p:sp>
          <p:nvSpPr>
            <p:cNvPr id="3" name="Прямоугольник 2"/>
            <p:cNvSpPr/>
            <p:nvPr/>
          </p:nvSpPr>
          <p:spPr>
            <a:xfrm>
              <a:off x="3501008" y="5076056"/>
              <a:ext cx="3140968" cy="2616101"/>
            </a:xfrm>
            <a:prstGeom prst="rect">
              <a:avLst/>
            </a:prstGeom>
          </p:spPr>
          <p:txBody>
            <a:bodyPr wrap="square">
              <a:spAutoFit/>
            </a:bodyPr>
            <a:lstStyle/>
            <a:p>
              <a:pPr algn="ctr"/>
              <a:r>
                <a:rPr lang="ru-RU" b="1" dirty="0" smtClean="0">
                  <a:solidFill>
                    <a:srgbClr val="FF0000"/>
                  </a:solidFill>
                </a:rPr>
                <a:t>Листопад</a:t>
              </a:r>
            </a:p>
            <a:p>
              <a:r>
                <a:rPr lang="ru-RU" dirty="0" smtClean="0"/>
                <a:t> </a:t>
              </a:r>
            </a:p>
            <a:p>
              <a:r>
                <a:rPr lang="ru-RU" sz="1600" b="1" dirty="0" smtClean="0"/>
                <a:t>Вьётся </a:t>
              </a:r>
              <a:r>
                <a:rPr lang="ru-RU" sz="1600" b="1" dirty="0"/>
                <a:t>в воздухе листва, </a:t>
              </a:r>
              <a:endParaRPr lang="ru-RU" sz="1600" b="1" dirty="0" smtClean="0"/>
            </a:p>
            <a:p>
              <a:r>
                <a:rPr lang="ru-RU" sz="1600" b="1" dirty="0" smtClean="0"/>
                <a:t>В </a:t>
              </a:r>
              <a:r>
                <a:rPr lang="ru-RU" sz="1600" b="1" dirty="0"/>
                <a:t>жёлтых листьях вся </a:t>
              </a:r>
              <a:r>
                <a:rPr lang="ru-RU" sz="1600" b="1" dirty="0" smtClean="0"/>
                <a:t>страна. </a:t>
              </a:r>
              <a:r>
                <a:rPr lang="ru-RU" sz="1600" b="1" dirty="0"/>
                <a:t>У окошка мы сидим </a:t>
              </a:r>
              <a:endParaRPr lang="ru-RU" sz="1600" b="1" dirty="0" smtClean="0"/>
            </a:p>
            <a:p>
              <a:r>
                <a:rPr lang="ru-RU" sz="1600" b="1" dirty="0" smtClean="0"/>
                <a:t>И </a:t>
              </a:r>
              <a:r>
                <a:rPr lang="ru-RU" sz="1600" b="1" dirty="0"/>
                <a:t>глядим наружу. </a:t>
              </a:r>
              <a:endParaRPr lang="ru-RU" sz="1600" b="1" dirty="0" smtClean="0"/>
            </a:p>
            <a:p>
              <a:r>
                <a:rPr lang="ru-RU" sz="1600" b="1" dirty="0" smtClean="0"/>
                <a:t>Шепчут </a:t>
              </a:r>
              <a:r>
                <a:rPr lang="ru-RU" sz="1600" b="1" dirty="0"/>
                <a:t>листья</a:t>
              </a:r>
              <a:r>
                <a:rPr lang="ru-RU" sz="1600" b="1" dirty="0" smtClean="0"/>
                <a:t>: </a:t>
              </a:r>
              <a:r>
                <a:rPr lang="ru-RU" sz="1600" b="1" dirty="0"/>
                <a:t>– Улетим! </a:t>
              </a:r>
              <a:r>
                <a:rPr lang="ru-RU" sz="1600" b="1" dirty="0" smtClean="0"/>
                <a:t>— </a:t>
              </a:r>
              <a:r>
                <a:rPr lang="ru-RU" sz="1600" b="1" dirty="0"/>
                <a:t>и ныряют в лужу. </a:t>
              </a:r>
              <a:endParaRPr lang="ru-RU" sz="1600" b="1" dirty="0" smtClean="0"/>
            </a:p>
            <a:p>
              <a:endParaRPr lang="ru-RU" sz="1600" b="1" dirty="0"/>
            </a:p>
            <a:p>
              <a:pPr algn="r"/>
              <a:r>
                <a:rPr lang="ru-RU" sz="1600" b="1" dirty="0" smtClean="0"/>
                <a:t>(</a:t>
              </a:r>
              <a:r>
                <a:rPr lang="ru-RU" sz="1600" b="1" dirty="0"/>
                <a:t>Ю. </a:t>
              </a:r>
              <a:r>
                <a:rPr lang="ru-RU" sz="1600" b="1" dirty="0" err="1"/>
                <a:t>Коринец</a:t>
              </a:r>
              <a:r>
                <a:rPr lang="ru-RU" sz="1600" b="1" dirty="0" smtClean="0"/>
                <a:t>)</a:t>
              </a:r>
              <a:endParaRPr lang="ru-RU" sz="1600" b="1" dirty="0"/>
            </a:p>
          </p:txBody>
        </p:sp>
        <p:sp>
          <p:nvSpPr>
            <p:cNvPr id="4" name="Прямоугольник 3"/>
            <p:cNvSpPr/>
            <p:nvPr/>
          </p:nvSpPr>
          <p:spPr>
            <a:xfrm>
              <a:off x="485860" y="4255016"/>
              <a:ext cx="3429000" cy="4093428"/>
            </a:xfrm>
            <a:prstGeom prst="rect">
              <a:avLst/>
            </a:prstGeom>
          </p:spPr>
          <p:txBody>
            <a:bodyPr>
              <a:spAutoFit/>
            </a:bodyPr>
            <a:lstStyle/>
            <a:p>
              <a:pPr algn="ctr"/>
              <a:r>
                <a:rPr lang="ru-RU" b="1" dirty="0">
                  <a:solidFill>
                    <a:srgbClr val="FF0000"/>
                  </a:solidFill>
                </a:rPr>
                <a:t>Осень </a:t>
              </a:r>
              <a:endParaRPr lang="ru-RU" b="1" dirty="0" smtClean="0">
                <a:solidFill>
                  <a:srgbClr val="FF0000"/>
                </a:solidFill>
              </a:endParaRPr>
            </a:p>
            <a:p>
              <a:endParaRPr lang="ru-RU" dirty="0" smtClean="0"/>
            </a:p>
            <a:p>
              <a:r>
                <a:rPr lang="ru-RU" sz="1600" b="1" dirty="0" smtClean="0"/>
                <a:t>Дарит </a:t>
              </a:r>
              <a:r>
                <a:rPr lang="ru-RU" sz="1600" b="1" dirty="0"/>
                <a:t>осень чудеса, </a:t>
              </a:r>
              <a:endParaRPr lang="ru-RU" sz="1600" b="1" dirty="0" smtClean="0"/>
            </a:p>
            <a:p>
              <a:r>
                <a:rPr lang="ru-RU" sz="1600" b="1" dirty="0" smtClean="0"/>
                <a:t>Да </a:t>
              </a:r>
              <a:r>
                <a:rPr lang="ru-RU" sz="1600" b="1" dirty="0"/>
                <a:t>еще какие! </a:t>
              </a:r>
              <a:endParaRPr lang="ru-RU" sz="1600" b="1" dirty="0" smtClean="0"/>
            </a:p>
            <a:p>
              <a:r>
                <a:rPr lang="ru-RU" sz="1600" b="1" dirty="0" err="1" smtClean="0"/>
                <a:t>Разнаряжены</a:t>
              </a:r>
              <a:r>
                <a:rPr lang="ru-RU" sz="1600" b="1" dirty="0" smtClean="0"/>
                <a:t> леса </a:t>
              </a:r>
            </a:p>
            <a:p>
              <a:r>
                <a:rPr lang="ru-RU" sz="1600" b="1" dirty="0" smtClean="0"/>
                <a:t>В шапки золотые. </a:t>
              </a:r>
            </a:p>
            <a:p>
              <a:r>
                <a:rPr lang="ru-RU" sz="1600" b="1" dirty="0" smtClean="0"/>
                <a:t>На пеньке сидят гурьбой Рыжие опята, </a:t>
              </a:r>
            </a:p>
            <a:p>
              <a:r>
                <a:rPr lang="ru-RU" sz="1600" b="1" dirty="0" smtClean="0"/>
                <a:t>И паук – ловкач какой! – </a:t>
              </a:r>
            </a:p>
            <a:p>
              <a:r>
                <a:rPr lang="ru-RU" sz="1600" b="1" dirty="0" smtClean="0"/>
                <a:t>Тянет сеть куда-то. </a:t>
              </a:r>
            </a:p>
            <a:p>
              <a:r>
                <a:rPr lang="ru-RU" sz="1600" b="1" dirty="0" smtClean="0"/>
                <a:t>Дождь и жухлая трава</a:t>
              </a:r>
            </a:p>
            <a:p>
              <a:r>
                <a:rPr lang="ru-RU" sz="1600" b="1" dirty="0" smtClean="0"/>
                <a:t>В сонной чаще ночью Непонятные слова </a:t>
              </a:r>
            </a:p>
            <a:p>
              <a:r>
                <a:rPr lang="ru-RU" sz="1600" b="1" dirty="0" smtClean="0"/>
                <a:t>До утра бормочут. </a:t>
              </a:r>
            </a:p>
            <a:p>
              <a:endParaRPr lang="ru-RU" sz="1600" b="1" dirty="0"/>
            </a:p>
            <a:p>
              <a:pPr algn="r"/>
              <a:r>
                <a:rPr lang="ru-RU" sz="1600" b="1" dirty="0" smtClean="0"/>
                <a:t>(М. Геллер)</a:t>
              </a:r>
              <a:endParaRPr lang="ru-RU" sz="1600" b="1" dirty="0"/>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Группа 5"/>
          <p:cNvGrpSpPr/>
          <p:nvPr/>
        </p:nvGrpSpPr>
        <p:grpSpPr>
          <a:xfrm>
            <a:off x="0" y="0"/>
            <a:ext cx="6858000" cy="9193213"/>
            <a:chOff x="0" y="0"/>
            <a:chExt cx="6858000" cy="9193213"/>
          </a:xfrm>
        </p:grpSpPr>
        <p:grpSp>
          <p:nvGrpSpPr>
            <p:cNvPr id="4" name="Группа 3"/>
            <p:cNvGrpSpPr/>
            <p:nvPr/>
          </p:nvGrpSpPr>
          <p:grpSpPr>
            <a:xfrm>
              <a:off x="0" y="0"/>
              <a:ext cx="6858000" cy="9193213"/>
              <a:chOff x="0" y="0"/>
              <a:chExt cx="6858000" cy="9193213"/>
            </a:xfrm>
          </p:grpSpPr>
          <p:pic>
            <p:nvPicPr>
              <p:cNvPr id="15361" name="Picture 2" descr="https://ds04.infourok.ru/uploads/ex/0857/00142c96-c86c2b1c/hello_html_4d9ec0f4.png"/>
              <p:cNvPicPr>
                <a:picLocks noChangeAspect="1" noChangeArrowheads="1"/>
              </p:cNvPicPr>
              <p:nvPr/>
            </p:nvPicPr>
            <p:blipFill>
              <a:blip r:embed="rId2" cstate="print"/>
              <a:srcRect/>
              <a:stretch>
                <a:fillRect/>
              </a:stretch>
            </p:blipFill>
            <p:spPr bwMode="auto">
              <a:xfrm>
                <a:off x="0" y="0"/>
                <a:ext cx="6858000" cy="9193213"/>
              </a:xfrm>
              <a:prstGeom prst="rect">
                <a:avLst/>
              </a:prstGeom>
              <a:noFill/>
              <a:ln w="9525">
                <a:noFill/>
                <a:miter lim="800000"/>
                <a:headEnd/>
                <a:tailEnd/>
              </a:ln>
            </p:spPr>
          </p:pic>
          <p:sp>
            <p:nvSpPr>
              <p:cNvPr id="5" name="Прямоугольник 4"/>
              <p:cNvSpPr/>
              <p:nvPr/>
            </p:nvSpPr>
            <p:spPr>
              <a:xfrm>
                <a:off x="89248" y="539552"/>
                <a:ext cx="6768752" cy="400110"/>
              </a:xfrm>
              <a:prstGeom prst="rect">
                <a:avLst/>
              </a:prstGeom>
              <a:noFill/>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endParaRPr lang="ru-RU"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 name="Прямоугольник 1"/>
              <p:cNvSpPr/>
              <p:nvPr/>
            </p:nvSpPr>
            <p:spPr>
              <a:xfrm>
                <a:off x="620687" y="1869173"/>
                <a:ext cx="5659145" cy="369332"/>
              </a:xfrm>
              <a:prstGeom prst="rect">
                <a:avLst/>
              </a:prstGeom>
            </p:spPr>
            <p:txBody>
              <a:bodyPr wrap="square">
                <a:spAutoFit/>
              </a:bodyPr>
              <a:lstStyle/>
              <a:p>
                <a:endParaRPr lang="ru-RU" b="1" dirty="0">
                  <a:solidFill>
                    <a:srgbClr val="C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800707" y="547404"/>
                <a:ext cx="5555777" cy="1815882"/>
              </a:xfrm>
              <a:prstGeom prst="rect">
                <a:avLst/>
              </a:prstGeom>
              <a:noFill/>
            </p:spPr>
            <p:txBody>
              <a:bodyPr wrap="square" rtlCol="0">
                <a:spAutoFit/>
              </a:bodyPr>
              <a:lstStyle/>
              <a:p>
                <a:pPr algn="ctr"/>
                <a:r>
                  <a:rPr lang="ru-RU" sz="1600" b="1" i="1" dirty="0">
                    <a:solidFill>
                      <a:schemeClr val="accent3">
                        <a:lumMod val="50000"/>
                      </a:schemeClr>
                    </a:solidFill>
                    <a:latin typeface="Times New Roman" panose="02020603050405020304" pitchFamily="18" charset="0"/>
                    <a:cs typeface="Times New Roman" panose="02020603050405020304" pitchFamily="18" charset="0"/>
                  </a:rPr>
                  <a:t>В нашем детском саду наряду с традиционными формами взаимодействия с родителями (собрания, беседы, наглядная информация, праздники), уже несколько лет организуются выставки семейного творчества. Дети с радостью откликаются на </a:t>
                </a:r>
                <a:r>
                  <a:rPr lang="ru-RU" sz="1600" b="1" i="1" dirty="0" smtClean="0">
                    <a:solidFill>
                      <a:schemeClr val="accent3">
                        <a:lumMod val="50000"/>
                      </a:schemeClr>
                    </a:solidFill>
                    <a:latin typeface="Times New Roman" panose="02020603050405020304" pitchFamily="18" charset="0"/>
                    <a:cs typeface="Times New Roman" panose="02020603050405020304" pitchFamily="18" charset="0"/>
                  </a:rPr>
                  <a:t>предложение изготовить различные интересные поделки из осенних овощей, фруктов, шишек, веточек  и листьев.</a:t>
                </a:r>
                <a:endParaRPr lang="ru-RU" sz="1600" b="1" i="1" dirty="0">
                  <a:solidFill>
                    <a:schemeClr val="accent3">
                      <a:lumMod val="50000"/>
                    </a:schemeClr>
                  </a:solidFill>
                  <a:latin typeface="Times New Roman" panose="02020603050405020304" pitchFamily="18" charset="0"/>
                  <a:cs typeface="Times New Roman" panose="02020603050405020304" pitchFamily="18" charset="0"/>
                </a:endParaRPr>
              </a:p>
            </p:txBody>
          </p:sp>
        </p:grpSp>
        <p:pic>
          <p:nvPicPr>
            <p:cNvPr id="3074" name="Picture 2" descr="C:\Users\ДС8_1\Desktop\IMG_314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2455" y="2329375"/>
              <a:ext cx="4673090" cy="2818689"/>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ДС8_1\Desktop\IMG_316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0688" y="4917353"/>
              <a:ext cx="3039994" cy="385906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89471" y="4932040"/>
              <a:ext cx="2490361" cy="3871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0" y="0"/>
            <a:ext cx="6858000" cy="9193213"/>
            <a:chOff x="0" y="0"/>
            <a:chExt cx="6858000" cy="9193213"/>
          </a:xfrm>
        </p:grpSpPr>
        <p:grpSp>
          <p:nvGrpSpPr>
            <p:cNvPr id="3" name="Группа 2"/>
            <p:cNvGrpSpPr/>
            <p:nvPr/>
          </p:nvGrpSpPr>
          <p:grpSpPr>
            <a:xfrm>
              <a:off x="0" y="0"/>
              <a:ext cx="6858000" cy="9193213"/>
              <a:chOff x="0" y="0"/>
              <a:chExt cx="6858000" cy="9193213"/>
            </a:xfrm>
          </p:grpSpPr>
          <p:pic>
            <p:nvPicPr>
              <p:cNvPr id="16385" name="Picture 2" descr="https://ds04.infourok.ru/uploads/ex/0857/00142c96-c86c2b1c/hello_html_4d9ec0f4.png"/>
              <p:cNvPicPr>
                <a:picLocks noChangeAspect="1" noChangeArrowheads="1"/>
              </p:cNvPicPr>
              <p:nvPr/>
            </p:nvPicPr>
            <p:blipFill>
              <a:blip r:embed="rId2" cstate="print"/>
              <a:srcRect/>
              <a:stretch>
                <a:fillRect/>
              </a:stretch>
            </p:blipFill>
            <p:spPr bwMode="auto">
              <a:xfrm>
                <a:off x="0" y="0"/>
                <a:ext cx="6858000" cy="9193213"/>
              </a:xfrm>
              <a:prstGeom prst="rect">
                <a:avLst/>
              </a:prstGeom>
              <a:noFill/>
              <a:ln w="9525">
                <a:noFill/>
                <a:miter lim="800000"/>
                <a:headEnd/>
                <a:tailEnd/>
              </a:ln>
            </p:spPr>
          </p:pic>
          <p:sp>
            <p:nvSpPr>
              <p:cNvPr id="2" name="TextBox 1"/>
              <p:cNvSpPr txBox="1"/>
              <p:nvPr/>
            </p:nvSpPr>
            <p:spPr>
              <a:xfrm>
                <a:off x="757296" y="577129"/>
                <a:ext cx="5384544" cy="2062103"/>
              </a:xfrm>
              <a:prstGeom prst="rect">
                <a:avLst/>
              </a:prstGeom>
              <a:noFill/>
            </p:spPr>
            <p:txBody>
              <a:bodyPr wrap="square" rtlCol="0">
                <a:spAutoFit/>
              </a:bodyPr>
              <a:lstStyle/>
              <a:p>
                <a:pPr algn="ctr"/>
                <a:r>
                  <a:rPr lang="ru-RU" sz="1600" b="1" dirty="0">
                    <a:latin typeface="Times New Roman" panose="02020603050405020304" pitchFamily="18" charset="0"/>
                    <a:cs typeface="Times New Roman" panose="02020603050405020304" pitchFamily="18" charset="0"/>
                  </a:rPr>
                  <a:t>Охрана жизни и здоровья воспитанников – одна из главных задач администрации, педагогического коллектива и других работников нашего учреждения. Поэтому каждые три года наши сотрудники проходят обучение правилам оказания первой помощи.   Жизнь дошкольника зависит от своевременных действий педагога, ведь именно он обязан оказать первую помощь пострадавшему ребёнку.</a:t>
                </a:r>
              </a:p>
            </p:txBody>
          </p:sp>
        </p:grpSp>
        <p:pic>
          <p:nvPicPr>
            <p:cNvPr id="4098" name="Picture 2" descr="C:\Users\ДС8_1\Desktop\IMG_E2843.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640" r="14045"/>
            <a:stretch/>
          </p:blipFill>
          <p:spPr bwMode="auto">
            <a:xfrm>
              <a:off x="3717032" y="2661984"/>
              <a:ext cx="3006032" cy="3869244"/>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15532" t="17423" r="18674" b="26829"/>
            <a:stretch/>
          </p:blipFill>
          <p:spPr bwMode="auto">
            <a:xfrm>
              <a:off x="562638" y="2850151"/>
              <a:ext cx="3682411" cy="3125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descr="C:\Users\ДС8_1\Desktop\IMG_E2820.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0205"/>
            <a:stretch/>
          </p:blipFill>
          <p:spPr bwMode="auto">
            <a:xfrm>
              <a:off x="1163976" y="6012160"/>
              <a:ext cx="4032448" cy="2791470"/>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0"/>
            <a:ext cx="6858000" cy="9193213"/>
            <a:chOff x="0" y="0"/>
            <a:chExt cx="6858000" cy="9193213"/>
          </a:xfrm>
        </p:grpSpPr>
        <p:pic>
          <p:nvPicPr>
            <p:cNvPr id="17409" name="Picture 2" descr="https://ds04.infourok.ru/uploads/ex/0857/00142c96-c86c2b1c/hello_html_4d9ec0f4.png"/>
            <p:cNvPicPr>
              <a:picLocks noChangeAspect="1" noChangeArrowheads="1"/>
            </p:cNvPicPr>
            <p:nvPr/>
          </p:nvPicPr>
          <p:blipFill>
            <a:blip r:embed="rId2" cstate="print"/>
            <a:srcRect/>
            <a:stretch>
              <a:fillRect/>
            </a:stretch>
          </p:blipFill>
          <p:spPr bwMode="auto">
            <a:xfrm>
              <a:off x="0" y="0"/>
              <a:ext cx="6858000" cy="9193213"/>
            </a:xfrm>
            <a:prstGeom prst="rect">
              <a:avLst/>
            </a:prstGeom>
            <a:noFill/>
            <a:ln w="9525">
              <a:noFill/>
              <a:miter lim="800000"/>
              <a:headEnd/>
              <a:tailEnd/>
            </a:ln>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687" y="679632"/>
              <a:ext cx="5562827" cy="785280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212</TotalTime>
  <Words>266</Words>
  <Application>Microsoft Office PowerPoint</Application>
  <PresentationFormat>Экран (4:3)</PresentationFormat>
  <Paragraphs>44</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сад 8</dc:creator>
  <cp:lastModifiedBy>ДС8_1</cp:lastModifiedBy>
  <cp:revision>26</cp:revision>
  <dcterms:created xsi:type="dcterms:W3CDTF">2018-09-26T06:16:45Z</dcterms:created>
  <dcterms:modified xsi:type="dcterms:W3CDTF">2020-10-05T14:02:01Z</dcterms:modified>
</cp:coreProperties>
</file>