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2" r:id="rId5"/>
    <p:sldId id="261" r:id="rId6"/>
    <p:sldId id="260" r:id="rId7"/>
    <p:sldId id="259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5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63688" y="764704"/>
            <a:ext cx="633670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1600" b="1" kern="0" dirty="0">
                <a:solidFill>
                  <a:srgbClr val="C00000"/>
                </a:solidFill>
                <a:latin typeface="Times New Roman" panose="02020603050405020304" pitchFamily="18" charset="0"/>
              </a:rPr>
              <a:t>Муниципальное бюджетное дошкольное образовательное учреждение детский сад общеразвивающего вида № 8 «Рябинка»</a:t>
            </a:r>
          </a:p>
          <a:p>
            <a:pPr lvl="0" algn="ctr">
              <a:defRPr/>
            </a:pPr>
            <a:r>
              <a:rPr lang="ru-RU" sz="1600" b="1" kern="0" dirty="0">
                <a:solidFill>
                  <a:srgbClr val="C00000"/>
                </a:solidFill>
                <a:latin typeface="Times New Roman" panose="02020603050405020304" pitchFamily="18" charset="0"/>
              </a:rPr>
              <a:t>города Белореченска муниципального образования </a:t>
            </a:r>
            <a:r>
              <a:rPr lang="ru-RU" sz="1600" kern="0" dirty="0">
                <a:solidFill>
                  <a:srgbClr val="C00000"/>
                </a:solidFill>
                <a:latin typeface="Times New Roman" panose="02020603050405020304" pitchFamily="18" charset="0"/>
              </a:rPr>
              <a:t/>
            </a:r>
            <a:br>
              <a:rPr lang="ru-RU" sz="1600" kern="0" dirty="0">
                <a:solidFill>
                  <a:srgbClr val="C00000"/>
                </a:solidFill>
                <a:latin typeface="Times New Roman" panose="02020603050405020304" pitchFamily="18" charset="0"/>
              </a:rPr>
            </a:br>
            <a:r>
              <a:rPr lang="ru-RU" sz="1600" b="1" kern="0" dirty="0" err="1">
                <a:solidFill>
                  <a:srgbClr val="C00000"/>
                </a:solidFill>
                <a:latin typeface="Times New Roman" panose="02020603050405020304" pitchFamily="18" charset="0"/>
              </a:rPr>
              <a:t>Белореченский</a:t>
            </a:r>
            <a:r>
              <a:rPr lang="ru-RU" sz="1600" b="1" kern="0" dirty="0">
                <a:solidFill>
                  <a:srgbClr val="C00000"/>
                </a:solidFill>
                <a:latin typeface="Times New Roman" panose="02020603050405020304" pitchFamily="18" charset="0"/>
              </a:rPr>
              <a:t> район</a:t>
            </a:r>
            <a:endParaRPr lang="ru-RU" dirty="0">
              <a:solidFill>
                <a:prstClr val="black"/>
              </a:solidFill>
              <a:latin typeface="Franklin Gothic Book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63688" y="2564904"/>
            <a:ext cx="6048672" cy="8402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Times New Roman"/>
              </a:rPr>
              <a:t>Картотека дидактических игр по развитию речевого творчества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75856" y="3757682"/>
            <a:ext cx="3450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87276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16632"/>
            <a:ext cx="8856983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79450" algn="just"/>
            <a:r>
              <a:rPr lang="ru-RU" b="1" dirty="0">
                <a:solidFill>
                  <a:srgbClr val="000000"/>
                </a:solidFill>
                <a:latin typeface="Times New Roman"/>
              </a:rPr>
              <a:t>«Кто летает»</a:t>
            </a:r>
            <a:endParaRPr lang="ru-RU" sz="1200" dirty="0">
              <a:solidFill>
                <a:srgbClr val="000000"/>
              </a:solidFill>
              <a:latin typeface="Times New Roman"/>
            </a:endParaRPr>
          </a:p>
          <a:p>
            <a:pPr indent="450850" algn="just"/>
            <a:r>
              <a:rPr lang="ru-RU" b="1" dirty="0">
                <a:solidFill>
                  <a:srgbClr val="000000"/>
                </a:solidFill>
                <a:latin typeface="Times New Roman"/>
              </a:rPr>
              <a:t>Цель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:  Развитие слухового восприятия, закрепление представлений о летающих предметах и животных.</a:t>
            </a:r>
            <a:endParaRPr lang="ru-RU" sz="1200" dirty="0">
              <a:solidFill>
                <a:srgbClr val="000000"/>
              </a:solidFill>
              <a:latin typeface="Times New Roman"/>
            </a:endParaRPr>
          </a:p>
          <a:p>
            <a:pPr indent="450850" algn="just"/>
            <a:r>
              <a:rPr lang="ru-RU" b="1" dirty="0">
                <a:solidFill>
                  <a:srgbClr val="000000"/>
                </a:solidFill>
                <a:latin typeface="Times New Roman"/>
              </a:rPr>
              <a:t>Содержание: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 Дети становятся в одну линию. Ведущий объясняет правила игры: «Я буду называть разные предметы или животных. Если я назову что-нибудь летающее - самолет или воробей, - вы должны поднять обе руки вверх, если нелетающее - не поднимайте. Если сможете, воспроизведите звук, который издают предметы или животные. Кто ошибется - выходит из игры.»</a:t>
            </a:r>
            <a:endParaRPr lang="ru-RU" sz="1200" dirty="0">
              <a:solidFill>
                <a:srgbClr val="000000"/>
              </a:solidFill>
              <a:latin typeface="Times New Roman"/>
            </a:endParaRPr>
          </a:p>
          <a:p>
            <a:pPr indent="450850" algn="just"/>
            <a:r>
              <a:rPr lang="ru-RU" dirty="0">
                <a:solidFill>
                  <a:srgbClr val="000000"/>
                </a:solidFill>
                <a:latin typeface="Times New Roman"/>
              </a:rPr>
              <a:t>- Воробей.                           - Ворона.</a:t>
            </a:r>
            <a:endParaRPr lang="ru-RU" sz="1200" dirty="0">
              <a:solidFill>
                <a:srgbClr val="000000"/>
              </a:solidFill>
              <a:latin typeface="Times New Roman"/>
            </a:endParaRPr>
          </a:p>
          <a:p>
            <a:pPr indent="450850" algn="just"/>
            <a:r>
              <a:rPr lang="ru-RU" dirty="0">
                <a:solidFill>
                  <a:srgbClr val="000000"/>
                </a:solidFill>
                <a:latin typeface="Times New Roman"/>
              </a:rPr>
              <a:t>- Пчела.                               - Стрекоза.</a:t>
            </a:r>
            <a:endParaRPr lang="ru-RU" sz="1200" dirty="0">
              <a:solidFill>
                <a:srgbClr val="000000"/>
              </a:solidFill>
              <a:latin typeface="Times New Roman"/>
            </a:endParaRPr>
          </a:p>
          <a:p>
            <a:pPr indent="450850" algn="just"/>
            <a:r>
              <a:rPr lang="ru-RU" dirty="0">
                <a:solidFill>
                  <a:srgbClr val="000000"/>
                </a:solidFill>
                <a:latin typeface="Times New Roman"/>
              </a:rPr>
              <a:t>- Божья коровка.                - Собака.</a:t>
            </a:r>
            <a:endParaRPr lang="ru-RU" sz="1200" dirty="0">
              <a:solidFill>
                <a:srgbClr val="000000"/>
              </a:solidFill>
              <a:latin typeface="Times New Roman"/>
            </a:endParaRPr>
          </a:p>
          <a:p>
            <a:pPr indent="450850" algn="just"/>
            <a:r>
              <a:rPr lang="ru-RU" dirty="0">
                <a:solidFill>
                  <a:srgbClr val="000000"/>
                </a:solidFill>
                <a:latin typeface="Times New Roman"/>
              </a:rPr>
              <a:t>- Слон.                                - Кошка.</a:t>
            </a:r>
            <a:endParaRPr lang="ru-RU" sz="1200" dirty="0">
              <a:solidFill>
                <a:srgbClr val="000000"/>
              </a:solidFill>
              <a:latin typeface="Times New Roman"/>
            </a:endParaRPr>
          </a:p>
          <a:p>
            <a:pPr indent="450850" algn="just"/>
            <a:r>
              <a:rPr lang="ru-RU" dirty="0">
                <a:solidFill>
                  <a:srgbClr val="000000"/>
                </a:solidFill>
                <a:latin typeface="Times New Roman"/>
              </a:rPr>
              <a:t>- Ракета.                              - Стол.</a:t>
            </a:r>
            <a:endParaRPr lang="ru-RU" sz="1200" dirty="0">
              <a:solidFill>
                <a:srgbClr val="000000"/>
              </a:solidFill>
              <a:latin typeface="Times New Roman"/>
            </a:endParaRPr>
          </a:p>
          <a:p>
            <a:pPr indent="450850" algn="just"/>
            <a:r>
              <a:rPr lang="ru-RU" dirty="0">
                <a:solidFill>
                  <a:srgbClr val="000000"/>
                </a:solidFill>
                <a:latin typeface="Times New Roman"/>
              </a:rPr>
              <a:t>- Змея.                                 - Облака.</a:t>
            </a:r>
            <a:endParaRPr lang="ru-RU" sz="1200" dirty="0">
              <a:solidFill>
                <a:srgbClr val="000000"/>
              </a:solidFill>
              <a:latin typeface="Times New Roman"/>
            </a:endParaRPr>
          </a:p>
          <a:p>
            <a:pPr indent="450850" algn="just"/>
            <a:r>
              <a:rPr lang="ru-RU" dirty="0">
                <a:solidFill>
                  <a:srgbClr val="000000"/>
                </a:solidFill>
                <a:latin typeface="Times New Roman"/>
              </a:rPr>
              <a:t>- Орел.                                 И т. д.</a:t>
            </a:r>
            <a:endParaRPr lang="ru-RU" sz="1200" b="0" i="0" dirty="0">
              <a:solidFill>
                <a:srgbClr val="000000"/>
              </a:solidFill>
              <a:effectLst/>
              <a:latin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4363948"/>
            <a:ext cx="675049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79450" algn="just"/>
            <a:r>
              <a:rPr lang="ru-RU" b="1" dirty="0">
                <a:solidFill>
                  <a:srgbClr val="000000"/>
                </a:solidFill>
                <a:latin typeface="Times New Roman"/>
              </a:rPr>
              <a:t>«Дай определение словам»</a:t>
            </a:r>
            <a:endParaRPr lang="ru-RU" sz="1200" dirty="0">
              <a:solidFill>
                <a:srgbClr val="000000"/>
              </a:solidFill>
              <a:latin typeface="Times New Roman"/>
            </a:endParaRPr>
          </a:p>
          <a:p>
            <a:pPr indent="450850" algn="just"/>
            <a:r>
              <a:rPr lang="ru-RU" b="1" dirty="0">
                <a:solidFill>
                  <a:srgbClr val="000000"/>
                </a:solidFill>
                <a:latin typeface="Times New Roman"/>
              </a:rPr>
              <a:t>Цель: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 активизация словаря, развитие связной речи, внимания, мышления</a:t>
            </a:r>
            <a:endParaRPr lang="ru-RU" sz="1200" dirty="0">
              <a:solidFill>
                <a:srgbClr val="000000"/>
              </a:solidFill>
              <a:latin typeface="Times New Roman"/>
            </a:endParaRPr>
          </a:p>
          <a:p>
            <a:pPr indent="450850" algn="just"/>
            <a:r>
              <a:rPr lang="ru-RU" b="1" dirty="0">
                <a:solidFill>
                  <a:srgbClr val="000000"/>
                </a:solidFill>
                <a:latin typeface="Times New Roman"/>
              </a:rPr>
              <a:t>Содержание: 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 Я начну, а ты закончи:</a:t>
            </a:r>
            <a:endParaRPr lang="ru-RU" sz="1200" dirty="0">
              <a:solidFill>
                <a:srgbClr val="000000"/>
              </a:solidFill>
              <a:latin typeface="Times New Roman"/>
            </a:endParaRPr>
          </a:p>
          <a:p>
            <a:pPr indent="450850" algn="just"/>
            <a:r>
              <a:rPr lang="ru-RU" dirty="0">
                <a:solidFill>
                  <a:srgbClr val="000000"/>
                </a:solidFill>
                <a:latin typeface="Times New Roman"/>
              </a:rPr>
              <a:t>Мама (какая?) – добрая, ласковая, строгая</a:t>
            </a:r>
            <a:endParaRPr lang="ru-RU" sz="1200" dirty="0">
              <a:solidFill>
                <a:srgbClr val="000000"/>
              </a:solidFill>
              <a:latin typeface="Times New Roman"/>
            </a:endParaRPr>
          </a:p>
          <a:p>
            <a:pPr indent="450850" algn="just"/>
            <a:r>
              <a:rPr lang="ru-RU" dirty="0">
                <a:solidFill>
                  <a:srgbClr val="000000"/>
                </a:solidFill>
                <a:latin typeface="Times New Roman"/>
              </a:rPr>
              <a:t>Праздник (какой?) – веселый, долгожданный</a:t>
            </a:r>
            <a:endParaRPr lang="ru-RU" sz="1200" b="0" i="0" dirty="0">
              <a:solidFill>
                <a:srgbClr val="000000"/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395328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504" y="260648"/>
            <a:ext cx="892899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rgbClr val="000000"/>
                </a:solidFill>
                <a:latin typeface="Times New Roman"/>
              </a:rPr>
              <a:t>Лото «Путешествие по русским народным сказкам»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 (для детей от трёх лет)</a:t>
            </a:r>
            <a:endParaRPr lang="ru-RU" sz="1200" dirty="0">
              <a:solidFill>
                <a:srgbClr val="000000"/>
              </a:solidFill>
              <a:latin typeface="Times New Roman"/>
            </a:endParaRPr>
          </a:p>
          <a:p>
            <a:pPr indent="450850" algn="just"/>
            <a:r>
              <a:rPr lang="ru-RU" b="1" dirty="0">
                <a:solidFill>
                  <a:srgbClr val="000000"/>
                </a:solidFill>
                <a:latin typeface="Times New Roman"/>
              </a:rPr>
              <a:t>Цель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: Вызывать у детей потребность в общении, 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развитие  зрительного 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внимание.</a:t>
            </a:r>
            <a:endParaRPr lang="ru-RU" sz="1200" dirty="0">
              <a:solidFill>
                <a:srgbClr val="000000"/>
              </a:solidFill>
              <a:latin typeface="Times New Roman"/>
            </a:endParaRPr>
          </a:p>
          <a:p>
            <a:pPr indent="450850" algn="just"/>
            <a:r>
              <a:rPr lang="ru-RU" b="1" dirty="0">
                <a:solidFill>
                  <a:srgbClr val="000000"/>
                </a:solidFill>
                <a:latin typeface="Times New Roman"/>
              </a:rPr>
              <a:t>Оборудование: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 6  больших листов  лото с изображением 6 персонажей сказок, 36 маленьких карточек с такими же изображениями.</a:t>
            </a:r>
            <a:endParaRPr lang="ru-RU" sz="1200" dirty="0">
              <a:solidFill>
                <a:srgbClr val="000000"/>
              </a:solidFill>
              <a:latin typeface="Times New Roman"/>
            </a:endParaRPr>
          </a:p>
          <a:p>
            <a:pPr indent="450850" algn="just"/>
            <a:r>
              <a:rPr lang="ru-RU" dirty="0">
                <a:solidFill>
                  <a:srgbClr val="000000"/>
                </a:solidFill>
                <a:latin typeface="Times New Roman"/>
              </a:rPr>
              <a:t>Содержание: Играть можно вдвоем или в небольших группах. Вначале педагог должен убедиться, что дети знают всех персонажей, изображенных на карточках. Поэтому в 1-ой части игры дети называют персонажей.</a:t>
            </a:r>
            <a:endParaRPr lang="ru-RU" sz="1200" dirty="0">
              <a:solidFill>
                <a:srgbClr val="000000"/>
              </a:solidFill>
              <a:latin typeface="Times New Roman"/>
            </a:endParaRPr>
          </a:p>
          <a:p>
            <a:pPr indent="450850" algn="just"/>
            <a:r>
              <a:rPr lang="ru-RU" dirty="0">
                <a:solidFill>
                  <a:srgbClr val="000000"/>
                </a:solidFill>
                <a:latin typeface="Times New Roman"/>
              </a:rPr>
              <a:t>Вторая часть игры проводится следующим образом: ребенку выдается лист лото, затем ведущий игрок из маленьких карточек, положенных вниз картинкой, выбирает одну из них и показывает  изображение, называет персонаж. Ребенок, у которого находится лист лото с данным изображением, берет маленькую карточку и накрывает изображение на большой карточке. Выигравшим считается тот, кто первым закроет все изображения на листе лото.</a:t>
            </a:r>
            <a:endParaRPr lang="ru-RU" sz="1200" b="0" i="0" dirty="0">
              <a:solidFill>
                <a:srgbClr val="000000"/>
              </a:solidFill>
              <a:effectLst/>
              <a:latin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3953966"/>
            <a:ext cx="892899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rgbClr val="000000"/>
                </a:solidFill>
                <a:latin typeface="Times New Roman"/>
              </a:rPr>
              <a:t>«Расскажем сказку вместе» 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(для детей от трёх лет)</a:t>
            </a:r>
            <a:endParaRPr lang="ru-RU" sz="1200" dirty="0">
              <a:solidFill>
                <a:srgbClr val="000000"/>
              </a:solidFill>
              <a:latin typeface="Times New Roman"/>
            </a:endParaRPr>
          </a:p>
          <a:p>
            <a:pPr indent="450850" algn="just"/>
            <a:r>
              <a:rPr lang="ru-RU" b="1" dirty="0">
                <a:solidFill>
                  <a:srgbClr val="000000"/>
                </a:solidFill>
                <a:latin typeface="Times New Roman"/>
              </a:rPr>
              <a:t>Цель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: Продолжать 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формирование 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у детей навыки речевого общения, стремиться к тому, чтобы дети вступали в подлинное общение, т.е. действовали эмоционально.</a:t>
            </a:r>
            <a:endParaRPr lang="ru-RU" sz="1200" dirty="0">
              <a:solidFill>
                <a:srgbClr val="000000"/>
              </a:solidFill>
              <a:latin typeface="Times New Roman"/>
            </a:endParaRPr>
          </a:p>
          <a:p>
            <a:pPr indent="450850" algn="just"/>
            <a:r>
              <a:rPr lang="ru-RU" b="1" dirty="0">
                <a:solidFill>
                  <a:srgbClr val="000000"/>
                </a:solidFill>
                <a:latin typeface="Times New Roman"/>
              </a:rPr>
              <a:t>Оборудование: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 Картинки с изображением последовательных эпизодов сказок.</a:t>
            </a:r>
            <a:endParaRPr lang="ru-RU" sz="1200" dirty="0">
              <a:solidFill>
                <a:srgbClr val="000000"/>
              </a:solidFill>
              <a:latin typeface="Times New Roman"/>
            </a:endParaRPr>
          </a:p>
          <a:p>
            <a:pPr indent="450850" algn="just"/>
            <a:r>
              <a:rPr lang="ru-RU" dirty="0">
                <a:solidFill>
                  <a:srgbClr val="000000"/>
                </a:solidFill>
                <a:latin typeface="Times New Roman"/>
              </a:rPr>
              <a:t>Содержание: Ребенок последовательно выставляет на </a:t>
            </a:r>
            <a:r>
              <a:rPr lang="ru-RU" dirty="0" err="1">
                <a:solidFill>
                  <a:srgbClr val="000000"/>
                </a:solidFill>
                <a:latin typeface="Times New Roman"/>
              </a:rPr>
              <a:t>фланелеграфе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 эпизоды одной сказки (в случае затруднения возможна помощь педагога). Затем, когда все эпизоды сказки разложены, ребенок рассказывает сказку, при этом указывает на каждый эпизод сказки, подкрепляя его текстом сказки.</a:t>
            </a:r>
            <a:endParaRPr lang="ru-RU" sz="1200" dirty="0">
              <a:solidFill>
                <a:srgbClr val="000000"/>
              </a:solidFill>
              <a:latin typeface="Times New Roman"/>
            </a:endParaRP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42210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188640"/>
            <a:ext cx="885698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rgbClr val="000000"/>
                </a:solidFill>
                <a:latin typeface="Times New Roman"/>
              </a:rPr>
              <a:t>«Шкатулка со сказками» 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(для детей от четырёх лет)</a:t>
            </a:r>
            <a:endParaRPr lang="ru-RU" sz="1200" dirty="0">
              <a:solidFill>
                <a:srgbClr val="000000"/>
              </a:solidFill>
              <a:latin typeface="Times New Roman"/>
            </a:endParaRPr>
          </a:p>
          <a:p>
            <a:pPr indent="450850" algn="just"/>
            <a:r>
              <a:rPr lang="ru-RU" b="1" dirty="0">
                <a:solidFill>
                  <a:srgbClr val="000000"/>
                </a:solidFill>
                <a:latin typeface="Times New Roman"/>
              </a:rPr>
              <a:t>Цель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: Развитие связной речи, фантазии, творческого мышления.</a:t>
            </a:r>
            <a:endParaRPr lang="ru-RU" sz="1200" dirty="0">
              <a:solidFill>
                <a:srgbClr val="000000"/>
              </a:solidFill>
              <a:latin typeface="Times New Roman"/>
            </a:endParaRPr>
          </a:p>
          <a:p>
            <a:pPr indent="450850" algn="just"/>
            <a:r>
              <a:rPr lang="ru-RU" b="1" dirty="0">
                <a:solidFill>
                  <a:srgbClr val="000000"/>
                </a:solidFill>
                <a:latin typeface="Times New Roman"/>
              </a:rPr>
              <a:t>Оборудование: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 8 – 10 различных фигурок, коробочка.</a:t>
            </a:r>
            <a:endParaRPr lang="ru-RU" sz="1200" dirty="0">
              <a:solidFill>
                <a:srgbClr val="000000"/>
              </a:solidFill>
              <a:latin typeface="Times New Roman"/>
            </a:endParaRPr>
          </a:p>
          <a:p>
            <a:pPr indent="450850" algn="just"/>
            <a:r>
              <a:rPr lang="ru-RU" dirty="0">
                <a:solidFill>
                  <a:srgbClr val="000000"/>
                </a:solidFill>
                <a:latin typeface="Times New Roman"/>
              </a:rPr>
              <a:t> </a:t>
            </a:r>
            <a:r>
              <a:rPr lang="ru-RU" b="1" dirty="0">
                <a:solidFill>
                  <a:srgbClr val="000000"/>
                </a:solidFill>
                <a:latin typeface="Times New Roman"/>
              </a:rPr>
              <a:t>Содержание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: Ведущий предлагает вынимать произвольно фигурки из коробки. Надо придумать, кем или чем этот предмет будет в сказке. После того как первый играющий сказал 2 – 3 предложения, следующий вынимает другой предмет и продолжает рассказ. Когда история закончилась, предметы собирают вместе и начинается новая история. Важно, чтобы каждый раз получилась законченная история, и чтобы ребенок в разных ситуациях придумал разные варианты действий с одним и тем же предметом.</a:t>
            </a:r>
            <a:endParaRPr lang="ru-RU" sz="1200" b="0" i="0" dirty="0">
              <a:solidFill>
                <a:srgbClr val="000000"/>
              </a:solidFill>
              <a:effectLst/>
              <a:latin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3050962"/>
            <a:ext cx="885698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rgbClr val="000000"/>
                </a:solidFill>
                <a:latin typeface="Times New Roman"/>
              </a:rPr>
              <a:t>«Волшебная труба» 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(для детей от четырёх лет)</a:t>
            </a:r>
            <a:endParaRPr lang="ru-RU" sz="1200" dirty="0">
              <a:solidFill>
                <a:srgbClr val="000000"/>
              </a:solidFill>
              <a:latin typeface="Times New Roman"/>
            </a:endParaRPr>
          </a:p>
          <a:p>
            <a:pPr indent="450850" algn="just"/>
            <a:r>
              <a:rPr lang="ru-RU" b="1" dirty="0">
                <a:solidFill>
                  <a:srgbClr val="000000"/>
                </a:solidFill>
                <a:latin typeface="Times New Roman"/>
              </a:rPr>
              <a:t>Цель: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 развитие словаря, воображения, познавательной функции; освоение ребенком противоположных черт характера сказочных персонажей.</a:t>
            </a:r>
            <a:endParaRPr lang="ru-RU" sz="1200" dirty="0">
              <a:solidFill>
                <a:srgbClr val="000000"/>
              </a:solidFill>
              <a:latin typeface="Times New Roman"/>
            </a:endParaRPr>
          </a:p>
          <a:p>
            <a:pPr indent="450850" algn="just"/>
            <a:r>
              <a:rPr lang="ru-RU" b="1" dirty="0">
                <a:solidFill>
                  <a:srgbClr val="000000"/>
                </a:solidFill>
                <a:latin typeface="Times New Roman"/>
              </a:rPr>
              <a:t>Оборудование: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 Журнал или лист бумаги, свернутый в трубочку.</a:t>
            </a:r>
            <a:endParaRPr lang="ru-RU" sz="1200" dirty="0">
              <a:solidFill>
                <a:srgbClr val="000000"/>
              </a:solidFill>
              <a:latin typeface="Times New Roman"/>
            </a:endParaRPr>
          </a:p>
          <a:p>
            <a:pPr indent="450850" algn="just"/>
            <a:r>
              <a:rPr lang="ru-RU" dirty="0">
                <a:solidFill>
                  <a:srgbClr val="000000"/>
                </a:solidFill>
                <a:latin typeface="Times New Roman"/>
              </a:rPr>
              <a:t> </a:t>
            </a:r>
            <a:r>
              <a:rPr lang="ru-RU" b="1" dirty="0">
                <a:solidFill>
                  <a:srgbClr val="000000"/>
                </a:solidFill>
                <a:latin typeface="Times New Roman"/>
              </a:rPr>
              <a:t>Содержание: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 Ведущий показывает «волшебную трубу» и говорит, что если посмотреть через неё на сказочный персонаж, то он поменяет свои черты характера, например,  на противоположные. Ведущий просит малыша посмотреть через трубу на героев и рассказать, как они изменились.</a:t>
            </a:r>
            <a:endParaRPr lang="ru-RU" sz="1200" b="0" i="0" dirty="0">
              <a:solidFill>
                <a:srgbClr val="000000"/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770108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58847"/>
            <a:ext cx="8784976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rgbClr val="000000"/>
                </a:solidFill>
                <a:latin typeface="Times New Roman"/>
              </a:rPr>
              <a:t>«Поиграем в Репку»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 (для детей от пяти лет)</a:t>
            </a:r>
            <a:endParaRPr lang="ru-RU" sz="1200" dirty="0">
              <a:solidFill>
                <a:srgbClr val="000000"/>
              </a:solidFill>
              <a:latin typeface="Times New Roman"/>
            </a:endParaRPr>
          </a:p>
          <a:p>
            <a:pPr indent="450850" algn="just"/>
            <a:r>
              <a:rPr lang="ru-RU" b="1" dirty="0">
                <a:solidFill>
                  <a:srgbClr val="000000"/>
                </a:solidFill>
                <a:latin typeface="Times New Roman"/>
              </a:rPr>
              <a:t>Цель: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 Развитие речи и творческого воображения; обучение символическому проигрыванию сюжета; цветовое обозначение героев сказки; усвоение последовательности событий.</a:t>
            </a:r>
            <a:endParaRPr lang="ru-RU" sz="1200" dirty="0">
              <a:solidFill>
                <a:srgbClr val="000000"/>
              </a:solidFill>
              <a:latin typeface="Times New Roman"/>
            </a:endParaRPr>
          </a:p>
          <a:p>
            <a:pPr indent="450850" algn="just"/>
            <a:r>
              <a:rPr lang="ru-RU" b="1" dirty="0">
                <a:solidFill>
                  <a:srgbClr val="000000"/>
                </a:solidFill>
                <a:latin typeface="Times New Roman"/>
              </a:rPr>
              <a:t>Оборудование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: Кружки: желтый (репка), зеленый (бабка), коричневый (дед), </a:t>
            </a:r>
            <a:r>
              <a:rPr lang="ru-RU" b="1" dirty="0">
                <a:solidFill>
                  <a:srgbClr val="000000"/>
                </a:solidFill>
                <a:latin typeface="Times New Roman"/>
              </a:rPr>
              <a:t>Содержание: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 Ведущий рассказывает сказку-путаницу. Начинает с «Репки», включает персонажи из других сказок. Ребенок замечет ошибки и в результате пересказывает «Репку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».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Вначале 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можно разрешить пользоваться картинками-подсказками. Когда ребенок ответил, попросите его придумать какую-нибудь сказку с этими новыми персонажами. Дети, успешно справившиеся с заданием, придумывают истории из двух-трех предложений, замечают почти все ошибки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.</a:t>
            </a:r>
            <a:endParaRPr lang="ru-RU" sz="1200" dirty="0" smtClean="0">
              <a:solidFill>
                <a:srgbClr val="000000"/>
              </a:solidFill>
              <a:latin typeface="Times New Roman"/>
            </a:endParaRPr>
          </a:p>
          <a:p>
            <a:pPr indent="450850" algn="just"/>
            <a:r>
              <a:rPr lang="ru-RU" b="1" dirty="0" smtClean="0">
                <a:solidFill>
                  <a:srgbClr val="000000"/>
                </a:solidFill>
                <a:latin typeface="Times New Roman"/>
              </a:rPr>
              <a:t>«</a:t>
            </a:r>
            <a:r>
              <a:rPr lang="ru-RU" b="1" dirty="0">
                <a:solidFill>
                  <a:srgbClr val="000000"/>
                </a:solidFill>
                <a:latin typeface="Times New Roman"/>
              </a:rPr>
              <a:t>Старая сказка на новый лад» 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(для детей от четырёх лет)</a:t>
            </a:r>
            <a:endParaRPr lang="ru-RU" sz="1200" dirty="0">
              <a:solidFill>
                <a:srgbClr val="000000"/>
              </a:solidFill>
              <a:latin typeface="Times New Roman"/>
            </a:endParaRPr>
          </a:p>
          <a:p>
            <a:pPr indent="450850" algn="just"/>
            <a:r>
              <a:rPr lang="ru-RU" b="1" dirty="0">
                <a:solidFill>
                  <a:srgbClr val="000000"/>
                </a:solidFill>
                <a:latin typeface="Times New Roman"/>
              </a:rPr>
              <a:t>Цель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: Развитие связной речи, воображения, творческого мышления.</a:t>
            </a:r>
            <a:endParaRPr lang="ru-RU" sz="1200" dirty="0">
              <a:solidFill>
                <a:srgbClr val="000000"/>
              </a:solidFill>
              <a:latin typeface="Times New Roman"/>
            </a:endParaRPr>
          </a:p>
          <a:p>
            <a:pPr indent="450850" algn="just"/>
            <a:r>
              <a:rPr lang="ru-RU" b="1" dirty="0">
                <a:solidFill>
                  <a:srgbClr val="000000"/>
                </a:solidFill>
                <a:latin typeface="Times New Roman"/>
              </a:rPr>
              <a:t>Оборудование: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 сказка «Три медведя», кружочки, обозначающие медведей (коричневые разных размеров), красный кружок (девочка).</a:t>
            </a:r>
            <a:endParaRPr lang="ru-RU" sz="1200" dirty="0">
              <a:solidFill>
                <a:srgbClr val="000000"/>
              </a:solidFill>
              <a:latin typeface="Times New Roman"/>
            </a:endParaRPr>
          </a:p>
          <a:p>
            <a:pPr indent="450850" algn="just"/>
            <a:r>
              <a:rPr lang="ru-RU" b="1" dirty="0">
                <a:solidFill>
                  <a:srgbClr val="000000"/>
                </a:solidFill>
                <a:latin typeface="Times New Roman"/>
              </a:rPr>
              <a:t>Содержание: 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Ведущий вспоминает с ребенком сказку, используя картинки.</a:t>
            </a:r>
            <a:endParaRPr lang="ru-RU" sz="1200" dirty="0">
              <a:solidFill>
                <a:srgbClr val="000000"/>
              </a:solidFill>
              <a:latin typeface="Times New Roman"/>
            </a:endParaRPr>
          </a:p>
          <a:p>
            <a:pPr indent="450850" algn="just"/>
            <a:r>
              <a:rPr lang="ru-RU" dirty="0">
                <a:solidFill>
                  <a:srgbClr val="000000"/>
                </a:solidFill>
                <a:latin typeface="Times New Roman"/>
              </a:rPr>
              <a:t>Попросите ребенка придумать «сказку наоборот»:</a:t>
            </a:r>
            <a:endParaRPr lang="ru-RU" sz="1200" dirty="0">
              <a:solidFill>
                <a:srgbClr val="000000"/>
              </a:solidFill>
              <a:latin typeface="Times New Roman"/>
            </a:endParaRPr>
          </a:p>
          <a:p>
            <a:pPr indent="450850" algn="just"/>
            <a:r>
              <a:rPr lang="ru-RU" dirty="0">
                <a:solidFill>
                  <a:srgbClr val="000000"/>
                </a:solidFill>
                <a:latin typeface="Times New Roman"/>
              </a:rPr>
              <a:t>а) медведи заблудились и попали к девочке. Что они стали бы делать?</a:t>
            </a:r>
            <a:endParaRPr lang="ru-RU" sz="1200" dirty="0">
              <a:solidFill>
                <a:srgbClr val="000000"/>
              </a:solidFill>
              <a:latin typeface="Times New Roman"/>
            </a:endParaRPr>
          </a:p>
          <a:p>
            <a:pPr indent="450850" algn="just"/>
            <a:r>
              <a:rPr lang="ru-RU" dirty="0">
                <a:solidFill>
                  <a:srgbClr val="000000"/>
                </a:solidFill>
                <a:latin typeface="Times New Roman"/>
              </a:rPr>
              <a:t>б) медведи добрые оказались, а девочка – злая. Как повели бы они себя?</a:t>
            </a:r>
            <a:endParaRPr lang="ru-RU" sz="1200" dirty="0">
              <a:solidFill>
                <a:srgbClr val="000000"/>
              </a:solidFill>
              <a:latin typeface="Times New Roman"/>
            </a:endParaRPr>
          </a:p>
          <a:p>
            <a:pPr indent="450850" algn="just"/>
            <a:r>
              <a:rPr lang="ru-RU" dirty="0">
                <a:solidFill>
                  <a:srgbClr val="000000"/>
                </a:solidFill>
                <a:latin typeface="Times New Roman"/>
              </a:rPr>
              <a:t>Ведущий предлагает с помощью кружочков разыграть новую сказку.</a:t>
            </a:r>
            <a:endParaRPr lang="ru-RU" sz="1200" dirty="0">
              <a:solidFill>
                <a:srgbClr val="000000"/>
              </a:solidFill>
              <a:latin typeface="Times New Roman"/>
            </a:endParaRPr>
          </a:p>
          <a:p>
            <a:pPr indent="450850" algn="just"/>
            <a:r>
              <a:rPr lang="ru-RU" dirty="0">
                <a:solidFill>
                  <a:srgbClr val="000000"/>
                </a:solidFill>
                <a:latin typeface="Times New Roman"/>
              </a:rPr>
              <a:t>Можно использовать и другие сказки.</a:t>
            </a:r>
            <a:endParaRPr lang="ru-RU" sz="1200" dirty="0">
              <a:solidFill>
                <a:srgbClr val="000000"/>
              </a:solidFill>
              <a:latin typeface="Times New Roman"/>
            </a:endParaRP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45521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58847"/>
            <a:ext cx="885698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rgbClr val="000000"/>
                </a:solidFill>
                <a:latin typeface="Times New Roman"/>
              </a:rPr>
              <a:t>«Придумай необычное существо» 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(для детей от пяти лет)</a:t>
            </a:r>
            <a:endParaRPr lang="ru-RU" sz="1200" dirty="0">
              <a:solidFill>
                <a:srgbClr val="000000"/>
              </a:solidFill>
              <a:latin typeface="Times New Roman"/>
            </a:endParaRPr>
          </a:p>
          <a:p>
            <a:pPr indent="450850" algn="just"/>
            <a:r>
              <a:rPr lang="ru-RU" b="1" dirty="0">
                <a:solidFill>
                  <a:srgbClr val="000000"/>
                </a:solidFill>
                <a:latin typeface="Times New Roman"/>
              </a:rPr>
              <a:t>Цель: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 Развитие словотворчества, воображения, умения анализировать и различать реальные и фантазийные образы; расширение кругозора.</a:t>
            </a:r>
            <a:endParaRPr lang="ru-RU" sz="1200" dirty="0">
              <a:solidFill>
                <a:srgbClr val="000000"/>
              </a:solidFill>
              <a:latin typeface="Times New Roman"/>
            </a:endParaRPr>
          </a:p>
          <a:p>
            <a:pPr indent="450850" algn="just"/>
            <a:r>
              <a:rPr lang="ru-RU" b="1" dirty="0">
                <a:solidFill>
                  <a:srgbClr val="000000"/>
                </a:solidFill>
                <a:latin typeface="Times New Roman"/>
              </a:rPr>
              <a:t>Оборудование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: Набор карточек с изображением различных предметов, растений, птиц, животных, цветов, героев сказок и т.п.</a:t>
            </a:r>
            <a:endParaRPr lang="ru-RU" sz="1200" dirty="0">
              <a:solidFill>
                <a:srgbClr val="000000"/>
              </a:solidFill>
              <a:latin typeface="Times New Roman"/>
            </a:endParaRPr>
          </a:p>
          <a:p>
            <a:pPr indent="450850" algn="just"/>
            <a:r>
              <a:rPr lang="ru-RU" b="1" dirty="0">
                <a:solidFill>
                  <a:srgbClr val="000000"/>
                </a:solidFill>
                <a:latin typeface="Times New Roman"/>
              </a:rPr>
              <a:t>Содержание: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 Дать ребенку сразу две карточки. Пусть малыш придумает такой персонаж, в котором бы соединились свойства сразу двух персонажей. Например, при сложении животных динозавра и свиньи  получаем других несуществующих животных: </a:t>
            </a:r>
            <a:r>
              <a:rPr lang="ru-RU" dirty="0" err="1">
                <a:solidFill>
                  <a:srgbClr val="000000"/>
                </a:solidFill>
                <a:latin typeface="Times New Roman"/>
              </a:rPr>
              <a:t>свинозавра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 или </a:t>
            </a:r>
            <a:r>
              <a:rPr lang="ru-RU" dirty="0" err="1">
                <a:solidFill>
                  <a:srgbClr val="000000"/>
                </a:solidFill>
                <a:latin typeface="Times New Roman"/>
              </a:rPr>
              <a:t>дининью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. Таким образом, можно складывать разные слова (дуб + роза = </a:t>
            </a:r>
            <a:r>
              <a:rPr lang="ru-RU" dirty="0" err="1">
                <a:solidFill>
                  <a:srgbClr val="000000"/>
                </a:solidFill>
                <a:latin typeface="Times New Roman"/>
              </a:rPr>
              <a:t>дубороза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, стрекоза + козел = </a:t>
            </a:r>
            <a:r>
              <a:rPr lang="ru-RU" dirty="0" err="1">
                <a:solidFill>
                  <a:srgbClr val="000000"/>
                </a:solidFill>
                <a:latin typeface="Times New Roman"/>
              </a:rPr>
              <a:t>стрекозел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 и т.п.). Не ограничивайте  фантазию малыша, впрочем, как и свою! Свойства могут браться от разных растений, птиц, зверей, предметов и пр., лишь бы при этом назывался источник.</a:t>
            </a:r>
            <a:endParaRPr lang="ru-RU" sz="1200" b="0" i="0" dirty="0">
              <a:solidFill>
                <a:srgbClr val="000000"/>
              </a:solidFill>
              <a:effectLst/>
              <a:latin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3475167"/>
            <a:ext cx="885698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rgbClr val="000000"/>
                </a:solidFill>
                <a:latin typeface="Times New Roman"/>
              </a:rPr>
              <a:t>«Волшебные предметы  из чудесного мешочка» 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(для детей от пяти лет)</a:t>
            </a:r>
            <a:endParaRPr lang="ru-RU" sz="1200" dirty="0">
              <a:solidFill>
                <a:srgbClr val="000000"/>
              </a:solidFill>
              <a:latin typeface="Times New Roman"/>
            </a:endParaRPr>
          </a:p>
          <a:p>
            <a:pPr indent="450850" algn="just"/>
            <a:r>
              <a:rPr lang="ru-RU" b="1" dirty="0">
                <a:solidFill>
                  <a:srgbClr val="000000"/>
                </a:solidFill>
                <a:latin typeface="Times New Roman"/>
              </a:rPr>
              <a:t>Цель: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 Расширение объёма словаря, развитие тактильного восприятия, уточнение представлений о признаках предмета; развитие творческого мышления, словесного 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творчества.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Оборудование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:  Нарядно оформленный мешочек, мелкие игрушки.</a:t>
            </a:r>
            <a:endParaRPr lang="ru-RU" sz="1200" dirty="0">
              <a:solidFill>
                <a:srgbClr val="000000"/>
              </a:solidFill>
              <a:latin typeface="Times New Roman"/>
            </a:endParaRPr>
          </a:p>
          <a:p>
            <a:pPr indent="450850" algn="just"/>
            <a:r>
              <a:rPr lang="ru-RU" b="1" dirty="0" smtClean="0">
                <a:solidFill>
                  <a:srgbClr val="000000"/>
                </a:solidFill>
                <a:latin typeface="Times New Roman"/>
              </a:rPr>
              <a:t>Содержание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: Предварительно 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дети знакомятся с игрушками: рассматривают, называют, выделяют их качества. Первый игрок опускает руку в мешочек, нащупывает одну игрушку, узнает её  и называет: «У меня чашка».  Только  после этих слов ребёнок может вытащить игрушку из мешочка, рассмотреть её, показать всем детям и рассказать о её новых волшебных </a:t>
            </a:r>
            <a:r>
              <a:rPr lang="ru-RU" dirty="0" err="1" smtClean="0">
                <a:solidFill>
                  <a:srgbClr val="000000"/>
                </a:solidFill>
                <a:latin typeface="Times New Roman"/>
              </a:rPr>
              <a:t>качествах.Усложнённый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вариант: прежде чем достать предмет из мешочка, необходимо определить его форму (круглый, продолговатый), материал, из которого изготовлен 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предмет</a:t>
            </a:r>
            <a:endParaRPr lang="ru-RU" sz="1200" b="0" i="0" dirty="0">
              <a:solidFill>
                <a:srgbClr val="000000"/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399373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85698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rgbClr val="000000"/>
                </a:solidFill>
                <a:latin typeface="Times New Roman"/>
              </a:rPr>
              <a:t>«Как спастись от колдуна?» 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(для детей от пяти лет)</a:t>
            </a:r>
            <a:endParaRPr lang="ru-RU" sz="1200" dirty="0">
              <a:solidFill>
                <a:srgbClr val="000000"/>
              </a:solidFill>
              <a:latin typeface="Times New Roman"/>
            </a:endParaRPr>
          </a:p>
          <a:p>
            <a:pPr indent="450850" algn="just"/>
            <a:r>
              <a:rPr lang="ru-RU" b="1" dirty="0">
                <a:solidFill>
                  <a:srgbClr val="000000"/>
                </a:solidFill>
                <a:latin typeface="Times New Roman"/>
              </a:rPr>
              <a:t>Цель: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  развитие связной речи, воображения, творческого мышления.</a:t>
            </a:r>
            <a:endParaRPr lang="ru-RU" sz="1200" dirty="0">
              <a:solidFill>
                <a:srgbClr val="000000"/>
              </a:solidFill>
              <a:latin typeface="Times New Roman"/>
            </a:endParaRPr>
          </a:p>
          <a:p>
            <a:pPr indent="450850" algn="just"/>
            <a:r>
              <a:rPr lang="ru-RU" b="1" dirty="0">
                <a:solidFill>
                  <a:srgbClr val="000000"/>
                </a:solidFill>
                <a:latin typeface="Times New Roman"/>
              </a:rPr>
              <a:t>Оборудование: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  набор мелких игрушек или предметных картинок 8-10 штук (можно использовать в дальнейшем заместители).</a:t>
            </a:r>
            <a:endParaRPr lang="ru-RU" sz="1200" dirty="0">
              <a:solidFill>
                <a:srgbClr val="000000"/>
              </a:solidFill>
              <a:latin typeface="Times New Roman"/>
            </a:endParaRPr>
          </a:p>
          <a:p>
            <a:pPr indent="450850" algn="just"/>
            <a:r>
              <a:rPr lang="ru-RU" b="1" dirty="0">
                <a:solidFill>
                  <a:srgbClr val="000000"/>
                </a:solidFill>
                <a:latin typeface="Times New Roman"/>
              </a:rPr>
              <a:t>Содержание: 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 Взрослый рассказывает такую историю: «Жил-был колдун. Он умел заколдовывать разные предметы и вещи. Заколдует и несёт к себе в пещеру. Но колдун заколдовывал только ту вещь, которая была одна. Если же предметы объединялись, колдун не мог их заколдовать и унести к себе».</a:t>
            </a:r>
            <a:endParaRPr lang="ru-RU" sz="1200" dirty="0">
              <a:solidFill>
                <a:srgbClr val="000000"/>
              </a:solidFill>
              <a:latin typeface="Times New Roman"/>
            </a:endParaRPr>
          </a:p>
          <a:p>
            <a:pPr indent="450850" algn="just"/>
            <a:r>
              <a:rPr lang="ru-RU" dirty="0">
                <a:solidFill>
                  <a:srgbClr val="000000"/>
                </a:solidFill>
                <a:latin typeface="Times New Roman"/>
              </a:rPr>
              <a:t>После этого ребёнку предлагается объединить предметы в единый сюжет. Если ребёнок понял задание, то ему можно дать сразу набор игрушек или картинок.</a:t>
            </a:r>
            <a:endParaRPr lang="ru-RU" sz="1200" dirty="0">
              <a:solidFill>
                <a:srgbClr val="000000"/>
              </a:solidFill>
              <a:latin typeface="Times New Roman"/>
            </a:endParaRPr>
          </a:p>
          <a:p>
            <a:pPr indent="450850" algn="just"/>
            <a:r>
              <a:rPr lang="ru-RU" dirty="0">
                <a:solidFill>
                  <a:srgbClr val="000000"/>
                </a:solidFill>
                <a:latin typeface="Times New Roman"/>
              </a:rPr>
              <a:t>Если же ребёнок испытывает  какие-либо затруднения, необходимо помочь ему. Например, взять два первых попавшихся кубика, и придумать свой рассказ: «Однажды бабочка встретила ёжика, очень удивилась и спросила его, почему ёжик не летает. Ёжик ответил, что он не умеет летать, но зато умеет сворачиваться в клубок. И предложил научить этому бабочку. С тех пор они подружились».  </a:t>
            </a:r>
            <a:endParaRPr lang="ru-RU" sz="1200" b="0" i="0" dirty="0">
              <a:solidFill>
                <a:srgbClr val="000000"/>
              </a:solidFill>
              <a:effectLst/>
              <a:latin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4435957"/>
            <a:ext cx="885698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rgbClr val="000000"/>
                </a:solidFill>
                <a:latin typeface="Times New Roman"/>
              </a:rPr>
              <a:t>«Придумай историю» 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(для детей от пяти  лет)</a:t>
            </a:r>
            <a:endParaRPr lang="ru-RU" sz="1200" dirty="0">
              <a:solidFill>
                <a:srgbClr val="000000"/>
              </a:solidFill>
              <a:latin typeface="Times New Roman"/>
            </a:endParaRPr>
          </a:p>
          <a:p>
            <a:pPr indent="450850" algn="just"/>
            <a:r>
              <a:rPr lang="ru-RU" b="1" dirty="0">
                <a:solidFill>
                  <a:srgbClr val="000000"/>
                </a:solidFill>
                <a:latin typeface="Times New Roman"/>
              </a:rPr>
              <a:t>Цель: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  Развитие понимания и активизация слов с обобщающим значением; развитие связной речи, словесного творчества.</a:t>
            </a:r>
            <a:endParaRPr lang="ru-RU" sz="1200" dirty="0">
              <a:solidFill>
                <a:srgbClr val="000000"/>
              </a:solidFill>
              <a:latin typeface="Times New Roman"/>
            </a:endParaRPr>
          </a:p>
          <a:p>
            <a:pPr indent="450850" algn="just"/>
            <a:r>
              <a:rPr lang="ru-RU" b="1" dirty="0">
                <a:solidFill>
                  <a:srgbClr val="000000"/>
                </a:solidFill>
                <a:latin typeface="Times New Roman"/>
              </a:rPr>
              <a:t>Содержание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: Взрослый  предлагает ребёнку придумать историю (рассказ, сказку) об овощах, домашних животных, посуде, транспорте и т.д. Взрослый даёт образец истории, помогает придумать начало. Этапы развития сюжета («Как-то раз случился в деревне переполох…», «Однажды ночью игрушки ожили и …»). </a:t>
            </a:r>
            <a:endParaRPr lang="ru-RU" sz="1200" b="0" i="0" dirty="0">
              <a:solidFill>
                <a:srgbClr val="000000"/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22550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60648"/>
            <a:ext cx="878497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rgbClr val="000000"/>
                </a:solidFill>
                <a:latin typeface="Times New Roman"/>
              </a:rPr>
              <a:t>«Бывает – не бывает» (1 вариант) 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(для детей от четырёх лет)</a:t>
            </a:r>
            <a:endParaRPr lang="ru-RU" sz="1200" dirty="0">
              <a:solidFill>
                <a:srgbClr val="000000"/>
              </a:solidFill>
              <a:latin typeface="Times New Roman"/>
            </a:endParaRPr>
          </a:p>
          <a:p>
            <a:pPr indent="450850" algn="just"/>
            <a:r>
              <a:rPr lang="ru-RU" b="1" dirty="0">
                <a:solidFill>
                  <a:srgbClr val="000000"/>
                </a:solidFill>
                <a:latin typeface="Times New Roman"/>
              </a:rPr>
              <a:t>Цель: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  Развитие понятийного аспекта значения слов с обобщающим значением, уточнение их значения; развитие творческого мышления.</a:t>
            </a:r>
            <a:endParaRPr lang="ru-RU" sz="1200" dirty="0">
              <a:solidFill>
                <a:srgbClr val="000000"/>
              </a:solidFill>
              <a:latin typeface="Times New Roman"/>
            </a:endParaRPr>
          </a:p>
          <a:p>
            <a:pPr indent="450850" algn="just"/>
            <a:r>
              <a:rPr lang="ru-RU" b="1" dirty="0">
                <a:solidFill>
                  <a:srgbClr val="000000"/>
                </a:solidFill>
                <a:latin typeface="Times New Roman"/>
              </a:rPr>
              <a:t> Содержание: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 Взрослый произносит предложение, содержащее в себе верное или ложное суждение с использованием слов обобщающего значения. Дети, в случае необходимости, исправляют ошибку.</a:t>
            </a:r>
            <a:endParaRPr lang="ru-RU" sz="1200" dirty="0">
              <a:solidFill>
                <a:srgbClr val="000000"/>
              </a:solidFill>
              <a:latin typeface="Times New Roman"/>
            </a:endParaRPr>
          </a:p>
          <a:p>
            <a:pPr indent="450850" algn="just"/>
            <a:r>
              <a:rPr lang="ru-RU" b="1" dirty="0">
                <a:solidFill>
                  <a:srgbClr val="000000"/>
                </a:solidFill>
                <a:latin typeface="Times New Roman"/>
              </a:rPr>
              <a:t>Усложнение.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 Предложить детям самим придумать ложное или верное суждение. «Попробуйте сами придумать предложение в котором будет правда, т.е. что может быть, и ложь, т.е. чего не может быть».</a:t>
            </a:r>
            <a:endParaRPr lang="ru-RU" sz="1200" dirty="0">
              <a:solidFill>
                <a:srgbClr val="000000"/>
              </a:solidFill>
              <a:latin typeface="Times New Roman"/>
            </a:endParaRPr>
          </a:p>
          <a:p>
            <a:pPr indent="450850" algn="just"/>
            <a:r>
              <a:rPr lang="ru-RU" dirty="0">
                <a:solidFill>
                  <a:srgbClr val="000000"/>
                </a:solidFill>
                <a:latin typeface="Times New Roman"/>
              </a:rPr>
              <a:t>Примерный  речевой материал:</a:t>
            </a:r>
            <a:endParaRPr lang="ru-RU" sz="1200" dirty="0">
              <a:solidFill>
                <a:srgbClr val="000000"/>
              </a:solidFill>
              <a:latin typeface="Times New Roman"/>
            </a:endParaRPr>
          </a:p>
          <a:p>
            <a:pPr indent="450850" algn="just">
              <a:buFont typeface="Arial"/>
              <a:buChar char="•"/>
            </a:pPr>
            <a:r>
              <a:rPr lang="ru-RU" dirty="0">
                <a:solidFill>
                  <a:srgbClr val="000000"/>
                </a:solidFill>
                <a:latin typeface="Times New Roman"/>
              </a:rPr>
              <a:t>фрукты растут на деревьях;</a:t>
            </a:r>
            <a:endParaRPr lang="ru-RU" sz="1200" dirty="0">
              <a:solidFill>
                <a:srgbClr val="000000"/>
              </a:solidFill>
              <a:latin typeface="Times New Roman"/>
            </a:endParaRPr>
          </a:p>
          <a:p>
            <a:pPr indent="450850" algn="just">
              <a:buFont typeface="Arial"/>
              <a:buChar char="•"/>
            </a:pPr>
            <a:r>
              <a:rPr lang="ru-RU" dirty="0">
                <a:solidFill>
                  <a:srgbClr val="000000"/>
                </a:solidFill>
                <a:latin typeface="Times New Roman"/>
              </a:rPr>
              <a:t>овощи растут на кустарниках;</a:t>
            </a:r>
            <a:endParaRPr lang="ru-RU" sz="1200" dirty="0">
              <a:solidFill>
                <a:srgbClr val="000000"/>
              </a:solidFill>
              <a:latin typeface="Times New Roman"/>
            </a:endParaRPr>
          </a:p>
          <a:p>
            <a:pPr indent="450850" algn="just">
              <a:buFont typeface="Arial"/>
              <a:buChar char="•"/>
            </a:pPr>
            <a:r>
              <a:rPr lang="ru-RU" dirty="0">
                <a:solidFill>
                  <a:srgbClr val="000000"/>
                </a:solidFill>
                <a:latin typeface="Times New Roman"/>
              </a:rPr>
              <a:t>из ягод варят варенье;</a:t>
            </a:r>
            <a:endParaRPr lang="ru-RU" sz="1200" dirty="0">
              <a:solidFill>
                <a:srgbClr val="000000"/>
              </a:solidFill>
              <a:latin typeface="Times New Roman"/>
            </a:endParaRPr>
          </a:p>
          <a:p>
            <a:pPr indent="450850" algn="just">
              <a:buFont typeface="Arial"/>
              <a:buChar char="•"/>
            </a:pPr>
            <a:r>
              <a:rPr lang="ru-RU" dirty="0">
                <a:solidFill>
                  <a:srgbClr val="000000"/>
                </a:solidFill>
                <a:latin typeface="Times New Roman"/>
              </a:rPr>
              <a:t>обувь согревает тело человека в холодное время года;</a:t>
            </a:r>
            <a:endParaRPr lang="ru-RU" sz="1200" dirty="0">
              <a:solidFill>
                <a:srgbClr val="000000"/>
              </a:solidFill>
              <a:latin typeface="Times New Roman"/>
            </a:endParaRPr>
          </a:p>
          <a:p>
            <a:pPr indent="450850" algn="just">
              <a:buFont typeface="Arial"/>
              <a:buChar char="•"/>
            </a:pPr>
            <a:r>
              <a:rPr lang="ru-RU" dirty="0">
                <a:solidFill>
                  <a:srgbClr val="000000"/>
                </a:solidFill>
                <a:latin typeface="Times New Roman"/>
              </a:rPr>
              <a:t>в магазине продают продукты;</a:t>
            </a:r>
            <a:endParaRPr lang="ru-RU" sz="1200" dirty="0">
              <a:solidFill>
                <a:srgbClr val="000000"/>
              </a:solidFill>
              <a:latin typeface="Times New Roman"/>
            </a:endParaRPr>
          </a:p>
          <a:p>
            <a:pPr indent="450850" algn="just">
              <a:buFont typeface="Arial"/>
              <a:buChar char="•"/>
            </a:pPr>
            <a:r>
              <a:rPr lang="ru-RU" dirty="0">
                <a:solidFill>
                  <a:srgbClr val="000000"/>
                </a:solidFill>
                <a:latin typeface="Times New Roman"/>
              </a:rPr>
              <a:t>дикие животные живут в лесу;</a:t>
            </a:r>
            <a:endParaRPr lang="ru-RU" sz="1200" dirty="0">
              <a:solidFill>
                <a:srgbClr val="000000"/>
              </a:solidFill>
              <a:latin typeface="Times New Roman"/>
            </a:endParaRPr>
          </a:p>
          <a:p>
            <a:pPr indent="450850" algn="just">
              <a:buFont typeface="Arial"/>
              <a:buChar char="•"/>
            </a:pPr>
            <a:r>
              <a:rPr lang="ru-RU" dirty="0">
                <a:solidFill>
                  <a:srgbClr val="000000"/>
                </a:solidFill>
                <a:latin typeface="Times New Roman"/>
              </a:rPr>
              <a:t>перелётные птицы весной улетают на юг;</a:t>
            </a:r>
            <a:endParaRPr lang="ru-RU" sz="1200" dirty="0">
              <a:solidFill>
                <a:srgbClr val="000000"/>
              </a:solidFill>
              <a:latin typeface="Times New Roman"/>
            </a:endParaRPr>
          </a:p>
          <a:p>
            <a:pPr indent="450850" algn="just">
              <a:buFont typeface="Arial"/>
              <a:buChar char="•"/>
            </a:pPr>
            <a:r>
              <a:rPr lang="ru-RU" dirty="0">
                <a:solidFill>
                  <a:srgbClr val="000000"/>
                </a:solidFill>
                <a:latin typeface="Times New Roman"/>
              </a:rPr>
              <a:t>мебель нужна для удобства человека;</a:t>
            </a:r>
            <a:endParaRPr lang="ru-RU" sz="1200" dirty="0">
              <a:solidFill>
                <a:srgbClr val="000000"/>
              </a:solidFill>
              <a:latin typeface="Times New Roman"/>
            </a:endParaRPr>
          </a:p>
          <a:p>
            <a:pPr indent="450850" algn="just">
              <a:buFont typeface="Arial"/>
              <a:buChar char="•"/>
            </a:pPr>
            <a:r>
              <a:rPr lang="ru-RU" dirty="0">
                <a:solidFill>
                  <a:srgbClr val="000000"/>
                </a:solidFill>
                <a:latin typeface="Times New Roman"/>
              </a:rPr>
              <a:t>одежду носят на ногах;</a:t>
            </a:r>
            <a:endParaRPr lang="ru-RU" sz="1200" dirty="0">
              <a:solidFill>
                <a:srgbClr val="000000"/>
              </a:solidFill>
              <a:latin typeface="Times New Roman"/>
            </a:endParaRPr>
          </a:p>
          <a:p>
            <a:pPr indent="450850" algn="just">
              <a:buFont typeface="Arial"/>
              <a:buChar char="•"/>
            </a:pPr>
            <a:r>
              <a:rPr lang="ru-RU" dirty="0">
                <a:solidFill>
                  <a:srgbClr val="000000"/>
                </a:solidFill>
                <a:latin typeface="Times New Roman"/>
              </a:rPr>
              <a:t>летом лужи покрыты льдом и т.п.</a:t>
            </a:r>
            <a:endParaRPr lang="ru-RU" sz="1200" b="0" i="0" dirty="0">
              <a:solidFill>
                <a:srgbClr val="000000"/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967487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88639"/>
            <a:ext cx="885698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rgbClr val="000000"/>
                </a:solidFill>
                <a:latin typeface="Times New Roman"/>
              </a:rPr>
              <a:t>«Бывает – не бывает»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 (2 вариант) (для детей от пяти лет)</a:t>
            </a:r>
            <a:endParaRPr lang="ru-RU" sz="1200" dirty="0">
              <a:solidFill>
                <a:srgbClr val="000000"/>
              </a:solidFill>
              <a:latin typeface="Times New Roman"/>
            </a:endParaRPr>
          </a:p>
          <a:p>
            <a:pPr indent="450850" algn="just"/>
            <a:r>
              <a:rPr lang="ru-RU" b="1" dirty="0">
                <a:solidFill>
                  <a:srgbClr val="000000"/>
                </a:solidFill>
                <a:latin typeface="Times New Roman"/>
              </a:rPr>
              <a:t>Цели: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 Формирование семантических полей, расширение словаря антонимов; развитие творческих способностей.</a:t>
            </a:r>
            <a:endParaRPr lang="ru-RU" sz="1200" dirty="0">
              <a:solidFill>
                <a:srgbClr val="000000"/>
              </a:solidFill>
              <a:latin typeface="Times New Roman"/>
            </a:endParaRPr>
          </a:p>
          <a:p>
            <a:pPr indent="450850" algn="just"/>
            <a:r>
              <a:rPr lang="ru-RU" b="1" dirty="0">
                <a:solidFill>
                  <a:srgbClr val="000000"/>
                </a:solidFill>
                <a:latin typeface="Times New Roman"/>
              </a:rPr>
              <a:t>Содержание: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  Взрослый произносит предложения, заключающие в себе ошибку. Необходимо определить, какое слово в предложении используется неверно, и заменить его словом с противоположным значением.</a:t>
            </a:r>
            <a:endParaRPr lang="ru-RU" sz="1200" dirty="0">
              <a:solidFill>
                <a:srgbClr val="000000"/>
              </a:solidFill>
              <a:latin typeface="Times New Roman"/>
            </a:endParaRPr>
          </a:p>
          <a:p>
            <a:pPr indent="450850" algn="just"/>
            <a:r>
              <a:rPr lang="ru-RU" dirty="0">
                <a:solidFill>
                  <a:srgbClr val="000000"/>
                </a:solidFill>
                <a:latin typeface="Times New Roman"/>
              </a:rPr>
              <a:t> Примерный  речевой материал:</a:t>
            </a:r>
            <a:endParaRPr lang="ru-RU" sz="1200" dirty="0">
              <a:solidFill>
                <a:srgbClr val="000000"/>
              </a:solidFill>
              <a:latin typeface="Times New Roman"/>
            </a:endParaRPr>
          </a:p>
          <a:p>
            <a:pPr indent="450850" algn="just">
              <a:buFont typeface="Arial"/>
              <a:buChar char="•"/>
            </a:pPr>
            <a:r>
              <a:rPr lang="ru-RU" dirty="0" err="1">
                <a:solidFill>
                  <a:srgbClr val="000000"/>
                </a:solidFill>
                <a:latin typeface="Times New Roman"/>
              </a:rPr>
              <a:t>Дюймовочка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 выше Белоснежки, а Гулливер ниже лилипутов;</a:t>
            </a:r>
            <a:endParaRPr lang="ru-RU" sz="1200" dirty="0">
              <a:solidFill>
                <a:srgbClr val="000000"/>
              </a:solidFill>
              <a:latin typeface="Times New Roman"/>
            </a:endParaRPr>
          </a:p>
          <a:p>
            <a:pPr indent="450850" algn="just">
              <a:buFont typeface="Arial"/>
              <a:buChar char="•"/>
            </a:pPr>
            <a:r>
              <a:rPr lang="ru-RU" dirty="0">
                <a:solidFill>
                  <a:srgbClr val="000000"/>
                </a:solidFill>
                <a:latin typeface="Times New Roman"/>
              </a:rPr>
              <a:t>Птица Говорун любит громко молчать;</a:t>
            </a:r>
            <a:endParaRPr lang="ru-RU" sz="1200" dirty="0">
              <a:solidFill>
                <a:srgbClr val="000000"/>
              </a:solidFill>
              <a:latin typeface="Times New Roman"/>
            </a:endParaRPr>
          </a:p>
          <a:p>
            <a:pPr indent="450850" algn="just">
              <a:buFont typeface="Arial"/>
              <a:buChar char="•"/>
            </a:pPr>
            <a:r>
              <a:rPr lang="ru-RU" dirty="0">
                <a:solidFill>
                  <a:srgbClr val="000000"/>
                </a:solidFill>
                <a:latin typeface="Times New Roman"/>
              </a:rPr>
              <a:t>Снежная Королева любит лето, потому что летом идёт снег;</a:t>
            </a:r>
            <a:endParaRPr lang="ru-RU" sz="1200" dirty="0">
              <a:solidFill>
                <a:srgbClr val="000000"/>
              </a:solidFill>
              <a:latin typeface="Times New Roman"/>
            </a:endParaRPr>
          </a:p>
          <a:p>
            <a:pPr indent="450850" algn="just">
              <a:buFont typeface="Arial"/>
              <a:buChar char="•"/>
            </a:pPr>
            <a:r>
              <a:rPr lang="ru-RU" dirty="0">
                <a:solidFill>
                  <a:srgbClr val="000000"/>
                </a:solidFill>
                <a:latin typeface="Times New Roman"/>
              </a:rPr>
              <a:t>Винни Пух любит мёд за то, что он горький;</a:t>
            </a:r>
            <a:endParaRPr lang="ru-RU" sz="1200" dirty="0">
              <a:solidFill>
                <a:srgbClr val="000000"/>
              </a:solidFill>
              <a:latin typeface="Times New Roman"/>
            </a:endParaRPr>
          </a:p>
          <a:p>
            <a:pPr indent="450850" algn="just">
              <a:buFont typeface="Arial"/>
              <a:buChar char="•"/>
            </a:pPr>
            <a:r>
              <a:rPr lang="ru-RU" dirty="0">
                <a:solidFill>
                  <a:srgbClr val="000000"/>
                </a:solidFill>
                <a:latin typeface="Times New Roman"/>
              </a:rPr>
              <a:t>Папа Карло ниже Буратино, потому что он маленький;</a:t>
            </a:r>
            <a:endParaRPr lang="ru-RU" sz="1200" dirty="0">
              <a:solidFill>
                <a:srgbClr val="000000"/>
              </a:solidFill>
              <a:latin typeface="Times New Roman"/>
            </a:endParaRPr>
          </a:p>
          <a:p>
            <a:pPr indent="450850" algn="just">
              <a:buFont typeface="Arial"/>
              <a:buChar char="•"/>
            </a:pPr>
            <a:r>
              <a:rPr lang="ru-RU" dirty="0">
                <a:solidFill>
                  <a:srgbClr val="000000"/>
                </a:solidFill>
                <a:latin typeface="Times New Roman"/>
              </a:rPr>
              <a:t>Котёнок Гав мяукает громко, а кошка – тихо;</a:t>
            </a:r>
            <a:endParaRPr lang="ru-RU" sz="1200" dirty="0">
              <a:solidFill>
                <a:srgbClr val="000000"/>
              </a:solidFill>
              <a:latin typeface="Times New Roman"/>
            </a:endParaRPr>
          </a:p>
          <a:p>
            <a:pPr indent="450850" algn="just">
              <a:buFont typeface="Arial"/>
              <a:buChar char="•"/>
            </a:pPr>
            <a:r>
              <a:rPr lang="ru-RU" dirty="0">
                <a:solidFill>
                  <a:srgbClr val="000000"/>
                </a:solidFill>
                <a:latin typeface="Times New Roman"/>
              </a:rPr>
              <a:t>Сказка «Колобок» со счастливым концом, а сказка «Репка» - нет.</a:t>
            </a:r>
            <a:endParaRPr lang="ru-RU" sz="1200" b="0" i="0" dirty="0">
              <a:solidFill>
                <a:srgbClr val="000000"/>
              </a:solidFill>
              <a:effectLst/>
              <a:latin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4158957"/>
            <a:ext cx="813690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79450" algn="just"/>
            <a:r>
              <a:rPr lang="ru-RU" b="1" dirty="0">
                <a:solidFill>
                  <a:srgbClr val="000000"/>
                </a:solidFill>
                <a:latin typeface="Times New Roman"/>
              </a:rPr>
              <a:t>«Наоборот»</a:t>
            </a:r>
            <a:endParaRPr lang="ru-RU" sz="1200" dirty="0">
              <a:solidFill>
                <a:srgbClr val="000000"/>
              </a:solidFill>
              <a:latin typeface="Times New Roman"/>
            </a:endParaRPr>
          </a:p>
          <a:p>
            <a:pPr indent="450850" algn="just"/>
            <a:r>
              <a:rPr lang="ru-RU" b="1" dirty="0">
                <a:solidFill>
                  <a:srgbClr val="000000"/>
                </a:solidFill>
                <a:latin typeface="Times New Roman"/>
              </a:rPr>
              <a:t>Цель: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 формировать умение подбирать противоположные по смыслу слова</a:t>
            </a:r>
            <a:endParaRPr lang="ru-RU" sz="1200" dirty="0">
              <a:solidFill>
                <a:srgbClr val="000000"/>
              </a:solidFill>
              <a:latin typeface="Times New Roman"/>
            </a:endParaRPr>
          </a:p>
          <a:p>
            <a:pPr indent="450850" algn="just"/>
            <a:r>
              <a:rPr lang="ru-RU" b="1" dirty="0">
                <a:solidFill>
                  <a:srgbClr val="000000"/>
                </a:solidFill>
                <a:latin typeface="Times New Roman"/>
              </a:rPr>
              <a:t>Содержание: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 Я начну, а вы продолжите:</a:t>
            </a:r>
            <a:endParaRPr lang="ru-RU" sz="1200" dirty="0">
              <a:solidFill>
                <a:srgbClr val="000000"/>
              </a:solidFill>
              <a:latin typeface="Times New Roman"/>
            </a:endParaRPr>
          </a:p>
          <a:p>
            <a:pPr indent="450850" algn="just"/>
            <a:r>
              <a:rPr lang="ru-RU" dirty="0">
                <a:solidFill>
                  <a:srgbClr val="000000"/>
                </a:solidFill>
                <a:latin typeface="Times New Roman"/>
              </a:rPr>
              <a:t>Веселый праздник – грустный</a:t>
            </a:r>
            <a:endParaRPr lang="ru-RU" sz="1200" dirty="0">
              <a:solidFill>
                <a:srgbClr val="000000"/>
              </a:solidFill>
              <a:latin typeface="Times New Roman"/>
            </a:endParaRPr>
          </a:p>
          <a:p>
            <a:pPr indent="450850" algn="just"/>
            <a:r>
              <a:rPr lang="ru-RU" dirty="0">
                <a:solidFill>
                  <a:srgbClr val="000000"/>
                </a:solidFill>
                <a:latin typeface="Times New Roman"/>
              </a:rPr>
              <a:t>Большой подарок – маленький</a:t>
            </a:r>
            <a:endParaRPr lang="ru-RU" sz="1200" dirty="0">
              <a:solidFill>
                <a:srgbClr val="000000"/>
              </a:solidFill>
              <a:latin typeface="Times New Roman"/>
            </a:endParaRPr>
          </a:p>
          <a:p>
            <a:pPr indent="450850" algn="just"/>
            <a:r>
              <a:rPr lang="ru-RU" dirty="0">
                <a:solidFill>
                  <a:srgbClr val="000000"/>
                </a:solidFill>
                <a:latin typeface="Times New Roman"/>
              </a:rPr>
              <a:t>Светлое небо – …</a:t>
            </a:r>
            <a:endParaRPr lang="ru-RU" sz="1200" dirty="0">
              <a:solidFill>
                <a:srgbClr val="000000"/>
              </a:solidFill>
              <a:latin typeface="Times New Roman"/>
            </a:endParaRPr>
          </a:p>
          <a:p>
            <a:pPr indent="450850" algn="just"/>
            <a:r>
              <a:rPr lang="ru-RU" dirty="0">
                <a:solidFill>
                  <a:srgbClr val="000000"/>
                </a:solidFill>
                <a:latin typeface="Times New Roman"/>
              </a:rPr>
              <a:t>Чистое платье – …</a:t>
            </a:r>
            <a:endParaRPr lang="ru-RU" sz="1200" dirty="0">
              <a:solidFill>
                <a:srgbClr val="000000"/>
              </a:solidFill>
              <a:latin typeface="Times New Roman"/>
            </a:endParaRPr>
          </a:p>
          <a:p>
            <a:pPr indent="450850" algn="just"/>
            <a:r>
              <a:rPr lang="ru-RU" dirty="0">
                <a:solidFill>
                  <a:srgbClr val="000000"/>
                </a:solidFill>
                <a:latin typeface="Times New Roman"/>
              </a:rPr>
              <a:t>Хорошее настроение – …</a:t>
            </a:r>
            <a:endParaRPr lang="ru-RU" sz="1200" dirty="0">
              <a:solidFill>
                <a:srgbClr val="000000"/>
              </a:solidFill>
              <a:latin typeface="Times New Roman"/>
            </a:endParaRPr>
          </a:p>
          <a:p>
            <a:pPr indent="450850" algn="just"/>
            <a:r>
              <a:rPr lang="ru-RU" dirty="0">
                <a:solidFill>
                  <a:srgbClr val="000000"/>
                </a:solidFill>
                <a:latin typeface="Times New Roman"/>
              </a:rPr>
              <a:t>Теплая погода - …</a:t>
            </a:r>
            <a:endParaRPr lang="ru-RU" sz="1200" b="0" i="0" dirty="0">
              <a:solidFill>
                <a:srgbClr val="000000"/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1608962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71296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rgbClr val="000000"/>
                </a:solidFill>
                <a:latin typeface="Times New Roman"/>
              </a:rPr>
              <a:t>«Исправь ошибку» 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(для детей от пяти лет)</a:t>
            </a:r>
            <a:endParaRPr lang="ru-RU" sz="1200" dirty="0">
              <a:solidFill>
                <a:srgbClr val="000000"/>
              </a:solidFill>
              <a:latin typeface="Times New Roman"/>
            </a:endParaRPr>
          </a:p>
          <a:p>
            <a:pPr indent="450850" algn="just"/>
            <a:r>
              <a:rPr lang="ru-RU" dirty="0">
                <a:solidFill>
                  <a:srgbClr val="000000"/>
                </a:solidFill>
                <a:latin typeface="Times New Roman"/>
              </a:rPr>
              <a:t>Цель:  Формирование семантических полей; закрепление представлений о сказочных персонажах.</a:t>
            </a:r>
            <a:endParaRPr lang="ru-RU" sz="1200" dirty="0">
              <a:solidFill>
                <a:srgbClr val="000000"/>
              </a:solidFill>
              <a:latin typeface="Times New Roman"/>
            </a:endParaRPr>
          </a:p>
          <a:p>
            <a:pPr indent="450850" algn="just"/>
            <a:r>
              <a:rPr lang="ru-RU" dirty="0">
                <a:solidFill>
                  <a:srgbClr val="000000"/>
                </a:solidFill>
                <a:latin typeface="Times New Roman"/>
              </a:rPr>
              <a:t>Содержание: Взрослый произносит предложение, в котором сопоставляются два предмета (объекта). Ошибочность суждения в том, что в первой части предложения указывается на один признак сравнения,  а во второй его части – на другой (внучка  маленькая, а  бабушка старенькая). Ребёнку необходимо исправить ошибку, предложив два правильных варианта суждения. Например: «Мел белый, а сажа жидкая. В первой части сравнения сказано о цвете, а во второй части – о твёрдости. Правильно будет так: мел белый, а сажа чёрная или мел твёрдый, а сажа мягкая».</a:t>
            </a:r>
            <a:endParaRPr lang="ru-RU" sz="1200" dirty="0">
              <a:solidFill>
                <a:srgbClr val="000000"/>
              </a:solidFill>
              <a:latin typeface="Times New Roman"/>
            </a:endParaRPr>
          </a:p>
          <a:p>
            <a:pPr indent="450850" algn="just"/>
            <a:r>
              <a:rPr lang="ru-RU" dirty="0">
                <a:solidFill>
                  <a:srgbClr val="000000"/>
                </a:solidFill>
                <a:latin typeface="Times New Roman"/>
              </a:rPr>
              <a:t>Примерный речевой материал:</a:t>
            </a:r>
            <a:endParaRPr lang="ru-RU" sz="1200" dirty="0">
              <a:solidFill>
                <a:srgbClr val="000000"/>
              </a:solidFill>
              <a:latin typeface="Times New Roman"/>
            </a:endParaRPr>
          </a:p>
          <a:p>
            <a:pPr indent="450850" algn="just">
              <a:buFont typeface="Arial"/>
              <a:buChar char="•"/>
            </a:pPr>
            <a:r>
              <a:rPr lang="ru-RU" dirty="0">
                <a:solidFill>
                  <a:srgbClr val="000000"/>
                </a:solidFill>
                <a:latin typeface="Times New Roman"/>
              </a:rPr>
              <a:t>Внучка маленькая, а бабушка старенькая;</a:t>
            </a:r>
            <a:endParaRPr lang="ru-RU" sz="1200" dirty="0">
              <a:solidFill>
                <a:srgbClr val="000000"/>
              </a:solidFill>
              <a:latin typeface="Times New Roman"/>
            </a:endParaRPr>
          </a:p>
          <a:p>
            <a:pPr indent="450850" algn="just">
              <a:buFont typeface="Arial"/>
              <a:buChar char="•"/>
            </a:pPr>
            <a:r>
              <a:rPr lang="ru-RU" dirty="0">
                <a:solidFill>
                  <a:srgbClr val="000000"/>
                </a:solidFill>
                <a:latin typeface="Times New Roman"/>
              </a:rPr>
              <a:t>Ослик </a:t>
            </a:r>
            <a:r>
              <a:rPr lang="ru-RU" dirty="0" err="1">
                <a:solidFill>
                  <a:srgbClr val="000000"/>
                </a:solidFill>
                <a:latin typeface="Times New Roman"/>
              </a:rPr>
              <a:t>Иа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 большой, а Винни Пух толстый;</a:t>
            </a:r>
            <a:endParaRPr lang="ru-RU" sz="1200" dirty="0">
              <a:solidFill>
                <a:srgbClr val="000000"/>
              </a:solidFill>
              <a:latin typeface="Times New Roman"/>
            </a:endParaRPr>
          </a:p>
          <a:p>
            <a:pPr indent="450850" algn="just">
              <a:buFont typeface="Arial"/>
              <a:buChar char="•"/>
            </a:pPr>
            <a:r>
              <a:rPr lang="ru-RU" dirty="0">
                <a:solidFill>
                  <a:srgbClr val="000000"/>
                </a:solidFill>
                <a:latin typeface="Times New Roman"/>
              </a:rPr>
              <a:t>Лиса хитрая, а Колобок жёлтый;</a:t>
            </a:r>
            <a:endParaRPr lang="ru-RU" sz="1200" dirty="0">
              <a:solidFill>
                <a:srgbClr val="000000"/>
              </a:solidFill>
              <a:latin typeface="Times New Roman"/>
            </a:endParaRPr>
          </a:p>
          <a:p>
            <a:pPr indent="450850" algn="just">
              <a:buFont typeface="Arial"/>
              <a:buChar char="•"/>
            </a:pPr>
            <a:r>
              <a:rPr lang="ru-RU" dirty="0">
                <a:solidFill>
                  <a:srgbClr val="000000"/>
                </a:solidFill>
                <a:latin typeface="Times New Roman"/>
              </a:rPr>
              <a:t>Гулливер высокий, а </a:t>
            </a:r>
            <a:r>
              <a:rPr lang="ru-RU" dirty="0" err="1">
                <a:solidFill>
                  <a:srgbClr val="000000"/>
                </a:solidFill>
                <a:latin typeface="Times New Roman"/>
              </a:rPr>
              <a:t>Дюймовочка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 маленькая;</a:t>
            </a:r>
            <a:endParaRPr lang="ru-RU" sz="1200" dirty="0">
              <a:solidFill>
                <a:srgbClr val="000000"/>
              </a:solidFill>
              <a:latin typeface="Times New Roman"/>
            </a:endParaRPr>
          </a:p>
          <a:p>
            <a:pPr indent="450850" algn="just">
              <a:buFont typeface="Arial"/>
              <a:buChar char="•"/>
            </a:pPr>
            <a:r>
              <a:rPr lang="ru-RU" dirty="0">
                <a:solidFill>
                  <a:srgbClr val="000000"/>
                </a:solidFill>
                <a:latin typeface="Times New Roman"/>
              </a:rPr>
              <a:t>Заяц серый, а петушок смелый;</a:t>
            </a:r>
            <a:endParaRPr lang="ru-RU" sz="1200" dirty="0">
              <a:solidFill>
                <a:srgbClr val="000000"/>
              </a:solidFill>
              <a:latin typeface="Times New Roman"/>
            </a:endParaRPr>
          </a:p>
          <a:p>
            <a:pPr indent="450850" algn="just">
              <a:buFont typeface="Arial"/>
              <a:buChar char="•"/>
            </a:pPr>
            <a:r>
              <a:rPr lang="ru-RU" dirty="0">
                <a:solidFill>
                  <a:srgbClr val="000000"/>
                </a:solidFill>
                <a:latin typeface="Times New Roman"/>
              </a:rPr>
              <a:t>Винни Пух любит мёд, а Пятачок розовый;</a:t>
            </a:r>
            <a:endParaRPr lang="ru-RU" sz="1200" dirty="0">
              <a:solidFill>
                <a:srgbClr val="000000"/>
              </a:solidFill>
              <a:latin typeface="Times New Roman"/>
            </a:endParaRPr>
          </a:p>
          <a:p>
            <a:pPr indent="450850" algn="just">
              <a:buFont typeface="Arial"/>
              <a:buChar char="•"/>
            </a:pPr>
            <a:r>
              <a:rPr lang="ru-RU" dirty="0" err="1">
                <a:solidFill>
                  <a:srgbClr val="000000"/>
                </a:solidFill>
                <a:latin typeface="Times New Roman"/>
              </a:rPr>
              <a:t>Дюймовочка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 лёгкая, а ласточка большая;</a:t>
            </a:r>
            <a:endParaRPr lang="ru-RU" sz="1200" dirty="0">
              <a:solidFill>
                <a:srgbClr val="000000"/>
              </a:solidFill>
              <a:latin typeface="Times New Roman"/>
            </a:endParaRPr>
          </a:p>
          <a:p>
            <a:pPr indent="450850" algn="just">
              <a:buFont typeface="Arial"/>
              <a:buChar char="•"/>
            </a:pPr>
            <a:r>
              <a:rPr lang="ru-RU" dirty="0">
                <a:solidFill>
                  <a:srgbClr val="000000"/>
                </a:solidFill>
                <a:latin typeface="Times New Roman"/>
              </a:rPr>
              <a:t>У Пьеро рукава длинные, а у Мальвины волосы голубые и т.п.</a:t>
            </a:r>
            <a:endParaRPr lang="ru-RU" sz="1200" b="0" i="0" dirty="0">
              <a:solidFill>
                <a:srgbClr val="000000"/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04147466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85</TotalTime>
  <Words>129</Words>
  <Application>Microsoft Office PowerPoint</Application>
  <PresentationFormat>Экран (4:3)</PresentationFormat>
  <Paragraphs>113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11</dc:creator>
  <cp:lastModifiedBy>МБДОУ_8</cp:lastModifiedBy>
  <cp:revision>7</cp:revision>
  <dcterms:created xsi:type="dcterms:W3CDTF">2020-12-06T16:49:54Z</dcterms:created>
  <dcterms:modified xsi:type="dcterms:W3CDTF">2020-12-07T11:06:39Z</dcterms:modified>
</cp:coreProperties>
</file>