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2514" y="-7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avatars.mds.yandex.net/get-pdb/367895/130715dc-67ae-4fcf-bd25-c3f48690b169/s1200?webp=false"/>
          <p:cNvPicPr>
            <a:picLocks noChangeAspect="1" noChangeArrowheads="1"/>
          </p:cNvPicPr>
          <p:nvPr/>
        </p:nvPicPr>
        <p:blipFill>
          <a:blip r:embed="rId2" cstate="print"/>
          <a:srcRect l="1176" t="2751" r="1963" b="1701"/>
          <a:stretch>
            <a:fillRect/>
          </a:stretch>
        </p:blipFill>
        <p:spPr bwMode="auto">
          <a:xfrm>
            <a:off x="0" y="332656"/>
            <a:ext cx="9144000" cy="655272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99592" y="188640"/>
            <a:ext cx="62464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ДЕТСКИЙ  САД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ОБЩЕРАЗВИВАЮЩЕГО ВИДА №8 «РЯБИНКА» ГОРОДА БЕЛОРЕЧЕНСКА МУНИЦИПАЛЬНОГО ОБРАЗОВАНИЯ </a:t>
            </a:r>
            <a:r>
              <a:rPr lang="ru-RU" sz="1400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1400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БЕЛОРЕЧЕНСКИЙ РАЙОН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637928" y="2348880"/>
            <a:ext cx="545435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Консультация для родителей "Профилактика плоскостопия у детей дошкольного возраста"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55976" y="4922004"/>
            <a:ext cx="42612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i="1" dirty="0" smtClean="0">
                <a:solidFill>
                  <a:srgbClr val="002060"/>
                </a:solidFill>
              </a:rPr>
              <a:t>Подготовила: инструктор по физической культуре</a:t>
            </a:r>
          </a:p>
          <a:p>
            <a:r>
              <a:rPr lang="ru-RU" sz="1400" i="1" dirty="0" smtClean="0">
                <a:solidFill>
                  <a:srgbClr val="002060"/>
                </a:solidFill>
              </a:rPr>
              <a:t>Серова Ю.В.</a:t>
            </a:r>
            <a:endParaRPr lang="ru-RU" sz="1400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avatars.mds.yandex.net/get-pdb/367895/130715dc-67ae-4fcf-bd25-c3f48690b169/s1200?webp=false"/>
          <p:cNvPicPr>
            <a:picLocks noChangeAspect="1" noChangeArrowheads="1"/>
          </p:cNvPicPr>
          <p:nvPr/>
        </p:nvPicPr>
        <p:blipFill>
          <a:blip r:embed="rId2" cstate="print"/>
          <a:srcRect l="25198" t="2751" r="1963" b="1701"/>
          <a:stretch>
            <a:fillRect/>
          </a:stretch>
        </p:blipFill>
        <p:spPr bwMode="auto">
          <a:xfrm>
            <a:off x="2267744" y="260648"/>
            <a:ext cx="6876256" cy="655272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9512" y="260648"/>
            <a:ext cx="709228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первыми шагами у ребёнка начинается процесс формирования стоп. Окончательно стопа формируется у ребёнка к семи-восьми годам. Плоскостопие считается одним из самых распространённых заболеваний у детей. Но родители часто не воспринимают это заболевание всерьёз, и это неправильная позиция. Дети, страдающие плоскостопием, жалуются на боли в стопах, повышенную утомляемость, боли в голенях.</a:t>
            </a:r>
          </a:p>
          <a:p>
            <a:pPr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Нормальная или плоская стопа?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Определить форму стопы можно так: смазать стопы ребенка подсолнечным маслом и поставить его на лист белой бумаги, хорошо впитывающей масло. При этом надо отвлечь внимание малыша. Через 1—1,5 минуты снять его с бумаги и вниматель­но рассмотреть отпечатки стоп. Если следы имеют форму боба, то это свидетельствует о нормальных стопах: своды стоп приподняты и при движениях выполняют рессорную функцию. Если же отпечаталась вся стопа, следует заподозрить имеющееся или начинающееся плоскосто­пие, а если дошкольник при длительной ходьбе жалуется на боль в ногах, то здесь уже нужна консультация и помощь ортопеда.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2" name="Picture 4" descr="https://orto-magnat.ru/userfiles/clauses/large/1791_ploskostopie--mozhno-li-vy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6250"/>
          <a:stretch>
            <a:fillRect/>
          </a:stretch>
        </p:blipFill>
        <p:spPr bwMode="auto">
          <a:xfrm>
            <a:off x="-180528" y="4221088"/>
            <a:ext cx="4816781" cy="2664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avatars.mds.yandex.net/get-pdb/367895/130715dc-67ae-4fcf-bd25-c3f48690b169/s1200?webp=false"/>
          <p:cNvPicPr>
            <a:picLocks noChangeAspect="1" noChangeArrowheads="1"/>
          </p:cNvPicPr>
          <p:nvPr/>
        </p:nvPicPr>
        <p:blipFill>
          <a:blip r:embed="rId2" cstate="print"/>
          <a:srcRect l="25198" t="2751" r="1963" b="1701"/>
          <a:stretch>
            <a:fillRect/>
          </a:stretch>
        </p:blipFill>
        <p:spPr bwMode="auto">
          <a:xfrm>
            <a:off x="2267744" y="260648"/>
            <a:ext cx="6876256" cy="655272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11560" y="620688"/>
            <a:ext cx="6174432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предупредить плоскостопие?</a:t>
            </a: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обувь у ребёнка должна быть сделана из натуральных материалов, внутри с твёрдым супинатором, поднимающим внутренний край стопы;</a:t>
            </a:r>
          </a:p>
          <a:p>
            <a:pPr algn="just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подошва детской обуви должна быть гибкой и иметь каблук (5-10мм, искусственно поднимающий свод стопы, защищающий пятку от ушибов);</a:t>
            </a:r>
          </a:p>
          <a:p>
            <a:pPr algn="just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обувь должна соответствовать форме и размеру стопы, быть удобной при носке и не должна мешать естественному развитию ноги, сдавливая стопу, нарушая кровообращение и вызывая потертости;</a:t>
            </a:r>
          </a:p>
          <a:p>
            <a:pPr algn="just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обувь должна быть максимально легкой, но с хорошим задником;</a:t>
            </a:r>
          </a:p>
          <a:p>
            <a:pPr algn="just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помните, длина следа должна быть больше стопы в носочной части, припуск в 10 мм;</a:t>
            </a:r>
          </a:p>
          <a:p>
            <a:pPr algn="just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при определении размера обуви ребенка руководствуйтесь длиной стопы, которая определяется расстоянием между наиболее выступающей точкой пятки и концом самого длинного пальца.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avatars.mds.yandex.net/get-pdb/367895/130715dc-67ae-4fcf-bd25-c3f48690b169/s1200?webp=false"/>
          <p:cNvPicPr>
            <a:picLocks noChangeAspect="1" noChangeArrowheads="1"/>
          </p:cNvPicPr>
          <p:nvPr/>
        </p:nvPicPr>
        <p:blipFill>
          <a:blip r:embed="rId2" cstate="print"/>
          <a:srcRect l="25198" t="2751" r="1963" b="1701"/>
          <a:stretch>
            <a:fillRect/>
          </a:stretch>
        </p:blipFill>
        <p:spPr bwMode="auto">
          <a:xfrm>
            <a:off x="2267744" y="260648"/>
            <a:ext cx="6876256" cy="655272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76056" y="1700808"/>
            <a:ext cx="3384376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Примерный перечень </a:t>
            </a:r>
          </a:p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специальных упражнений</a:t>
            </a:r>
          </a:p>
          <a:p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Подошвенное и тыльное сгибание стоп с удержанием в каждом положении по 4-6 секунд.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Круговые движения ногами «велосипед» с акцентом на движения стопами.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Одновременное сжимание пальцев рук и ног в кулаки с последующим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растопыриванием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пальцев.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Круговые движения стопами внутрь и наружу медленно с максимальной амплитудой.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20567" t="3358" r="20891"/>
          <a:stretch>
            <a:fillRect/>
          </a:stretch>
        </p:blipFill>
        <p:spPr bwMode="auto">
          <a:xfrm>
            <a:off x="72008" y="188640"/>
            <a:ext cx="4860032" cy="60172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avatars.mds.yandex.net/get-pdb/367895/130715dc-67ae-4fcf-bd25-c3f48690b169/s1200?webp=false"/>
          <p:cNvPicPr>
            <a:picLocks noChangeAspect="1" noChangeArrowheads="1"/>
          </p:cNvPicPr>
          <p:nvPr/>
        </p:nvPicPr>
        <p:blipFill>
          <a:blip r:embed="rId2" cstate="print"/>
          <a:srcRect l="25198" t="2751" r="1963" b="1701"/>
          <a:stretch>
            <a:fillRect/>
          </a:stretch>
        </p:blipFill>
        <p:spPr bwMode="auto">
          <a:xfrm>
            <a:off x="2267744" y="260648"/>
            <a:ext cx="6876256" cy="655272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355976" y="260648"/>
            <a:ext cx="478802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И. П. сидя на полу. Руки в упоре сзади, ноги прямые.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Поочередный подъем прямых ног с одновременным тыльным сгибанием стоп и удержанием в течение 4-6 секунд.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Подъем прямой ноги, тыльное сгибание стопы. Сгибание ноги в коленном суставе одновременно с подошвенным сгибанием стопы. Разгибание в коленном суставе, подошвенное сгибание стопы, принятие и. п.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И. п. сидя на полу. Руки в упоре сзади. Ноги согнуты в коленных суставах, тазобедренных суставах, стопы стоят на полу. Разведение и сведение пяток.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И. п. как в  упражнении 3. Захват мелких предметов перед собой, перекладывание по обе стороны от себя с последующим возвращением на место.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15229" r="18189"/>
          <a:stretch>
            <a:fillRect/>
          </a:stretch>
        </p:blipFill>
        <p:spPr bwMode="auto">
          <a:xfrm>
            <a:off x="35496" y="404664"/>
            <a:ext cx="4346932" cy="489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avatars.mds.yandex.net/get-pdb/367895/130715dc-67ae-4fcf-bd25-c3f48690b169/s1200?webp=false"/>
          <p:cNvPicPr>
            <a:picLocks noChangeAspect="1" noChangeArrowheads="1"/>
          </p:cNvPicPr>
          <p:nvPr/>
        </p:nvPicPr>
        <p:blipFill>
          <a:blip r:embed="rId2" cstate="print"/>
          <a:srcRect l="25198" t="2751" r="1963" b="1701"/>
          <a:stretch>
            <a:fillRect/>
          </a:stretch>
        </p:blipFill>
        <p:spPr bwMode="auto">
          <a:xfrm>
            <a:off x="2267744" y="260648"/>
            <a:ext cx="6876256" cy="655272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580112" y="1916832"/>
            <a:ext cx="360040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И. П. стоя</a:t>
            </a:r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Ходьба на носках.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Ходьба на пятках.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Ходьба по гимнастической палке, шведской стенке приставным шагом.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Перекаты с пятки на носок и обратно, стоя на коврике.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Разведение и сведение пяток, стоя на коврике.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 Разведение и сведение передних отделов стоп, сидя на коврике.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18764" t="12808" r="10072"/>
          <a:stretch>
            <a:fillRect/>
          </a:stretch>
        </p:blipFill>
        <p:spPr bwMode="auto">
          <a:xfrm>
            <a:off x="-36513" y="188640"/>
            <a:ext cx="5642039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avatars.mds.yandex.net/get-pdb/367895/130715dc-67ae-4fcf-bd25-c3f48690b169/s1200?webp=false"/>
          <p:cNvPicPr>
            <a:picLocks noChangeAspect="1" noChangeArrowheads="1"/>
          </p:cNvPicPr>
          <p:nvPr/>
        </p:nvPicPr>
        <p:blipFill>
          <a:blip r:embed="rId2" cstate="print"/>
          <a:srcRect l="25198" t="2751" r="1963" b="1701"/>
          <a:stretch>
            <a:fillRect/>
          </a:stretch>
        </p:blipFill>
        <p:spPr bwMode="auto">
          <a:xfrm>
            <a:off x="2267744" y="260648"/>
            <a:ext cx="6876256" cy="655272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9512" y="188640"/>
            <a:ext cx="4572000" cy="526297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Дополнительные комплексы:</a:t>
            </a:r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Комплекс "утята"</a:t>
            </a:r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"Утята шагают к реке"</a:t>
            </a:r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И.п. - сидя согнув ноги, руки в упоре сзади.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Ходьба на месте, не отрывая носков от пола.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"Утка ходит </a:t>
            </a:r>
            <a:r>
              <a:rPr lang="ru-RU" sz="1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вразвалочку-спотыкалочку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И.п. - то же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1-2 - поднимая внутренние своды, опереться на наружные края стоп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3-4 - и.п.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"Утята встретили на тропинке гусеницу"</a:t>
            </a:r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И.п. - то же.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Ползающие движения стоп вперед и назад с помощью пальцев.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"Утка крякает"</a:t>
            </a:r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И.п. - то же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1-2 - отрывая пятки от пола, развести их в стороны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"клюв открылся"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), произнести "кря-кря"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3-4 - и.п.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"Утята учатся плавать"</a:t>
            </a:r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И.п. - сидя руки в упоре сзади, носки натянуть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1 - согнутую правую стопу - вперед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2 - разгибая правую стопу, согнутую левую стопу - вперед.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 l="30254" t="18623" r="26676" b="17408"/>
          <a:stretch>
            <a:fillRect/>
          </a:stretch>
        </p:blipFill>
        <p:spPr bwMode="auto">
          <a:xfrm>
            <a:off x="4439440" y="116631"/>
            <a:ext cx="4704560" cy="52405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avatars.mds.yandex.net/get-pdb/367895/130715dc-67ae-4fcf-bd25-c3f48690b169/s1200?webp=false"/>
          <p:cNvPicPr>
            <a:picLocks noChangeAspect="1" noChangeArrowheads="1"/>
          </p:cNvPicPr>
          <p:nvPr/>
        </p:nvPicPr>
        <p:blipFill>
          <a:blip r:embed="rId2" cstate="print"/>
          <a:srcRect l="25198" t="2751" r="1963" b="1701"/>
          <a:stretch>
            <a:fillRect/>
          </a:stretch>
        </p:blipFill>
        <p:spPr bwMode="auto">
          <a:xfrm>
            <a:off x="2267744" y="260648"/>
            <a:ext cx="6876256" cy="655272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07504" y="188640"/>
            <a:ext cx="5904656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Комплекс с гимнастической палкой</a:t>
            </a:r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И.п. - сидя, согнув ноги врозь, стопы параллельно, руки в упоре сзади, палка на полу под серединой стоп.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Катать палку вперед-назад двумя стопами вместе и поочередно.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И.п. - то же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1-2 - сгибая пальцы ног, обхватить ими палку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3-6 - держать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7-8 - и.п.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И.п. - то же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1-2 - поднять пятки, опираясь пальцами ног о пол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3-4 - и.п.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 l="23167" t="18472" r="20679" b="16322"/>
          <a:stretch>
            <a:fillRect/>
          </a:stretch>
        </p:blipFill>
        <p:spPr bwMode="auto">
          <a:xfrm>
            <a:off x="5652120" y="144016"/>
            <a:ext cx="3275857" cy="2852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 l="17170" t="30341" r="25586" b="19589"/>
          <a:stretch>
            <a:fillRect/>
          </a:stretch>
        </p:blipFill>
        <p:spPr bwMode="auto">
          <a:xfrm>
            <a:off x="4533732" y="3068960"/>
            <a:ext cx="4610268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72008" y="3068960"/>
            <a:ext cx="4572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И.п. - сидя по-турецки, палка вертикально на полу между стопами, хватом двумя руками придерживать ее за верхний конец.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Движениями стоп вперед-назад вращать палку вокруг вертикальной оси.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И.п. - то же.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Стараясь обхватить палку стопами, поочередно перемещать их по палке вверх и вниз.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И.п. - стоя ноги вместе на палке, лежащей на полу, руки на пояс.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Ходьба по палке приставным шагом вправо и влево, палка под серединой стоп; то же, но пятки на палке, а носки на полу; то же, но носки на палке, а пятки на полу.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5.infourok.ru/uploads/ex/0530/00039b27-09409d16/img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632</Words>
  <Application>Microsoft Office PowerPoint</Application>
  <PresentationFormat>Экран (4:3)</PresentationFormat>
  <Paragraphs>70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сад 8</dc:creator>
  <cp:lastModifiedBy>МБДОУ_8</cp:lastModifiedBy>
  <cp:revision>6</cp:revision>
  <dcterms:created xsi:type="dcterms:W3CDTF">2020-10-05T12:43:36Z</dcterms:created>
  <dcterms:modified xsi:type="dcterms:W3CDTF">2020-11-17T07:54:01Z</dcterms:modified>
</cp:coreProperties>
</file>