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7" d="100"/>
          <a:sy n="57" d="100"/>
        </p:scale>
        <p:origin x="-2076" y="43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18.03.2015</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m0-tub-ru.yandex.net/i?id=79a6895e32c5ae6b5e2ffde6fe8951b8-114-144&amp;n=21"/>
          <p:cNvPicPr>
            <a:picLocks noChangeAspect="1" noChangeArrowheads="1"/>
          </p:cNvPicPr>
          <p:nvPr/>
        </p:nvPicPr>
        <p:blipFill>
          <a:blip r:embed="rId2"/>
          <a:srcRect l="13689" t="5204" r="11769" b="5576"/>
          <a:stretch>
            <a:fillRect/>
          </a:stretch>
        </p:blipFill>
        <p:spPr bwMode="auto">
          <a:xfrm>
            <a:off x="142852" y="142844"/>
            <a:ext cx="1357322" cy="1143008"/>
          </a:xfrm>
          <a:prstGeom prst="rect">
            <a:avLst/>
          </a:prstGeom>
          <a:noFill/>
        </p:spPr>
      </p:pic>
      <p:sp>
        <p:nvSpPr>
          <p:cNvPr id="2" name="Прямоугольник 1"/>
          <p:cNvSpPr/>
          <p:nvPr/>
        </p:nvSpPr>
        <p:spPr>
          <a:xfrm>
            <a:off x="1214422" y="0"/>
            <a:ext cx="4551246" cy="1138773"/>
          </a:xfrm>
          <a:prstGeom prst="rect">
            <a:avLst/>
          </a:prstGeom>
        </p:spPr>
        <p:txBody>
          <a:bodyPr wrap="none">
            <a:spAutoFit/>
          </a:bodyPr>
          <a:lstStyle/>
          <a:p>
            <a:pPr algn="ctr"/>
            <a:r>
              <a:rPr lang="ru-RU" sz="3600" dirty="0" smtClean="0">
                <a:solidFill>
                  <a:srgbClr val="7030A0"/>
                </a:solidFill>
                <a:latin typeface="Monotype Corsiva" pitchFamily="66" charset="0"/>
              </a:rPr>
              <a:t>Охрана и гигиена зрения </a:t>
            </a:r>
          </a:p>
          <a:p>
            <a:pPr algn="ctr"/>
            <a:r>
              <a:rPr lang="ru-RU" sz="3200" dirty="0" smtClean="0">
                <a:solidFill>
                  <a:srgbClr val="7030A0"/>
                </a:solidFill>
                <a:latin typeface="Monotype Corsiva" pitchFamily="66" charset="0"/>
              </a:rPr>
              <a:t>у дошкольников</a:t>
            </a:r>
            <a:endParaRPr lang="ru-RU" sz="3600" dirty="0">
              <a:solidFill>
                <a:srgbClr val="7030A0"/>
              </a:solidFill>
              <a:latin typeface="Monotype Corsiva" pitchFamily="66" charset="0"/>
            </a:endParaRPr>
          </a:p>
        </p:txBody>
      </p:sp>
      <p:pic>
        <p:nvPicPr>
          <p:cNvPr id="1030" name="Picture 6" descr="Почти 50% детей Латвии страдают от плохого зрения"/>
          <p:cNvPicPr>
            <a:picLocks noChangeAspect="1" noChangeArrowheads="1"/>
          </p:cNvPicPr>
          <p:nvPr/>
        </p:nvPicPr>
        <p:blipFill>
          <a:blip r:embed="rId3"/>
          <a:srcRect l="15827" r="6788"/>
          <a:stretch>
            <a:fillRect/>
          </a:stretch>
        </p:blipFill>
        <p:spPr bwMode="auto">
          <a:xfrm>
            <a:off x="2786058" y="5500695"/>
            <a:ext cx="4071966" cy="3643338"/>
          </a:xfrm>
          <a:prstGeom prst="rect">
            <a:avLst/>
          </a:prstGeom>
          <a:noFill/>
        </p:spPr>
      </p:pic>
      <p:sp>
        <p:nvSpPr>
          <p:cNvPr id="6" name="Прямоугольник 5"/>
          <p:cNvSpPr/>
          <p:nvPr/>
        </p:nvSpPr>
        <p:spPr>
          <a:xfrm>
            <a:off x="71462" y="1240106"/>
            <a:ext cx="6643686" cy="6124754"/>
          </a:xfrm>
          <a:prstGeom prst="rect">
            <a:avLst/>
          </a:prstGeom>
        </p:spPr>
        <p:txBody>
          <a:bodyPr wrap="square">
            <a:spAutoFit/>
          </a:bodyPr>
          <a:lstStyle/>
          <a:p>
            <a:pPr algn="just"/>
            <a:r>
              <a:rPr lang="ru-RU" sz="1400" b="1" dirty="0" smtClean="0">
                <a:solidFill>
                  <a:srgbClr val="0070C0"/>
                </a:solidFill>
                <a:latin typeface="Times New Roman" pitchFamily="18" charset="0"/>
                <a:cs typeface="Times New Roman" pitchFamily="18" charset="0"/>
              </a:rPr>
              <a:t> </a:t>
            </a:r>
            <a:r>
              <a:rPr lang="ru-RU" sz="1400" b="1" dirty="0" smtClean="0">
                <a:solidFill>
                  <a:srgbClr val="0070C0"/>
                </a:solidFill>
                <a:latin typeface="Times New Roman" pitchFamily="18" charset="0"/>
                <a:cs typeface="Times New Roman" pitchFamily="18" charset="0"/>
              </a:rPr>
              <a:t>                 Зрение</a:t>
            </a:r>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принадлежит к числу интереснейших явлений природы. Известно, что 80% информации об окружающем нас мире мы получаем через глаза.</a:t>
            </a:r>
          </a:p>
          <a:p>
            <a:pPr algn="just"/>
            <a:r>
              <a:rPr lang="ru-RU" sz="1400" dirty="0" smtClean="0">
                <a:solidFill>
                  <a:srgbClr val="0070C0"/>
                </a:solidFill>
                <a:latin typeface="Times New Roman" pitchFamily="18" charset="0"/>
                <a:cs typeface="Times New Roman" pitchFamily="18" charset="0"/>
              </a:rPr>
              <a:t>                 Взрослые </a:t>
            </a:r>
            <a:r>
              <a:rPr lang="ru-RU" sz="1400" dirty="0" smtClean="0">
                <a:solidFill>
                  <a:srgbClr val="0070C0"/>
                </a:solidFill>
                <a:latin typeface="Times New Roman" pitchFamily="18" charset="0"/>
                <a:cs typeface="Times New Roman" pitchFamily="18" charset="0"/>
              </a:rPr>
              <a:t>могут и должны сделать все  возможное для нормального развития зрения ребенка.</a:t>
            </a:r>
          </a:p>
          <a:p>
            <a:pPr algn="just"/>
            <a:r>
              <a:rPr lang="ru-RU" sz="1400" dirty="0" smtClean="0">
                <a:solidFill>
                  <a:srgbClr val="0070C0"/>
                </a:solidFill>
                <a:latin typeface="Times New Roman" pitchFamily="18" charset="0"/>
                <a:cs typeface="Times New Roman" pitchFamily="18" charset="0"/>
              </a:rPr>
              <a:t>                 Большую </a:t>
            </a:r>
            <a:r>
              <a:rPr lang="ru-RU" sz="1400" dirty="0" smtClean="0">
                <a:solidFill>
                  <a:srgbClr val="0070C0"/>
                </a:solidFill>
                <a:latin typeface="Times New Roman" pitchFamily="18" charset="0"/>
                <a:cs typeface="Times New Roman" pitchFamily="18" charset="0"/>
              </a:rPr>
              <a:t>роль в сохранении зрения играет </a:t>
            </a:r>
            <a:r>
              <a:rPr lang="ru-RU" sz="1400" u="sng" dirty="0" smtClean="0">
                <a:solidFill>
                  <a:srgbClr val="0070C0"/>
                </a:solidFill>
                <a:latin typeface="Times New Roman" pitchFamily="18" charset="0"/>
                <a:cs typeface="Times New Roman" pitchFamily="18" charset="0"/>
              </a:rPr>
              <a:t>правильный режим дня</a:t>
            </a:r>
            <a:r>
              <a:rPr lang="ru-RU" sz="1400" dirty="0" smtClean="0">
                <a:solidFill>
                  <a:srgbClr val="0070C0"/>
                </a:solidFill>
                <a:latin typeface="Times New Roman" pitchFamily="18" charset="0"/>
                <a:cs typeface="Times New Roman" pitchFamily="18" charset="0"/>
              </a:rPr>
              <a:t>. Беспорядочный образ жизни, систематическое недосыпание, злоупотребление просмотрами телевизионных передач вредно сказывается на здоровье, а, следовательно, и на зрении.</a:t>
            </a:r>
          </a:p>
          <a:p>
            <a:pPr algn="just"/>
            <a:r>
              <a:rPr lang="ru-RU" sz="1400" dirty="0" smtClean="0">
                <a:solidFill>
                  <a:srgbClr val="0070C0"/>
                </a:solidFill>
                <a:latin typeface="Times New Roman" pitchFamily="18" charset="0"/>
                <a:cs typeface="Times New Roman" pitchFamily="18" charset="0"/>
              </a:rPr>
              <a:t>                Очень </a:t>
            </a:r>
            <a:r>
              <a:rPr lang="ru-RU" sz="1400" dirty="0" smtClean="0">
                <a:solidFill>
                  <a:srgbClr val="0070C0"/>
                </a:solidFill>
                <a:latin typeface="Times New Roman" pitchFamily="18" charset="0"/>
                <a:cs typeface="Times New Roman" pitchFamily="18" charset="0"/>
              </a:rPr>
              <a:t>полезны для зрения регулярные физические упражнения. </a:t>
            </a:r>
            <a:endParaRPr lang="ru-RU" sz="1400" dirty="0" smtClean="0">
              <a:solidFill>
                <a:srgbClr val="0070C0"/>
              </a:solidFill>
              <a:latin typeface="Times New Roman" pitchFamily="18" charset="0"/>
              <a:cs typeface="Times New Roman" pitchFamily="18" charset="0"/>
            </a:endParaRPr>
          </a:p>
          <a:p>
            <a:pPr algn="just"/>
            <a:r>
              <a:rPr lang="ru-RU" sz="1400" dirty="0" smtClean="0">
                <a:solidFill>
                  <a:srgbClr val="0070C0"/>
                </a:solidFill>
                <a:latin typeface="Times New Roman" pitchFamily="18" charset="0"/>
                <a:cs typeface="Times New Roman" pitchFamily="18" charset="0"/>
              </a:rPr>
              <a:t>Выбор </a:t>
            </a:r>
            <a:r>
              <a:rPr lang="ru-RU" sz="1400" dirty="0" smtClean="0">
                <a:solidFill>
                  <a:srgbClr val="0070C0"/>
                </a:solidFill>
                <a:latin typeface="Times New Roman" pitchFamily="18" charset="0"/>
                <a:cs typeface="Times New Roman" pitchFamily="18" charset="0"/>
              </a:rPr>
              <a:t>упражнений зависит от возраста, состояния здоровья и зрения. При высокой близорукости, глаукоме не следует выполнять упражнения с чрезмерным наклоном головы, не рекомендуются и резкие движения. Любая длительная работа на близком расстоянии (чтение, письмо, компьютерные игры) всегда сопровождаются сильным напряжением глаз. Поэтому всякая работа требует отдыха, который более полезен, если один вид деятельности, сменяется другим. </a:t>
            </a:r>
            <a:endParaRPr lang="ru-RU" sz="1400" dirty="0" smtClean="0">
              <a:solidFill>
                <a:srgbClr val="0070C0"/>
              </a:solidFill>
              <a:latin typeface="Times New Roman" pitchFamily="18" charset="0"/>
              <a:cs typeface="Times New Roman" pitchFamily="18" charset="0"/>
            </a:endParaRPr>
          </a:p>
          <a:p>
            <a:pPr algn="just"/>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                Самый </a:t>
            </a:r>
            <a:r>
              <a:rPr lang="ru-RU" sz="1400" dirty="0" smtClean="0">
                <a:solidFill>
                  <a:srgbClr val="0070C0"/>
                </a:solidFill>
                <a:latin typeface="Times New Roman" pitchFamily="18" charset="0"/>
                <a:cs typeface="Times New Roman" pitchFamily="18" charset="0"/>
              </a:rPr>
              <a:t>лучший отдых после зрительной работы - активность в движении. Несколько гимнастических упражнений и даже ходьба по комнате быстро снимает утомление, дает отдых глазам.</a:t>
            </a:r>
          </a:p>
          <a:p>
            <a:pPr algn="just"/>
            <a:r>
              <a:rPr lang="ru-RU" sz="1400" dirty="0" smtClean="0">
                <a:solidFill>
                  <a:srgbClr val="0070C0"/>
                </a:solidFill>
                <a:latin typeface="Times New Roman" pitchFamily="18" charset="0"/>
                <a:cs typeface="Times New Roman" pitchFamily="18" charset="0"/>
              </a:rPr>
              <a:t>                Полезен </a:t>
            </a:r>
            <a:r>
              <a:rPr lang="ru-RU" sz="1400" dirty="0" smtClean="0">
                <a:solidFill>
                  <a:srgbClr val="0070C0"/>
                </a:solidFill>
                <a:latin typeface="Times New Roman" pitchFamily="18" charset="0"/>
                <a:cs typeface="Times New Roman" pitchFamily="18" charset="0"/>
              </a:rPr>
              <a:t>для зрения свежий воздух. Прогулки, ходьба на лыжах, езда на велосипеде, различные игры способствуют лучшему кровоснабжению глаз.</a:t>
            </a:r>
          </a:p>
          <a:p>
            <a:r>
              <a:rPr lang="ru-RU" sz="1400" dirty="0" smtClean="0">
                <a:solidFill>
                  <a:srgbClr val="0070C0"/>
                </a:solidFill>
                <a:latin typeface="Times New Roman" pitchFamily="18" charset="0"/>
                <a:cs typeface="Times New Roman" pitchFamily="18" charset="0"/>
              </a:rPr>
              <a:t>                Наиболее </a:t>
            </a:r>
            <a:r>
              <a:rPr lang="ru-RU" sz="1400" dirty="0" smtClean="0">
                <a:solidFill>
                  <a:srgbClr val="0070C0"/>
                </a:solidFill>
                <a:latin typeface="Times New Roman" pitchFamily="18" charset="0"/>
                <a:cs typeface="Times New Roman" pitchFamily="18" charset="0"/>
              </a:rPr>
              <a:t>полноценный отдых - сон. </a:t>
            </a:r>
            <a:endParaRPr lang="ru-RU" sz="1400" dirty="0" smtClean="0">
              <a:solidFill>
                <a:srgbClr val="0070C0"/>
              </a:solidFill>
              <a:latin typeface="Times New Roman" pitchFamily="18" charset="0"/>
              <a:cs typeface="Times New Roman" pitchFamily="18" charset="0"/>
            </a:endParaRPr>
          </a:p>
          <a:p>
            <a:r>
              <a:rPr lang="ru-RU" sz="1400" dirty="0" smtClean="0">
                <a:solidFill>
                  <a:srgbClr val="0070C0"/>
                </a:solidFill>
                <a:latin typeface="Times New Roman" pitchFamily="18" charset="0"/>
                <a:cs typeface="Times New Roman" pitchFamily="18" charset="0"/>
              </a:rPr>
              <a:t>    Он </a:t>
            </a:r>
            <a:r>
              <a:rPr lang="ru-RU" sz="1400" dirty="0" smtClean="0">
                <a:solidFill>
                  <a:srgbClr val="0070C0"/>
                </a:solidFill>
                <a:latin typeface="Times New Roman" pitchFamily="18" charset="0"/>
                <a:cs typeface="Times New Roman" pitchFamily="18" charset="0"/>
              </a:rPr>
              <a:t>защищает нервную систему </a:t>
            </a:r>
            <a:r>
              <a:rPr lang="ru-RU" sz="1400" dirty="0" smtClean="0">
                <a:solidFill>
                  <a:srgbClr val="0070C0"/>
                </a:solidFill>
                <a:latin typeface="Times New Roman" pitchFamily="18" charset="0"/>
                <a:cs typeface="Times New Roman" pitchFamily="18" charset="0"/>
              </a:rPr>
              <a:t>от</a:t>
            </a:r>
          </a:p>
          <a:p>
            <a:r>
              <a:rPr lang="ru-RU" sz="1400" dirty="0" smtClean="0">
                <a:solidFill>
                  <a:srgbClr val="0070C0"/>
                </a:solidFill>
                <a:latin typeface="Times New Roman" pitchFamily="18" charset="0"/>
                <a:cs typeface="Times New Roman" pitchFamily="18" charset="0"/>
              </a:rPr>
              <a:t>       переутомления</a:t>
            </a:r>
            <a:r>
              <a:rPr lang="ru-RU" sz="1400" dirty="0" smtClean="0">
                <a:solidFill>
                  <a:srgbClr val="0070C0"/>
                </a:solidFill>
                <a:latin typeface="Times New Roman" pitchFamily="18" charset="0"/>
                <a:cs typeface="Times New Roman" pitchFamily="18" charset="0"/>
              </a:rPr>
              <a:t>. Чтобы сон был </a:t>
            </a:r>
            <a:endParaRPr lang="ru-RU" sz="1400" dirty="0" smtClean="0">
              <a:solidFill>
                <a:srgbClr val="0070C0"/>
              </a:solidFill>
              <a:latin typeface="Times New Roman" pitchFamily="18" charset="0"/>
              <a:cs typeface="Times New Roman" pitchFamily="18" charset="0"/>
            </a:endParaRPr>
          </a:p>
          <a:p>
            <a:r>
              <a:rPr lang="ru-RU" sz="1400" dirty="0" smtClean="0">
                <a:solidFill>
                  <a:srgbClr val="0070C0"/>
                </a:solidFill>
                <a:latin typeface="Times New Roman" pitchFamily="18" charset="0"/>
                <a:cs typeface="Times New Roman" pitchFamily="18" charset="0"/>
              </a:rPr>
              <a:t>полноценным</a:t>
            </a:r>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глубоким </a:t>
            </a:r>
            <a:r>
              <a:rPr lang="ru-RU" sz="1400" dirty="0" smtClean="0">
                <a:solidFill>
                  <a:srgbClr val="0070C0"/>
                </a:solidFill>
                <a:latin typeface="Times New Roman" pitchFamily="18" charset="0"/>
                <a:cs typeface="Times New Roman" pitchFamily="18" charset="0"/>
              </a:rPr>
              <a:t>надо, прежде </a:t>
            </a:r>
            <a:r>
              <a:rPr lang="ru-RU" sz="1400" dirty="0" smtClean="0">
                <a:solidFill>
                  <a:srgbClr val="0070C0"/>
                </a:solidFill>
                <a:latin typeface="Times New Roman" pitchFamily="18" charset="0"/>
                <a:cs typeface="Times New Roman" pitchFamily="18" charset="0"/>
              </a:rPr>
              <a:t>всего</a:t>
            </a:r>
          </a:p>
          <a:p>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в одно и </a:t>
            </a:r>
            <a:r>
              <a:rPr lang="ru-RU" sz="1400" dirty="0" smtClean="0">
                <a:solidFill>
                  <a:srgbClr val="0070C0"/>
                </a:solidFill>
                <a:latin typeface="Times New Roman" pitchFamily="18" charset="0"/>
                <a:cs typeface="Times New Roman" pitchFamily="18" charset="0"/>
              </a:rPr>
              <a:t>тоже </a:t>
            </a:r>
            <a:r>
              <a:rPr lang="ru-RU" sz="1400" dirty="0" smtClean="0">
                <a:solidFill>
                  <a:srgbClr val="0070C0"/>
                </a:solidFill>
                <a:latin typeface="Times New Roman" pitchFamily="18" charset="0"/>
                <a:cs typeface="Times New Roman" pitchFamily="18" charset="0"/>
              </a:rPr>
              <a:t>время за 1,5 –</a:t>
            </a:r>
            <a:r>
              <a:rPr lang="en-US" sz="1400" dirty="0" smtClean="0">
                <a:solidFill>
                  <a:srgbClr val="0070C0"/>
                </a:solidFill>
                <a:latin typeface="Times New Roman" pitchFamily="18" charset="0"/>
                <a:cs typeface="Times New Roman" pitchFamily="18" charset="0"/>
              </a:rPr>
              <a:t> 2 </a:t>
            </a:r>
            <a:r>
              <a:rPr lang="ru-RU" sz="1400" dirty="0" smtClean="0">
                <a:solidFill>
                  <a:srgbClr val="0070C0"/>
                </a:solidFill>
                <a:latin typeface="Times New Roman" pitchFamily="18" charset="0"/>
                <a:cs typeface="Times New Roman" pitchFamily="18" charset="0"/>
              </a:rPr>
              <a:t>часа </a:t>
            </a:r>
            <a:endParaRPr lang="ru-RU" sz="1400" dirty="0" smtClean="0">
              <a:solidFill>
                <a:srgbClr val="0070C0"/>
              </a:solidFill>
              <a:latin typeface="Times New Roman" pitchFamily="18" charset="0"/>
              <a:cs typeface="Times New Roman" pitchFamily="18" charset="0"/>
            </a:endParaRPr>
          </a:p>
          <a:p>
            <a:r>
              <a:rPr lang="ru-RU" sz="1400" dirty="0" smtClean="0">
                <a:solidFill>
                  <a:srgbClr val="0070C0"/>
                </a:solidFill>
                <a:latin typeface="Times New Roman" pitchFamily="18" charset="0"/>
                <a:cs typeface="Times New Roman" pitchFamily="18" charset="0"/>
              </a:rPr>
              <a:t> прекращать всякую </a:t>
            </a:r>
            <a:r>
              <a:rPr lang="ru-RU" sz="1400" dirty="0" smtClean="0">
                <a:solidFill>
                  <a:srgbClr val="0070C0"/>
                </a:solidFill>
                <a:latin typeface="Times New Roman" pitchFamily="18" charset="0"/>
                <a:cs typeface="Times New Roman" pitchFamily="18" charset="0"/>
              </a:rPr>
              <a:t>умственную работу.</a:t>
            </a:r>
          </a:p>
          <a:p>
            <a:endParaRPr lang="ru-RU" sz="1400" dirty="0" smtClean="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hildren and Teens - The Eyes of Children Howard County General Hospital"/>
          <p:cNvPicPr>
            <a:picLocks noChangeAspect="1" noChangeArrowheads="1"/>
          </p:cNvPicPr>
          <p:nvPr/>
        </p:nvPicPr>
        <p:blipFill>
          <a:blip r:embed="rId2"/>
          <a:srcRect l="12362" r="8517"/>
          <a:stretch>
            <a:fillRect/>
          </a:stretch>
        </p:blipFill>
        <p:spPr bwMode="auto">
          <a:xfrm>
            <a:off x="-24" y="3500430"/>
            <a:ext cx="2286016" cy="4332288"/>
          </a:xfrm>
          <a:prstGeom prst="rect">
            <a:avLst/>
          </a:prstGeom>
          <a:noFill/>
        </p:spPr>
      </p:pic>
      <p:sp>
        <p:nvSpPr>
          <p:cNvPr id="3" name="Прямоугольник 2"/>
          <p:cNvSpPr/>
          <p:nvPr/>
        </p:nvSpPr>
        <p:spPr>
          <a:xfrm>
            <a:off x="1357298" y="3571868"/>
            <a:ext cx="5500702" cy="1600438"/>
          </a:xfrm>
          <a:prstGeom prst="rect">
            <a:avLst/>
          </a:prstGeom>
        </p:spPr>
        <p:txBody>
          <a:bodyPr wrap="square">
            <a:spAutoFit/>
          </a:bodyPr>
          <a:lstStyle/>
          <a:p>
            <a:pPr algn="just"/>
            <a:r>
              <a:rPr lang="ru-RU" sz="1400" dirty="0" smtClean="0">
                <a:solidFill>
                  <a:srgbClr val="0070C0"/>
                </a:solidFill>
                <a:latin typeface="Times New Roman" pitchFamily="18" charset="0"/>
                <a:cs typeface="Times New Roman" pitchFamily="18" charset="0"/>
              </a:rPr>
              <a:t>         Большую </a:t>
            </a:r>
            <a:r>
              <a:rPr lang="ru-RU" sz="1400" dirty="0" smtClean="0">
                <a:solidFill>
                  <a:srgbClr val="0070C0"/>
                </a:solidFill>
                <a:latin typeface="Times New Roman" pitchFamily="18" charset="0"/>
                <a:cs typeface="Times New Roman" pitchFamily="18" charset="0"/>
              </a:rPr>
              <a:t>роль в сохранении зрения играет регулярное полноценное питание. </a:t>
            </a:r>
            <a:r>
              <a:rPr lang="ru-RU" sz="1400" dirty="0" smtClean="0">
                <a:solidFill>
                  <a:srgbClr val="0070C0"/>
                </a:solidFill>
                <a:latin typeface="Times New Roman" pitchFamily="18" charset="0"/>
                <a:cs typeface="Times New Roman" pitchFamily="18" charset="0"/>
              </a:rPr>
              <a:t>                           </a:t>
            </a:r>
          </a:p>
          <a:p>
            <a:pPr algn="just"/>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        Необходимо</a:t>
            </a:r>
            <a:r>
              <a:rPr lang="ru-RU" sz="1400" dirty="0" smtClean="0">
                <a:solidFill>
                  <a:srgbClr val="0070C0"/>
                </a:solidFill>
                <a:latin typeface="Times New Roman" pitchFamily="18" charset="0"/>
                <a:cs typeface="Times New Roman" pitchFamily="18" charset="0"/>
              </a:rPr>
              <a:t>, чтобы пища содержала в достаточном количестве белки, жиры, </a:t>
            </a:r>
            <a:r>
              <a:rPr lang="ru-RU" sz="1400" dirty="0" smtClean="0">
                <a:solidFill>
                  <a:srgbClr val="0070C0"/>
                </a:solidFill>
                <a:latin typeface="Times New Roman" pitchFamily="18" charset="0"/>
                <a:cs typeface="Times New Roman" pitchFamily="18" charset="0"/>
              </a:rPr>
              <a:t>      углеводы</a:t>
            </a:r>
            <a:r>
              <a:rPr lang="ru-RU" sz="1400" dirty="0" smtClean="0">
                <a:solidFill>
                  <a:srgbClr val="0070C0"/>
                </a:solidFill>
                <a:latin typeface="Times New Roman" pitchFamily="18" charset="0"/>
                <a:cs typeface="Times New Roman" pitchFamily="18" charset="0"/>
              </a:rPr>
              <a:t>, минеральные вещества и витамины.</a:t>
            </a:r>
          </a:p>
          <a:p>
            <a:pPr algn="just"/>
            <a:r>
              <a:rPr lang="ru-RU" sz="1400" dirty="0" smtClean="0">
                <a:solidFill>
                  <a:srgbClr val="0070C0"/>
                </a:solidFill>
                <a:latin typeface="Times New Roman" pitchFamily="18" charset="0"/>
                <a:cs typeface="Times New Roman" pitchFamily="18" charset="0"/>
              </a:rPr>
              <a:t>         На </a:t>
            </a:r>
            <a:r>
              <a:rPr lang="ru-RU" sz="1400" dirty="0" smtClean="0">
                <a:solidFill>
                  <a:srgbClr val="0070C0"/>
                </a:solidFill>
                <a:latin typeface="Times New Roman" pitchFamily="18" charset="0"/>
                <a:cs typeface="Times New Roman" pitchFamily="18" charset="0"/>
              </a:rPr>
              <a:t>первое место следует поставить создание правильного освещения мест </a:t>
            </a:r>
            <a:r>
              <a:rPr lang="ru-RU" sz="1400" dirty="0" smtClean="0">
                <a:solidFill>
                  <a:srgbClr val="0070C0"/>
                </a:solidFill>
                <a:latin typeface="Times New Roman" pitchFamily="18" charset="0"/>
                <a:cs typeface="Times New Roman" pitchFamily="18" charset="0"/>
              </a:rPr>
              <a:t>для  работы </a:t>
            </a:r>
            <a:r>
              <a:rPr lang="ru-RU" sz="1400" dirty="0" smtClean="0">
                <a:solidFill>
                  <a:srgbClr val="0070C0"/>
                </a:solidFill>
                <a:latin typeface="Times New Roman" pitchFamily="18" charset="0"/>
                <a:cs typeface="Times New Roman" pitchFamily="18" charset="0"/>
              </a:rPr>
              <a:t>и занятий. Лучшим видом освещения, конечно, является дневное. Помимо высоких световых качеств, </a:t>
            </a:r>
            <a:r>
              <a:rPr lang="ru-RU" sz="1400" dirty="0" smtClean="0">
                <a:solidFill>
                  <a:srgbClr val="0070C0"/>
                </a:solidFill>
                <a:latin typeface="Times New Roman" pitchFamily="18" charset="0"/>
                <a:cs typeface="Times New Roman" pitchFamily="18" charset="0"/>
              </a:rPr>
              <a:t>он</a:t>
            </a:r>
            <a:endParaRPr lang="ru-RU" sz="1400" dirty="0" smtClean="0">
              <a:solidFill>
                <a:srgbClr val="0070C0"/>
              </a:solidFill>
              <a:latin typeface="Times New Roman" pitchFamily="18" charset="0"/>
              <a:cs typeface="Times New Roman" pitchFamily="18" charset="0"/>
            </a:endParaRPr>
          </a:p>
        </p:txBody>
      </p:sp>
      <p:sp>
        <p:nvSpPr>
          <p:cNvPr id="4" name="Прямоугольник 3"/>
          <p:cNvSpPr/>
          <p:nvPr/>
        </p:nvSpPr>
        <p:spPr>
          <a:xfrm>
            <a:off x="142852" y="105005"/>
            <a:ext cx="6643710" cy="3570208"/>
          </a:xfrm>
          <a:prstGeom prst="rect">
            <a:avLst/>
          </a:prstGeom>
        </p:spPr>
        <p:txBody>
          <a:bodyPr wrap="square">
            <a:spAutoFit/>
          </a:bodyPr>
          <a:lstStyle/>
          <a:p>
            <a:pPr algn="ctr"/>
            <a:r>
              <a:rPr lang="ru-RU" sz="1600" b="1" dirty="0" smtClean="0">
                <a:solidFill>
                  <a:srgbClr val="0070C0"/>
                </a:solidFill>
                <a:latin typeface="Times New Roman" pitchFamily="18" charset="0"/>
                <a:cs typeface="Times New Roman" pitchFamily="18" charset="0"/>
              </a:rPr>
              <a:t>Как следует смотреть телевизор? </a:t>
            </a:r>
            <a:endParaRPr lang="ru-RU" sz="1600" b="1" dirty="0" smtClean="0">
              <a:solidFill>
                <a:srgbClr val="0070C0"/>
              </a:solidFill>
              <a:latin typeface="Times New Roman" pitchFamily="18" charset="0"/>
              <a:cs typeface="Times New Roman" pitchFamily="18" charset="0"/>
            </a:endParaRPr>
          </a:p>
          <a:p>
            <a:pPr algn="just"/>
            <a:r>
              <a:rPr lang="ru-RU" sz="1400" dirty="0" smtClean="0">
                <a:solidFill>
                  <a:srgbClr val="0070C0"/>
                </a:solidFill>
                <a:latin typeface="Times New Roman" pitchFamily="18" charset="0"/>
                <a:cs typeface="Times New Roman" pitchFamily="18" charset="0"/>
              </a:rPr>
              <a:t>        Частые </a:t>
            </a:r>
            <a:r>
              <a:rPr lang="ru-RU" sz="1400" dirty="0" smtClean="0">
                <a:solidFill>
                  <a:srgbClr val="0070C0"/>
                </a:solidFill>
                <a:latin typeface="Times New Roman" pitchFamily="18" charset="0"/>
                <a:cs typeface="Times New Roman" pitchFamily="18" charset="0"/>
              </a:rPr>
              <a:t>и длительные просмотры телевизионных передач вызывают дополнительное утомление зрения, особенно, если смотреть их в темноте.  Этого делать не следует. Слишком большой контраст между изображением на экране и окружающим фоном вредно отражается на зрении. Поэтому во время просмотра телепередач необходимо обязательно осветить комнату. И еще одно непременное условие - не смотреть телевизор, ближе, чем на 3 метра от экрана. </a:t>
            </a:r>
            <a:endParaRPr lang="ru-RU" sz="1400" dirty="0" smtClean="0">
              <a:solidFill>
                <a:srgbClr val="0070C0"/>
              </a:solidFill>
              <a:latin typeface="Times New Roman" pitchFamily="18" charset="0"/>
              <a:cs typeface="Times New Roman" pitchFamily="18" charset="0"/>
            </a:endParaRPr>
          </a:p>
          <a:p>
            <a:pPr algn="just"/>
            <a:r>
              <a:rPr lang="ru-RU" sz="1400" dirty="0" smtClean="0">
                <a:solidFill>
                  <a:srgbClr val="0070C0"/>
                </a:solidFill>
                <a:latin typeface="Times New Roman" pitchFamily="18" charset="0"/>
                <a:cs typeface="Times New Roman" pitchFamily="18" charset="0"/>
              </a:rPr>
              <a:t> </a:t>
            </a:r>
            <a:r>
              <a:rPr lang="ru-RU" sz="1400" dirty="0" smtClean="0">
                <a:solidFill>
                  <a:srgbClr val="0070C0"/>
                </a:solidFill>
                <a:latin typeface="Times New Roman" pitchFamily="18" charset="0"/>
                <a:cs typeface="Times New Roman" pitchFamily="18" charset="0"/>
              </a:rPr>
              <a:t>      Детям </a:t>
            </a:r>
            <a:r>
              <a:rPr lang="ru-RU" sz="1400" dirty="0" smtClean="0">
                <a:solidFill>
                  <a:srgbClr val="0070C0"/>
                </a:solidFill>
                <a:latin typeface="Times New Roman" pitchFamily="18" charset="0"/>
                <a:cs typeface="Times New Roman" pitchFamily="18" charset="0"/>
              </a:rPr>
              <a:t>младшего возраста следует смотреть только дневные передачи и не больше 2 - 3 раз в неделю. Ежедневное времяпровождение у телевизора отрицательно сказывается на режиме дня, так как нередко оно заменяет собой прогулки. Далеко не безразлична для детского организма длительность просмотра телевизионных передач. Наблюдения показывают, что после 60 минут непрерывного сидения у телевизора у детей наступает заметное ухудшение остроты зрения. Признаки утомления выражаются также в частой смене положения тела, потягиваниях, отвлечениях. Следовательно, смотреть телевизор непрерывно желательно не более часа.</a:t>
            </a:r>
            <a:endParaRPr lang="ru-RU" sz="1400" dirty="0" smtClean="0">
              <a:solidFill>
                <a:srgbClr val="0070C0"/>
              </a:solidFill>
              <a:latin typeface="Times New Roman" pitchFamily="18" charset="0"/>
              <a:cs typeface="Times New Roman" pitchFamily="18" charset="0"/>
            </a:endParaRPr>
          </a:p>
        </p:txBody>
      </p:sp>
      <p:sp>
        <p:nvSpPr>
          <p:cNvPr id="5" name="Прямоугольник 4"/>
          <p:cNvSpPr/>
          <p:nvPr/>
        </p:nvSpPr>
        <p:spPr>
          <a:xfrm>
            <a:off x="1571612" y="5072066"/>
            <a:ext cx="5286388" cy="738664"/>
          </a:xfrm>
          <a:prstGeom prst="rect">
            <a:avLst/>
          </a:prstGeom>
        </p:spPr>
        <p:txBody>
          <a:bodyPr wrap="square">
            <a:spAutoFit/>
          </a:bodyPr>
          <a:lstStyle/>
          <a:p>
            <a:pPr algn="just"/>
            <a:r>
              <a:rPr lang="ru-RU" sz="1400" dirty="0" smtClean="0">
                <a:solidFill>
                  <a:srgbClr val="0070C0"/>
                </a:solidFill>
                <a:latin typeface="Times New Roman" pitchFamily="18" charset="0"/>
                <a:cs typeface="Times New Roman" pitchFamily="18" charset="0"/>
              </a:rPr>
              <a:t>обладает и другими, ценнейшими свойствами. Он оказывает благотворное влияние на физиологические процессы, повышает обмен веществ, способствует лучшему развитию организма. </a:t>
            </a:r>
            <a:r>
              <a:rPr lang="ru-RU" sz="1400" dirty="0" smtClean="0">
                <a:solidFill>
                  <a:srgbClr val="0070C0"/>
                </a:solidFill>
                <a:latin typeface="Times New Roman" pitchFamily="18" charset="0"/>
                <a:cs typeface="Times New Roman" pitchFamily="18" charset="0"/>
              </a:rPr>
              <a:t>       </a:t>
            </a:r>
            <a:endParaRPr lang="ru-RU" sz="1400" dirty="0">
              <a:solidFill>
                <a:srgbClr val="0070C0"/>
              </a:solidFill>
            </a:endParaRPr>
          </a:p>
        </p:txBody>
      </p:sp>
      <p:sp>
        <p:nvSpPr>
          <p:cNvPr id="7" name="Прямоугольник 6"/>
          <p:cNvSpPr/>
          <p:nvPr/>
        </p:nvSpPr>
        <p:spPr>
          <a:xfrm>
            <a:off x="1714488" y="5683947"/>
            <a:ext cx="5143512" cy="523220"/>
          </a:xfrm>
          <a:prstGeom prst="rect">
            <a:avLst/>
          </a:prstGeom>
        </p:spPr>
        <p:txBody>
          <a:bodyPr wrap="square">
            <a:spAutoFit/>
          </a:bodyPr>
          <a:lstStyle/>
          <a:p>
            <a:pPr algn="just"/>
            <a:r>
              <a:rPr lang="ru-RU" sz="1400" dirty="0" smtClean="0">
                <a:solidFill>
                  <a:srgbClr val="0070C0"/>
                </a:solidFill>
                <a:latin typeface="Times New Roman" pitchFamily="18" charset="0"/>
                <a:cs typeface="Times New Roman" pitchFamily="18" charset="0"/>
              </a:rPr>
              <a:t>    Во </a:t>
            </a:r>
            <a:r>
              <a:rPr lang="ru-RU" sz="1400" dirty="0" smtClean="0">
                <a:solidFill>
                  <a:srgbClr val="0070C0"/>
                </a:solidFill>
                <a:latin typeface="Times New Roman" pitchFamily="18" charset="0"/>
                <a:cs typeface="Times New Roman" pitchFamily="18" charset="0"/>
              </a:rPr>
              <a:t>время чтения, письма и других работ, связанных с напряжением зрения, не следует бояться </a:t>
            </a:r>
            <a:r>
              <a:rPr lang="ru-RU" sz="1400" dirty="0" smtClean="0">
                <a:solidFill>
                  <a:srgbClr val="0070C0"/>
                </a:solidFill>
                <a:latin typeface="Times New Roman" pitchFamily="18" charset="0"/>
                <a:cs typeface="Times New Roman" pitchFamily="18" charset="0"/>
              </a:rPr>
              <a:t>включать</a:t>
            </a:r>
            <a:endParaRPr lang="ru-RU" sz="1400" dirty="0" smtClean="0">
              <a:solidFill>
                <a:srgbClr val="0070C0"/>
              </a:solidFill>
              <a:latin typeface="Times New Roman" pitchFamily="18" charset="0"/>
              <a:cs typeface="Times New Roman" pitchFamily="18" charset="0"/>
            </a:endParaRPr>
          </a:p>
        </p:txBody>
      </p:sp>
      <p:sp>
        <p:nvSpPr>
          <p:cNvPr id="8" name="Прямоугольник 7"/>
          <p:cNvSpPr/>
          <p:nvPr/>
        </p:nvSpPr>
        <p:spPr>
          <a:xfrm>
            <a:off x="2214554" y="6109186"/>
            <a:ext cx="4572008" cy="1815882"/>
          </a:xfrm>
          <a:prstGeom prst="rect">
            <a:avLst/>
          </a:prstGeom>
        </p:spPr>
        <p:txBody>
          <a:bodyPr wrap="square">
            <a:spAutoFit/>
          </a:bodyPr>
          <a:lstStyle/>
          <a:p>
            <a:pPr algn="just"/>
            <a:r>
              <a:rPr lang="ru-RU" sz="1400" dirty="0" smtClean="0">
                <a:solidFill>
                  <a:srgbClr val="0070C0"/>
                </a:solidFill>
                <a:latin typeface="Times New Roman" pitchFamily="18" charset="0"/>
                <a:cs typeface="Times New Roman" pitchFamily="18" charset="0"/>
              </a:rPr>
              <a:t>искусственное освещение в дополнение к естественному, если последнего не хватает.  Вреда для зрения здесь нет. Главное, чтобы место для работы было достаточно и правильно освещено. При использовании искусственного освещения нельзя ограничиваться одним общим. Если работа проходит за столом, необходимо пользоваться настольными лампами. Абажур  должен быть непрозрачным, с четкой нижней границей, </a:t>
            </a:r>
            <a:r>
              <a:rPr lang="ru-RU" sz="1400" dirty="0" smtClean="0">
                <a:solidFill>
                  <a:srgbClr val="0070C0"/>
                </a:solidFill>
                <a:latin typeface="Times New Roman" pitchFamily="18" charset="0"/>
                <a:cs typeface="Times New Roman" pitchFamily="18" charset="0"/>
              </a:rPr>
              <a:t>находящемся</a:t>
            </a:r>
            <a:endParaRPr lang="ru-RU" sz="1400" dirty="0"/>
          </a:p>
        </p:txBody>
      </p:sp>
      <p:sp>
        <p:nvSpPr>
          <p:cNvPr id="9" name="Прямоугольник 8"/>
          <p:cNvSpPr/>
          <p:nvPr/>
        </p:nvSpPr>
        <p:spPr>
          <a:xfrm>
            <a:off x="0" y="7836123"/>
            <a:ext cx="6858000" cy="307777"/>
          </a:xfrm>
          <a:prstGeom prst="rect">
            <a:avLst/>
          </a:prstGeom>
        </p:spPr>
        <p:txBody>
          <a:bodyPr wrap="square">
            <a:spAutoFit/>
          </a:bodyPr>
          <a:lstStyle/>
          <a:p>
            <a:r>
              <a:rPr lang="ru-RU" sz="1400" dirty="0" smtClean="0">
                <a:solidFill>
                  <a:srgbClr val="0070C0"/>
                </a:solidFill>
                <a:latin typeface="Times New Roman" pitchFamily="18" charset="0"/>
                <a:cs typeface="Times New Roman" pitchFamily="18" charset="0"/>
              </a:rPr>
              <a:t>на уровне глаз, тогда светящаяся лампа не будет ослеплять глаза.  </a:t>
            </a:r>
            <a:endParaRPr lang="ru-RU" sz="1400" dirty="0"/>
          </a:p>
        </p:txBody>
      </p:sp>
      <p:sp>
        <p:nvSpPr>
          <p:cNvPr id="10" name="Прямоугольник 9"/>
          <p:cNvSpPr/>
          <p:nvPr/>
        </p:nvSpPr>
        <p:spPr>
          <a:xfrm>
            <a:off x="0" y="8001024"/>
            <a:ext cx="6858000" cy="1169551"/>
          </a:xfrm>
          <a:prstGeom prst="rect">
            <a:avLst/>
          </a:prstGeom>
        </p:spPr>
        <p:txBody>
          <a:bodyPr wrap="square">
            <a:spAutoFit/>
          </a:bodyPr>
          <a:lstStyle/>
          <a:p>
            <a:pPr algn="just"/>
            <a:r>
              <a:rPr lang="ru-RU" sz="1400" dirty="0" smtClean="0">
                <a:solidFill>
                  <a:srgbClr val="0070C0"/>
                </a:solidFill>
                <a:latin typeface="Times New Roman" pitchFamily="18" charset="0"/>
                <a:cs typeface="Times New Roman" pitchFamily="18" charset="0"/>
              </a:rPr>
              <a:t>Полированная поверхность стола или покрытая стеклом отражает свет и создает сильный блеск, оказывающий слепящее действие.  Крайне утомителен и резкий контраст между темной поверхностью стола и белой поверхностью бумаги. Поэтому полезно во время занятий покрывать стол большим листом матовой, лучше зеленой бумаги.</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640</Words>
  <PresentationFormat>Экран (4:3)</PresentationFormat>
  <Paragraphs>26</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Слайд 1</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15</cp:revision>
  <dcterms:created xsi:type="dcterms:W3CDTF">2015-03-17T07:06:19Z</dcterms:created>
  <dcterms:modified xsi:type="dcterms:W3CDTF">2015-03-18T16:43:33Z</dcterms:modified>
</cp:coreProperties>
</file>