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3234" y="-12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23\Favorites\Desktop\bd99bfc872aa808f7f22e84918899cc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792" r="17515"/>
          <a:stretch/>
        </p:blipFill>
        <p:spPr bwMode="auto">
          <a:xfrm>
            <a:off x="-36512" y="1"/>
            <a:ext cx="92475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8256" y="26040"/>
            <a:ext cx="92110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sz="1400" dirty="0">
                <a:solidFill>
                  <a:srgbClr val="7030A0"/>
                </a:solidFill>
              </a:rPr>
              <a:t>Муниципальное бюджетное дошкольное образовательное учреждение</a:t>
            </a:r>
          </a:p>
          <a:p>
            <a:pPr lvl="1" algn="ctr"/>
            <a:r>
              <a:rPr lang="ru-RU" sz="1400" dirty="0">
                <a:solidFill>
                  <a:srgbClr val="7030A0"/>
                </a:solidFill>
              </a:rPr>
              <a:t> детский сад общеразвивающего вида №8 «Рябинка» </a:t>
            </a:r>
          </a:p>
          <a:p>
            <a:pPr lvl="1" algn="ctr"/>
            <a:r>
              <a:rPr lang="ru-RU" sz="1400" dirty="0">
                <a:solidFill>
                  <a:srgbClr val="7030A0"/>
                </a:solidFill>
              </a:rPr>
              <a:t>города Белореченска муниципального образования Белореченский район</a:t>
            </a:r>
          </a:p>
        </p:txBody>
      </p:sp>
      <p:pic>
        <p:nvPicPr>
          <p:cNvPr id="5" name="Рисунок 3" descr="Описание: http://www.calorizator.ru/sites/default/files/product/ashberry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75" b="16566"/>
          <a:stretch>
            <a:fillRect/>
          </a:stretch>
        </p:blipFill>
        <p:spPr bwMode="auto">
          <a:xfrm>
            <a:off x="611560" y="288920"/>
            <a:ext cx="720080" cy="59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2628148"/>
            <a:ext cx="66019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«ГТО в детском саду. Сдача нормативов»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75524" y="4797152"/>
            <a:ext cx="3776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Инструктор по физической культуре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Серова Ю.В.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30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23\Favorites\Desktop\bd99bfc872aa808f7f22e84918899cc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792" r="17515"/>
          <a:stretch/>
        </p:blipFill>
        <p:spPr bwMode="auto">
          <a:xfrm>
            <a:off x="-36512" y="1"/>
            <a:ext cx="92475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380562"/>
            <a:ext cx="48965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	В </a:t>
            </a:r>
            <a:r>
              <a:rPr lang="ru-RU" dirty="0">
                <a:solidFill>
                  <a:srgbClr val="7030A0"/>
                </a:solidFill>
              </a:rPr>
              <a:t>2014 году Президент Российской Федерации Владимир Путин подписал указ о возвращении системы </a:t>
            </a:r>
            <a:r>
              <a:rPr lang="ru-RU" i="1" dirty="0">
                <a:solidFill>
                  <a:srgbClr val="7030A0"/>
                </a:solidFill>
              </a:rPr>
              <a:t>«Готов к труду и обороне»</a:t>
            </a:r>
            <a:r>
              <a:rPr lang="ru-RU" dirty="0">
                <a:solidFill>
                  <a:srgbClr val="7030A0"/>
                </a:solidFill>
              </a:rPr>
              <a:t>.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634052" y="2957405"/>
            <a:ext cx="35099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Новая </a:t>
            </a:r>
            <a:r>
              <a:rPr lang="ru-RU" dirty="0">
                <a:solidFill>
                  <a:srgbClr val="7030A0"/>
                </a:solidFill>
              </a:rPr>
              <a:t>система предусматривает целых 11 возрастных групп. То есть принять участие в новом </a:t>
            </a:r>
            <a:r>
              <a:rPr lang="ru-RU" b="1" dirty="0">
                <a:solidFill>
                  <a:srgbClr val="7030A0"/>
                </a:solidFill>
              </a:rPr>
              <a:t>комплексе</a:t>
            </a:r>
            <a:r>
              <a:rPr lang="ru-RU" dirty="0">
                <a:solidFill>
                  <a:srgbClr val="7030A0"/>
                </a:solidFill>
              </a:rPr>
              <a:t> ГТО сможет практически любой желающий, начиная с 6 лет.</a:t>
            </a:r>
          </a:p>
        </p:txBody>
      </p:sp>
      <p:pic>
        <p:nvPicPr>
          <p:cNvPr id="2050" name="Picture 2" descr="C:\Users\123\Favorites\Desktop\91237b72cc8aef6eebd442b4f009f67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38571"/>
            <a:ext cx="2743200" cy="148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23\Favorites\Desktop\gt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964086"/>
            <a:ext cx="5112568" cy="34091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03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23\Favorites\Desktop\bd99bfc872aa808f7f22e84918899cc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792" r="17515"/>
          <a:stretch/>
        </p:blipFill>
        <p:spPr bwMode="auto">
          <a:xfrm>
            <a:off x="-36512" y="1"/>
            <a:ext cx="92475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8795" y="505123"/>
            <a:ext cx="81369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	Цель </a:t>
            </a:r>
            <a:r>
              <a:rPr lang="ru-RU" sz="2000" dirty="0">
                <a:solidFill>
                  <a:srgbClr val="7030A0"/>
                </a:solidFill>
              </a:rPr>
              <a:t>Комплекса «Горжусь тобой, Отечество </a:t>
            </a:r>
            <a:r>
              <a:rPr lang="ru-RU" sz="2000" i="1" dirty="0">
                <a:solidFill>
                  <a:srgbClr val="7030A0"/>
                </a:solidFill>
              </a:rPr>
              <a:t>(ГТО)</a:t>
            </a:r>
            <a:r>
              <a:rPr lang="ru-RU" sz="2000" dirty="0">
                <a:solidFill>
                  <a:srgbClr val="7030A0"/>
                </a:solidFill>
              </a:rPr>
              <a:t>»: Повышение эффективности использования возможностей физической культуры и спорта в укреплении здоровья, гармоничном и всестороннем развитии личности, воспитании патриотизма и гражданственности, улучшении качества жизни граждан Российской Федерации.</a:t>
            </a:r>
          </a:p>
        </p:txBody>
      </p:sp>
      <p:pic>
        <p:nvPicPr>
          <p:cNvPr id="3074" name="Picture 2" descr="C:\Users\123\Favorites\Desktop\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43"/>
          <a:stretch/>
        </p:blipFill>
        <p:spPr bwMode="auto">
          <a:xfrm>
            <a:off x="2915816" y="2248278"/>
            <a:ext cx="3846916" cy="290891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06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23\Favorites\Desktop\bd99bfc872aa808f7f22e84918899cc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792" r="17515"/>
          <a:stretch/>
        </p:blipFill>
        <p:spPr bwMode="auto">
          <a:xfrm>
            <a:off x="-36512" y="1"/>
            <a:ext cx="92475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335846"/>
            <a:ext cx="5188665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Почему ГТО стоит прививать, именно, начиная с дошколят?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	Физическое </a:t>
            </a:r>
            <a:r>
              <a:rPr lang="ru-RU" dirty="0">
                <a:solidFill>
                  <a:srgbClr val="7030A0"/>
                </a:solidFill>
              </a:rPr>
              <a:t>развитие ребенка – это, прежде всего двигательные навыки. Координацию движений определяют развитием мелкой и большой моторики. Именно в дошкольном возрасте закладывается основа для физического развития, здоровья и характера человека в будущем. Этот период </a:t>
            </a:r>
            <a:r>
              <a:rPr lang="ru-RU" b="1" dirty="0">
                <a:solidFill>
                  <a:srgbClr val="7030A0"/>
                </a:solidFill>
              </a:rPr>
              <a:t>детства</a:t>
            </a:r>
            <a:r>
              <a:rPr lang="ru-RU" dirty="0">
                <a:solidFill>
                  <a:srgbClr val="7030A0"/>
                </a:solidFill>
              </a:rPr>
              <a:t> характеризуется постепенным совершенствованием всех функций </a:t>
            </a:r>
            <a:r>
              <a:rPr lang="ru-RU" b="1" dirty="0">
                <a:solidFill>
                  <a:srgbClr val="7030A0"/>
                </a:solidFill>
              </a:rPr>
              <a:t>детского организма</a:t>
            </a:r>
            <a:r>
              <a:rPr lang="ru-RU" dirty="0">
                <a:solidFill>
                  <a:srgbClr val="7030A0"/>
                </a:solidFill>
              </a:rPr>
              <a:t>. Ребенок этого возраста отличается чрезвычайной пластичностью.</a:t>
            </a:r>
          </a:p>
          <a:p>
            <a:r>
              <a:rPr lang="ru-RU" dirty="0">
                <a:solidFill>
                  <a:srgbClr val="7030A0"/>
                </a:solidFill>
              </a:rPr>
              <a:t>К сожалению, современные дети  не отличаются отменным физическим и психическим здоровьем. У них недостаточно сформированы потребности в занятиях физической культурой, уже в дошкольном возрасте дети имеют зависимость от электронных игр, а родители зачастую не являются приверженцами ЗОЖ.</a:t>
            </a:r>
          </a:p>
        </p:txBody>
      </p:sp>
      <p:pic>
        <p:nvPicPr>
          <p:cNvPr id="4098" name="Picture 2" descr="C:\Users\123\Favorites\Desktop\a-10352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25"/>
          <a:stretch/>
        </p:blipFill>
        <p:spPr bwMode="auto">
          <a:xfrm>
            <a:off x="5188665" y="1321064"/>
            <a:ext cx="3932089" cy="3384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47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23\Favorites\Desktop\bd99bfc872aa808f7f22e84918899cc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792" r="17515"/>
          <a:stretch/>
        </p:blipFill>
        <p:spPr bwMode="auto">
          <a:xfrm>
            <a:off x="-36512" y="1"/>
            <a:ext cx="92475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5672" y="745576"/>
            <a:ext cx="58864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Как показали специальные исследования, </a:t>
            </a:r>
            <a:r>
              <a:rPr lang="ru-RU" dirty="0" smtClean="0">
                <a:solidFill>
                  <a:srgbClr val="7030A0"/>
                </a:solidFill>
              </a:rPr>
              <a:t>эффективность сдачи норм ГТО </a:t>
            </a:r>
            <a:r>
              <a:rPr lang="ru-RU" dirty="0">
                <a:solidFill>
                  <a:srgbClr val="7030A0"/>
                </a:solidFill>
              </a:rPr>
              <a:t>обеспечивается физическими упражнениями, т. е. специальной подготовкой в </a:t>
            </a:r>
            <a:r>
              <a:rPr lang="ru-RU" dirty="0" smtClean="0">
                <a:solidFill>
                  <a:srgbClr val="7030A0"/>
                </a:solidFill>
              </a:rPr>
              <a:t>детском саду  </a:t>
            </a:r>
            <a:r>
              <a:rPr lang="ru-RU" dirty="0">
                <a:solidFill>
                  <a:srgbClr val="7030A0"/>
                </a:solidFill>
              </a:rPr>
              <a:t>и </a:t>
            </a:r>
            <a:r>
              <a:rPr lang="ru-RU" u="sng" dirty="0">
                <a:solidFill>
                  <a:srgbClr val="7030A0"/>
                </a:solidFill>
              </a:rPr>
              <a:t>дома</a:t>
            </a:r>
            <a:r>
              <a:rPr lang="ru-RU" dirty="0">
                <a:solidFill>
                  <a:srgbClr val="7030A0"/>
                </a:solidFill>
              </a:rPr>
              <a:t>:</a:t>
            </a:r>
          </a:p>
          <a:p>
            <a:r>
              <a:rPr lang="ru-RU" dirty="0">
                <a:solidFill>
                  <a:srgbClr val="7030A0"/>
                </a:solidFill>
              </a:rPr>
              <a:t>- отжимание от пола;</a:t>
            </a:r>
          </a:p>
          <a:p>
            <a:r>
              <a:rPr lang="ru-RU" dirty="0">
                <a:solidFill>
                  <a:srgbClr val="7030A0"/>
                </a:solidFill>
              </a:rPr>
              <a:t>- прыжки вверх на месте из положения </a:t>
            </a:r>
            <a:r>
              <a:rPr lang="ru-RU" dirty="0" err="1">
                <a:solidFill>
                  <a:srgbClr val="7030A0"/>
                </a:solidFill>
              </a:rPr>
              <a:t>полуприсед</a:t>
            </a:r>
            <a:r>
              <a:rPr lang="ru-RU" dirty="0">
                <a:solidFill>
                  <a:srgbClr val="7030A0"/>
                </a:solidFill>
              </a:rPr>
              <a:t>;</a:t>
            </a:r>
          </a:p>
          <a:p>
            <a:r>
              <a:rPr lang="ru-RU" dirty="0">
                <a:solidFill>
                  <a:srgbClr val="7030A0"/>
                </a:solidFill>
              </a:rPr>
              <a:t>- планка </a:t>
            </a:r>
            <a:r>
              <a:rPr lang="ru-RU" i="1" dirty="0">
                <a:solidFill>
                  <a:srgbClr val="7030A0"/>
                </a:solidFill>
              </a:rPr>
              <a:t>(высокая, низкая)</a:t>
            </a:r>
            <a:r>
              <a:rPr lang="ru-RU" dirty="0">
                <a:solidFill>
                  <a:srgbClr val="7030A0"/>
                </a:solidFill>
              </a:rPr>
              <a:t>;</a:t>
            </a:r>
          </a:p>
          <a:p>
            <a:r>
              <a:rPr lang="ru-RU" dirty="0">
                <a:solidFill>
                  <a:srgbClr val="7030A0"/>
                </a:solidFill>
              </a:rPr>
              <a:t>- пружинящие наклоны вперед (</a:t>
            </a:r>
            <a:r>
              <a:rPr lang="ru-RU" i="1" dirty="0">
                <a:solidFill>
                  <a:srgbClr val="7030A0"/>
                </a:solidFill>
              </a:rPr>
              <a:t>«Достань пол»</a:t>
            </a:r>
            <a:r>
              <a:rPr lang="ru-RU" dirty="0">
                <a:solidFill>
                  <a:srgbClr val="7030A0"/>
                </a:solidFill>
              </a:rPr>
              <a:t>, не сгибая ног в коленях;</a:t>
            </a:r>
          </a:p>
          <a:p>
            <a:r>
              <a:rPr lang="ru-RU" dirty="0">
                <a:solidFill>
                  <a:srgbClr val="7030A0"/>
                </a:solidFill>
              </a:rPr>
              <a:t>- метание теннисного мяча в обруч </a:t>
            </a:r>
            <a:r>
              <a:rPr lang="ru-RU" i="1" dirty="0">
                <a:solidFill>
                  <a:srgbClr val="7030A0"/>
                </a:solidFill>
              </a:rPr>
              <a:t>(цель)</a:t>
            </a:r>
            <a:r>
              <a:rPr lang="ru-RU" dirty="0">
                <a:solidFill>
                  <a:srgbClr val="7030A0"/>
                </a:solidFill>
              </a:rPr>
              <a:t> с расстояния 6 метров;</a:t>
            </a:r>
          </a:p>
          <a:p>
            <a:r>
              <a:rPr lang="ru-RU" dirty="0">
                <a:solidFill>
                  <a:srgbClr val="7030A0"/>
                </a:solidFill>
              </a:rPr>
              <a:t>- непрерывный бег в течение 2-х минут;</a:t>
            </a:r>
          </a:p>
          <a:p>
            <a:r>
              <a:rPr lang="ru-RU" dirty="0">
                <a:solidFill>
                  <a:srgbClr val="7030A0"/>
                </a:solidFill>
              </a:rPr>
              <a:t>- упражнение на равновесие </a:t>
            </a:r>
            <a:r>
              <a:rPr lang="ru-RU" i="1" dirty="0">
                <a:solidFill>
                  <a:srgbClr val="7030A0"/>
                </a:solidFill>
              </a:rPr>
              <a:t>(стойка на 1-ой ноге, руки на поясе)</a:t>
            </a:r>
            <a:r>
              <a:rPr lang="ru-RU" dirty="0">
                <a:solidFill>
                  <a:srgbClr val="7030A0"/>
                </a:solidFill>
              </a:rPr>
              <a:t>;</a:t>
            </a:r>
          </a:p>
          <a:p>
            <a:r>
              <a:rPr lang="ru-RU" dirty="0">
                <a:solidFill>
                  <a:srgbClr val="7030A0"/>
                </a:solidFill>
              </a:rPr>
              <a:t>- упражнение на мышцы пресса </a:t>
            </a:r>
            <a:r>
              <a:rPr lang="ru-RU" i="1" dirty="0">
                <a:solidFill>
                  <a:srgbClr val="7030A0"/>
                </a:solidFill>
              </a:rPr>
              <a:t>(поднимание и опускание туловища из положения лёжа на спине)</a:t>
            </a:r>
            <a:r>
              <a:rPr lang="ru-RU" dirty="0">
                <a:solidFill>
                  <a:srgbClr val="7030A0"/>
                </a:solidFill>
              </a:rPr>
              <a:t>;</a:t>
            </a:r>
          </a:p>
          <a:p>
            <a:r>
              <a:rPr lang="ru-RU" dirty="0">
                <a:solidFill>
                  <a:srgbClr val="7030A0"/>
                </a:solidFill>
              </a:rPr>
              <a:t>- плавание.</a:t>
            </a:r>
          </a:p>
        </p:txBody>
      </p:sp>
      <p:pic>
        <p:nvPicPr>
          <p:cNvPr id="1026" name="Picture 2" descr="C:\Users\123\Favorites\Desktop\d67c4b0eca511de8bb0ab1716753c72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88423"/>
            <a:ext cx="2808312" cy="2548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99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23\Favorites\Desktop\bd99bfc872aa808f7f22e84918899cc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792" r="17515"/>
          <a:stretch/>
        </p:blipFill>
        <p:spPr bwMode="auto">
          <a:xfrm>
            <a:off x="-36512" y="1"/>
            <a:ext cx="92475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1124744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u="sng" dirty="0">
                <a:solidFill>
                  <a:srgbClr val="7030A0"/>
                </a:solidFill>
              </a:rPr>
              <a:t>ВАЖНО ЗНАТЬ</a:t>
            </a:r>
            <a:r>
              <a:rPr lang="ru-RU" sz="2000" dirty="0">
                <a:solidFill>
                  <a:srgbClr val="7030A0"/>
                </a:solidFill>
              </a:rPr>
              <a:t>:</a:t>
            </a:r>
          </a:p>
          <a:p>
            <a:r>
              <a:rPr lang="ru-RU" sz="2000" dirty="0">
                <a:solidFill>
                  <a:srgbClr val="7030A0"/>
                </a:solidFill>
              </a:rPr>
              <a:t>- нужно сдать все 4 –ре обязательных норматива и 3 из испытаний по выбору </a:t>
            </a:r>
            <a:r>
              <a:rPr lang="ru-RU" sz="2000" i="1" dirty="0">
                <a:solidFill>
                  <a:srgbClr val="7030A0"/>
                </a:solidFill>
              </a:rPr>
              <a:t>(плавание обязательно, а лыжи нет)</a:t>
            </a:r>
            <a:endParaRPr lang="ru-RU" sz="2000" dirty="0">
              <a:solidFill>
                <a:srgbClr val="7030A0"/>
              </a:solidFill>
            </a:endParaRPr>
          </a:p>
          <a:p>
            <a:r>
              <a:rPr lang="ru-RU" sz="2000" dirty="0">
                <a:solidFill>
                  <a:srgbClr val="7030A0"/>
                </a:solidFill>
              </a:rPr>
              <a:t>- если по 8 нормативам ребёнок сдал на золото, а по 1-му бронза, то будет присвоен бронзовый знак.</a:t>
            </a:r>
          </a:p>
          <a:p>
            <a:r>
              <a:rPr lang="ru-RU" sz="2000" dirty="0">
                <a:solidFill>
                  <a:srgbClr val="7030A0"/>
                </a:solidFill>
              </a:rPr>
              <a:t>- если по 8 нормативам ребёнок сдал на золото, а по 2-м нет зачёта, то знак не будет присвоен вообще.</a:t>
            </a:r>
          </a:p>
        </p:txBody>
      </p:sp>
      <p:pic>
        <p:nvPicPr>
          <p:cNvPr id="2050" name="Picture 2" descr="C:\Users\123\Favorites\Desktop\_7814-60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4" r="14690"/>
          <a:stretch/>
        </p:blipFill>
        <p:spPr bwMode="auto">
          <a:xfrm>
            <a:off x="5724128" y="1111441"/>
            <a:ext cx="2832953" cy="3909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40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23\Favorites\Desktop\bd99bfc872aa808f7f22e84918899cc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792" r="17515"/>
          <a:stretch/>
        </p:blipFill>
        <p:spPr bwMode="auto">
          <a:xfrm>
            <a:off x="-36512" y="1"/>
            <a:ext cx="92475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5003" y="188640"/>
            <a:ext cx="89644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 </a:t>
            </a:r>
            <a:r>
              <a:rPr lang="ru-RU" dirty="0" smtClean="0">
                <a:solidFill>
                  <a:srgbClr val="7030A0"/>
                </a:solidFill>
              </a:rPr>
              <a:t>	</a:t>
            </a:r>
            <a:r>
              <a:rPr lang="ru-RU" b="1" dirty="0" smtClean="0">
                <a:solidFill>
                  <a:srgbClr val="7030A0"/>
                </a:solidFill>
              </a:rPr>
              <a:t>Комплекс </a:t>
            </a:r>
            <a:r>
              <a:rPr lang="ru-RU" b="1" dirty="0">
                <a:solidFill>
                  <a:srgbClr val="7030A0"/>
                </a:solidFill>
              </a:rPr>
              <a:t>ГТО необходим детям</a:t>
            </a:r>
            <a:r>
              <a:rPr lang="ru-RU" dirty="0">
                <a:solidFill>
                  <a:srgbClr val="7030A0"/>
                </a:solidFill>
              </a:rPr>
              <a:t>, чтобы в будущем они могли стать полноценной и всесторонне развитой личностью. И быть </a:t>
            </a:r>
            <a:r>
              <a:rPr lang="ru-RU" dirty="0" smtClean="0">
                <a:solidFill>
                  <a:srgbClr val="7030A0"/>
                </a:solidFill>
              </a:rPr>
              <a:t>готовыми </a:t>
            </a:r>
            <a:r>
              <a:rPr lang="ru-RU" dirty="0">
                <a:solidFill>
                  <a:srgbClr val="7030A0"/>
                </a:solidFill>
              </a:rPr>
              <a:t>к труду и обороне!</a:t>
            </a:r>
          </a:p>
          <a:p>
            <a:r>
              <a:rPr lang="ru-RU" dirty="0">
                <a:solidFill>
                  <a:srgbClr val="7030A0"/>
                </a:solidFill>
              </a:rPr>
              <a:t>Именно такой подход к организации физического воспитания позволит максимально вовлекать и мотивировать детей и родителей в регулярные систематические занятия физической культурой с учетом их индивидуальных психологических и физических особенностей, национальных, исторических и культурных традиций, так, чтобы предлагаемые формы занятий физической культурой не только позволили выполнить нормы </a:t>
            </a:r>
            <a:r>
              <a:rPr lang="ru-RU" b="1" dirty="0">
                <a:solidFill>
                  <a:srgbClr val="7030A0"/>
                </a:solidFill>
              </a:rPr>
              <a:t>Комплекса </a:t>
            </a:r>
            <a:r>
              <a:rPr lang="ru-RU" i="1" dirty="0">
                <a:solidFill>
                  <a:srgbClr val="7030A0"/>
                </a:solidFill>
              </a:rPr>
              <a:t>«Готов к труду и обороне»</a:t>
            </a:r>
            <a:r>
              <a:rPr lang="ru-RU" dirty="0">
                <a:solidFill>
                  <a:srgbClr val="7030A0"/>
                </a:solidFill>
              </a:rPr>
              <a:t>, но и способствовали их личностному развитию, повышали уровень патриотического самосознания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123\Favorites\Desktop\img2_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773963"/>
            <a:ext cx="4235107" cy="2814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60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23\Favorites\Desktop\bd99bfc872aa808f7f22e84918899cc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792" r="17515"/>
          <a:stretch/>
        </p:blipFill>
        <p:spPr bwMode="auto">
          <a:xfrm>
            <a:off x="-36512" y="1"/>
            <a:ext cx="92475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5003" y="188640"/>
            <a:ext cx="8964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 </a:t>
            </a:r>
            <a:r>
              <a:rPr lang="ru-RU" dirty="0" smtClean="0">
                <a:solidFill>
                  <a:srgbClr val="7030A0"/>
                </a:solidFill>
              </a:rPr>
              <a:t>	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99652" y="2276872"/>
            <a:ext cx="53751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i="1" dirty="0" smtClean="0">
                <a:solidFill>
                  <a:srgbClr val="7030A0"/>
                </a:solidFill>
              </a:rPr>
              <a:t>Спасибо за внимание</a:t>
            </a:r>
            <a:endParaRPr lang="ru-RU" sz="44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43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106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5</cp:revision>
  <dcterms:created xsi:type="dcterms:W3CDTF">2019-09-11T07:09:56Z</dcterms:created>
  <dcterms:modified xsi:type="dcterms:W3CDTF">2019-09-11T09:24:45Z</dcterms:modified>
</cp:coreProperties>
</file>