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</p:sldIdLst>
  <p:sldSz cx="7578725" cy="9864725"/>
  <p:notesSz cx="6858000" cy="9144000"/>
  <p:defaultTextStyle>
    <a:defPPr>
      <a:defRPr lang="ru-RU"/>
    </a:defPPr>
    <a:lvl1pPr marL="0" algn="l" defTabSz="99669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498348" algn="l" defTabSz="99669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996696" algn="l" defTabSz="99669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495044" algn="l" defTabSz="99669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1993392" algn="l" defTabSz="99669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491740" algn="l" defTabSz="99669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2990088" algn="l" defTabSz="99669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488436" algn="l" defTabSz="99669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3986784" algn="l" defTabSz="99669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23" d="100"/>
          <a:sy n="23" d="100"/>
        </p:scale>
        <p:origin x="-2766" y="-768"/>
      </p:cViewPr>
      <p:guideLst>
        <p:guide orient="horz" pos="3107"/>
        <p:guide pos="238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4675A1-1D23-463F-8A4B-83F98F15D661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12963" y="685800"/>
            <a:ext cx="26320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E950FA-EC3B-4DA2-90F5-022A00262FC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966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98348" algn="l" defTabSz="9966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96696" algn="l" defTabSz="9966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95044" algn="l" defTabSz="9966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93392" algn="l" defTabSz="9966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91740" algn="l" defTabSz="9966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90088" algn="l" defTabSz="9966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488436" algn="l" defTabSz="9966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986784" algn="l" defTabSz="9966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112963" y="685800"/>
            <a:ext cx="2632075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E950FA-EC3B-4DA2-90F5-022A00262FC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8405" y="3064460"/>
            <a:ext cx="6441916" cy="21145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36809" y="5590011"/>
            <a:ext cx="5305108" cy="252098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98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96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95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933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917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90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884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867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494576" y="395048"/>
            <a:ext cx="1705213" cy="841698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78936" y="395048"/>
            <a:ext cx="4989327" cy="841698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8667" y="6339000"/>
            <a:ext cx="6441916" cy="1959244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8667" y="4181092"/>
            <a:ext cx="6441916" cy="2157908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9834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9669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9504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933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9174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9008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8843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8678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78936" y="2301771"/>
            <a:ext cx="3347270" cy="6510262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852519" y="2301771"/>
            <a:ext cx="3347270" cy="6510262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8937" y="2208146"/>
            <a:ext cx="3348586" cy="920250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8348" indent="0">
              <a:buNone/>
              <a:defRPr sz="2200" b="1"/>
            </a:lvl2pPr>
            <a:lvl3pPr marL="996696" indent="0">
              <a:buNone/>
              <a:defRPr sz="2000" b="1"/>
            </a:lvl3pPr>
            <a:lvl4pPr marL="1495044" indent="0">
              <a:buNone/>
              <a:defRPr sz="1700" b="1"/>
            </a:lvl4pPr>
            <a:lvl5pPr marL="1993392" indent="0">
              <a:buNone/>
              <a:defRPr sz="1700" b="1"/>
            </a:lvl5pPr>
            <a:lvl6pPr marL="2491740" indent="0">
              <a:buNone/>
              <a:defRPr sz="1700" b="1"/>
            </a:lvl6pPr>
            <a:lvl7pPr marL="2990088" indent="0">
              <a:buNone/>
              <a:defRPr sz="1700" b="1"/>
            </a:lvl7pPr>
            <a:lvl8pPr marL="3488436" indent="0">
              <a:buNone/>
              <a:defRPr sz="1700" b="1"/>
            </a:lvl8pPr>
            <a:lvl9pPr marL="3986784" indent="0">
              <a:buNone/>
              <a:defRPr sz="17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8937" y="3128396"/>
            <a:ext cx="3348586" cy="568363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849888" y="2208146"/>
            <a:ext cx="3349901" cy="920250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8348" indent="0">
              <a:buNone/>
              <a:defRPr sz="2200" b="1"/>
            </a:lvl2pPr>
            <a:lvl3pPr marL="996696" indent="0">
              <a:buNone/>
              <a:defRPr sz="2000" b="1"/>
            </a:lvl3pPr>
            <a:lvl4pPr marL="1495044" indent="0">
              <a:buNone/>
              <a:defRPr sz="1700" b="1"/>
            </a:lvl4pPr>
            <a:lvl5pPr marL="1993392" indent="0">
              <a:buNone/>
              <a:defRPr sz="1700" b="1"/>
            </a:lvl5pPr>
            <a:lvl6pPr marL="2491740" indent="0">
              <a:buNone/>
              <a:defRPr sz="1700" b="1"/>
            </a:lvl6pPr>
            <a:lvl7pPr marL="2990088" indent="0">
              <a:buNone/>
              <a:defRPr sz="1700" b="1"/>
            </a:lvl7pPr>
            <a:lvl8pPr marL="3488436" indent="0">
              <a:buNone/>
              <a:defRPr sz="1700" b="1"/>
            </a:lvl8pPr>
            <a:lvl9pPr marL="3986784" indent="0">
              <a:buNone/>
              <a:defRPr sz="17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849888" y="3128396"/>
            <a:ext cx="3349901" cy="568363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937" y="392762"/>
            <a:ext cx="2493349" cy="167152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63071" y="392763"/>
            <a:ext cx="4236718" cy="8419270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78937" y="2064286"/>
            <a:ext cx="2493349" cy="6747747"/>
          </a:xfrm>
        </p:spPr>
        <p:txBody>
          <a:bodyPr/>
          <a:lstStyle>
            <a:lvl1pPr marL="0" indent="0">
              <a:buNone/>
              <a:defRPr sz="1500"/>
            </a:lvl1pPr>
            <a:lvl2pPr marL="498348" indent="0">
              <a:buNone/>
              <a:defRPr sz="1300"/>
            </a:lvl2pPr>
            <a:lvl3pPr marL="996696" indent="0">
              <a:buNone/>
              <a:defRPr sz="1100"/>
            </a:lvl3pPr>
            <a:lvl4pPr marL="1495044" indent="0">
              <a:buNone/>
              <a:defRPr sz="1000"/>
            </a:lvl4pPr>
            <a:lvl5pPr marL="1993392" indent="0">
              <a:buNone/>
              <a:defRPr sz="1000"/>
            </a:lvl5pPr>
            <a:lvl6pPr marL="2491740" indent="0">
              <a:buNone/>
              <a:defRPr sz="1000"/>
            </a:lvl6pPr>
            <a:lvl7pPr marL="2990088" indent="0">
              <a:buNone/>
              <a:defRPr sz="1000"/>
            </a:lvl7pPr>
            <a:lvl8pPr marL="3488436" indent="0">
              <a:buNone/>
              <a:defRPr sz="1000"/>
            </a:lvl8pPr>
            <a:lvl9pPr marL="3986784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5483" y="6905308"/>
            <a:ext cx="4547235" cy="81521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485483" y="881431"/>
            <a:ext cx="4547235" cy="5918835"/>
          </a:xfrm>
        </p:spPr>
        <p:txBody>
          <a:bodyPr/>
          <a:lstStyle>
            <a:lvl1pPr marL="0" indent="0">
              <a:buNone/>
              <a:defRPr sz="3500"/>
            </a:lvl1pPr>
            <a:lvl2pPr marL="498348" indent="0">
              <a:buNone/>
              <a:defRPr sz="3100"/>
            </a:lvl2pPr>
            <a:lvl3pPr marL="996696" indent="0">
              <a:buNone/>
              <a:defRPr sz="2600"/>
            </a:lvl3pPr>
            <a:lvl4pPr marL="1495044" indent="0">
              <a:buNone/>
              <a:defRPr sz="2200"/>
            </a:lvl4pPr>
            <a:lvl5pPr marL="1993392" indent="0">
              <a:buNone/>
              <a:defRPr sz="2200"/>
            </a:lvl5pPr>
            <a:lvl6pPr marL="2491740" indent="0">
              <a:buNone/>
              <a:defRPr sz="2200"/>
            </a:lvl6pPr>
            <a:lvl7pPr marL="2990088" indent="0">
              <a:buNone/>
              <a:defRPr sz="2200"/>
            </a:lvl7pPr>
            <a:lvl8pPr marL="3488436" indent="0">
              <a:buNone/>
              <a:defRPr sz="2200"/>
            </a:lvl8pPr>
            <a:lvl9pPr marL="3986784" indent="0">
              <a:buNone/>
              <a:defRPr sz="22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85483" y="7720519"/>
            <a:ext cx="4547235" cy="1157734"/>
          </a:xfrm>
        </p:spPr>
        <p:txBody>
          <a:bodyPr/>
          <a:lstStyle>
            <a:lvl1pPr marL="0" indent="0">
              <a:buNone/>
              <a:defRPr sz="1500"/>
            </a:lvl1pPr>
            <a:lvl2pPr marL="498348" indent="0">
              <a:buNone/>
              <a:defRPr sz="1300"/>
            </a:lvl2pPr>
            <a:lvl3pPr marL="996696" indent="0">
              <a:buNone/>
              <a:defRPr sz="1100"/>
            </a:lvl3pPr>
            <a:lvl4pPr marL="1495044" indent="0">
              <a:buNone/>
              <a:defRPr sz="1000"/>
            </a:lvl4pPr>
            <a:lvl5pPr marL="1993392" indent="0">
              <a:buNone/>
              <a:defRPr sz="1000"/>
            </a:lvl5pPr>
            <a:lvl6pPr marL="2491740" indent="0">
              <a:buNone/>
              <a:defRPr sz="1000"/>
            </a:lvl6pPr>
            <a:lvl7pPr marL="2990088" indent="0">
              <a:buNone/>
              <a:defRPr sz="1000"/>
            </a:lvl7pPr>
            <a:lvl8pPr marL="3488436" indent="0">
              <a:buNone/>
              <a:defRPr sz="1000"/>
            </a:lvl8pPr>
            <a:lvl9pPr marL="3986784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936" y="395046"/>
            <a:ext cx="6820853" cy="1644121"/>
          </a:xfrm>
          <a:prstGeom prst="rect">
            <a:avLst/>
          </a:prstGeom>
        </p:spPr>
        <p:txBody>
          <a:bodyPr vert="horz" lIns="99670" tIns="49835" rIns="99670" bIns="49835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8936" y="2301771"/>
            <a:ext cx="6820853" cy="6510262"/>
          </a:xfrm>
          <a:prstGeom prst="rect">
            <a:avLst/>
          </a:prstGeom>
        </p:spPr>
        <p:txBody>
          <a:bodyPr vert="horz" lIns="99670" tIns="49835" rIns="99670" bIns="49835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78936" y="9143140"/>
            <a:ext cx="1768369" cy="525205"/>
          </a:xfrm>
          <a:prstGeom prst="rect">
            <a:avLst/>
          </a:prstGeom>
        </p:spPr>
        <p:txBody>
          <a:bodyPr vert="horz" lIns="99670" tIns="49835" rIns="99670" bIns="49835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589398" y="9143140"/>
            <a:ext cx="2399930" cy="525205"/>
          </a:xfrm>
          <a:prstGeom prst="rect">
            <a:avLst/>
          </a:prstGeom>
        </p:spPr>
        <p:txBody>
          <a:bodyPr vert="horz" lIns="99670" tIns="49835" rIns="99670" bIns="49835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5431420" y="9143140"/>
            <a:ext cx="1768369" cy="525205"/>
          </a:xfrm>
          <a:prstGeom prst="rect">
            <a:avLst/>
          </a:prstGeom>
        </p:spPr>
        <p:txBody>
          <a:bodyPr vert="horz" lIns="99670" tIns="49835" rIns="99670" bIns="49835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96696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3761" indent="-373761" algn="l" defTabSz="996696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9816" indent="-311468" algn="l" defTabSz="996696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45870" indent="-249174" algn="l" defTabSz="996696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4218" indent="-249174" algn="l" defTabSz="996696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42566" indent="-249174" algn="l" defTabSz="996696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40914" indent="-249174" algn="l" defTabSz="996696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9262" indent="-249174" algn="l" defTabSz="996696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7610" indent="-249174" algn="l" defTabSz="996696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5958" indent="-249174" algn="l" defTabSz="996696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9669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8348" algn="l" defTabSz="99669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algn="l" defTabSz="99669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5044" algn="l" defTabSz="99669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3392" algn="l" defTabSz="99669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91740" algn="l" defTabSz="99669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90088" algn="l" defTabSz="99669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8436" algn="l" defTabSz="99669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6784" algn="l" defTabSz="99669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-1" y="-35"/>
            <a:ext cx="7861330" cy="9933057"/>
            <a:chOff x="-1" y="-35"/>
            <a:chExt cx="7861330" cy="9933057"/>
          </a:xfrm>
        </p:grpSpPr>
        <p:pic>
          <p:nvPicPr>
            <p:cNvPr id="6" name="Picture 2" descr="https://fs00.infourok.ru/images/doc/161/186051/img14.jpg"/>
            <p:cNvPicPr>
              <a:picLocks noChangeAspect="1" noChangeArrowheads="1"/>
            </p:cNvPicPr>
            <p:nvPr/>
          </p:nvPicPr>
          <p:blipFill>
            <a:blip r:embed="rId3">
              <a:lum bright="10000"/>
            </a:blip>
            <a:srcRect l="40753" r="23438" b="33860"/>
            <a:stretch>
              <a:fillRect/>
            </a:stretch>
          </p:blipFill>
          <p:spPr bwMode="auto">
            <a:xfrm>
              <a:off x="-1" y="-35"/>
              <a:ext cx="7578725" cy="9864760"/>
            </a:xfrm>
            <a:prstGeom prst="rect">
              <a:avLst/>
            </a:prstGeom>
            <a:noFill/>
          </p:spPr>
        </p:pic>
        <p:pic>
          <p:nvPicPr>
            <p:cNvPr id="1032" name="Picture 8" descr="http://gimnaz.armavir.ru/wp-content/uploads/2017/07/040420161721.jp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10000"/>
            </a:blip>
            <a:srcRect/>
            <a:stretch>
              <a:fillRect/>
            </a:stretch>
          </p:blipFill>
          <p:spPr bwMode="auto">
            <a:xfrm>
              <a:off x="1003280" y="5581239"/>
              <a:ext cx="5703342" cy="4351783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0" y="2432032"/>
              <a:ext cx="7861329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Спортивное развлечение для старших групп</a:t>
              </a:r>
            </a:p>
            <a:p>
              <a:pPr algn="ctr"/>
              <a:r>
                <a:rPr lang="ru-RU" sz="2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</a:p>
            <a:p>
              <a:pPr algn="ctr"/>
              <a:r>
                <a:rPr lang="ru-RU" sz="2800" b="1" i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«Путешествие по сказкам. В поисках золотого ключика»</a:t>
              </a:r>
              <a:endParaRPr lang="ru-RU" sz="2800" b="1" i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0" y="121732"/>
              <a:ext cx="7578725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Муниципальное бюджетное </a:t>
              </a:r>
              <a:r>
                <a:rPr lang="ru-RU" sz="1400" dirty="0" smtClean="0">
                  <a:solidFill>
                    <a:srgbClr val="0070C0"/>
                  </a:solidFill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д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ошкольное образовательное </a:t>
              </a:r>
              <a:r>
                <a:rPr lang="ru-RU" sz="1400" dirty="0" smtClean="0">
                  <a:solidFill>
                    <a:srgbClr val="0070C0"/>
                  </a:solidFill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у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чреждение детский  сад </a:t>
              </a:r>
              <a:r>
                <a:rPr kumimoji="0" lang="ru-RU" sz="1400" b="0" i="0" u="none" strike="noStrike" cap="none" normalizeH="0" baseline="0" dirty="0" err="1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общеразвивающего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вида №8 «Рябинка»города Белореченска муниципального</a:t>
              </a:r>
              <a:r>
                <a:rPr kumimoji="0" lang="ru-RU" sz="1400" b="0" i="0" u="none" strike="noStrike" cap="none" normalizeH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образования 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err="1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Белореченский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район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503742" y="4836640"/>
              <a:ext cx="2979918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dirty="0" smtClean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Подготовила и провела:</a:t>
              </a:r>
            </a:p>
            <a:p>
              <a:r>
                <a:rPr lang="ru-RU" sz="1400" dirty="0" smtClean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инструктор по физической культуры</a:t>
              </a:r>
            </a:p>
            <a:p>
              <a:r>
                <a:rPr lang="ru-RU" sz="1400" dirty="0" smtClean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Серова Ю.В.</a:t>
              </a:r>
              <a:endParaRPr lang="ru-RU" sz="1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0" y="-35"/>
            <a:ext cx="7578752" cy="9972896"/>
            <a:chOff x="0" y="-35"/>
            <a:chExt cx="7578752" cy="9972896"/>
          </a:xfrm>
        </p:grpSpPr>
        <p:pic>
          <p:nvPicPr>
            <p:cNvPr id="16386" name="Picture 2" descr="https://fs00.infourok.ru/images/doc/161/186051/img14.jpg"/>
            <p:cNvPicPr>
              <a:picLocks noChangeAspect="1" noChangeArrowheads="1"/>
            </p:cNvPicPr>
            <p:nvPr/>
          </p:nvPicPr>
          <p:blipFill>
            <a:blip r:embed="rId2">
              <a:lum bright="10000"/>
            </a:blip>
            <a:srcRect l="23893" r="22019" b="3906"/>
            <a:stretch>
              <a:fillRect/>
            </a:stretch>
          </p:blipFill>
          <p:spPr bwMode="auto">
            <a:xfrm>
              <a:off x="0" y="-35"/>
              <a:ext cx="7578752" cy="9864760"/>
            </a:xfrm>
            <a:prstGeom prst="rect">
              <a:avLst/>
            </a:prstGeom>
            <a:noFill/>
          </p:spPr>
        </p:pic>
        <p:sp>
          <p:nvSpPr>
            <p:cNvPr id="16387" name="Rectangle 3"/>
            <p:cNvSpPr>
              <a:spLocks noChangeArrowheads="1"/>
            </p:cNvSpPr>
            <p:nvPr/>
          </p:nvSpPr>
          <p:spPr bwMode="auto">
            <a:xfrm>
              <a:off x="0" y="288892"/>
              <a:ext cx="7578725" cy="2308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Цель: </a:t>
              </a:r>
              <a:r>
                <a: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Формировать двигательные умения и навыки, через имеющиеся у детей знания и представления о сказках. </a:t>
              </a:r>
              <a:br>
                <a: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</a:b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Задачи:</a:t>
              </a:r>
              <a:r>
                <a: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/>
              </a:r>
              <a:br>
                <a: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</a:br>
              <a:r>
                <a: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- воспитание</a:t>
              </a:r>
              <a:r>
                <a:rPr kumimoji="0" lang="ru-RU" sz="1600" b="0" i="0" u="none" strike="noStrike" cap="none" normalizeH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интереса у детей к произведениям сказок;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1600" dirty="0" smtClean="0">
                  <a:solidFill>
                    <a:srgbClr val="0070C0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- воспитание дружелюбия, отзывчивости, желания прийти на помощь;</a:t>
              </a:r>
              <a:r>
                <a: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/>
              </a:r>
              <a:br>
                <a: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</a:br>
              <a:r>
                <a: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- вызвать у детей положительные эмоции при выполнении физических упражнений с героями сказок; </a:t>
              </a:r>
              <a:br>
                <a: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</a:br>
              <a:r>
                <a: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- </a:t>
              </a:r>
              <a:r>
                <a:rPr lang="ru-RU" sz="1600" dirty="0" smtClean="0">
                  <a:solidFill>
                    <a:srgbClr val="0070C0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развитие физических качеств и основных видов движений</a:t>
              </a:r>
              <a:r>
                <a: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;</a:t>
              </a:r>
              <a:br>
                <a: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</a:br>
              <a:r>
                <a: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- развитие</a:t>
              </a:r>
              <a:r>
                <a:rPr kumimoji="0" lang="ru-RU" sz="1600" b="0" i="0" u="none" strike="noStrike" cap="none" normalizeH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желания вести активный образ жизни (пропаганда ЗОЖ)</a:t>
              </a:r>
              <a:r>
                <a: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.</a:t>
              </a: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028" name="Picture 4" descr="http://detsad-60.ru/sites/default/files/field/image/buratino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309226" y="1789090"/>
              <a:ext cx="1028595" cy="1357322"/>
            </a:xfrm>
            <a:prstGeom prst="rect">
              <a:avLst/>
            </a:prstGeom>
            <a:noFill/>
          </p:spPr>
        </p:pic>
        <p:sp>
          <p:nvSpPr>
            <p:cNvPr id="1029" name="Rectangle 5"/>
            <p:cNvSpPr>
              <a:spLocks noChangeArrowheads="1"/>
            </p:cNvSpPr>
            <p:nvPr/>
          </p:nvSpPr>
          <p:spPr bwMode="auto">
            <a:xfrm>
              <a:off x="74586" y="3003536"/>
              <a:ext cx="7504139" cy="40318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Ведущий: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 Ребята скажите, а вы любите читать сказки? Сегодня к нам спешит в гости один сказочный герой. Угадайте кто это? </a:t>
              </a:r>
              <a:b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</a:b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С букварём шагает в школу деревянный мальчуган. Попадает вместо школы в полотняный балаган. Как зовётся эта книжка? Как зовётся сам мальчишка?</a:t>
              </a:r>
              <a:b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</a:b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Дети: 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Буратино! </a:t>
              </a:r>
              <a:b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</a:b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Ведущий: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 Он прислал для нас сундук (показывает) в нём сюрприз для вас. А ключик у Буратино. Давайте все вместе позовём Буратино.</a:t>
              </a:r>
              <a:b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</a:b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Дети: </a:t>
              </a:r>
              <a:r>
                <a:rPr kumimoji="0" lang="ru-RU" sz="1400" b="0" i="0" u="none" strike="noStrike" cap="none" normalizeH="0" baseline="0" dirty="0" err="1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Бу-ра-ти-но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, </a:t>
              </a:r>
              <a:r>
                <a:rPr kumimoji="0" lang="ru-RU" sz="1400" b="0" i="0" u="none" strike="noStrike" cap="none" normalizeH="0" baseline="0" dirty="0" err="1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Бу-ра-ти-но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!</a:t>
              </a:r>
              <a:b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</a:br>
              <a:r>
                <a:rPr kumimoji="0" lang="ru-RU" sz="1400" b="0" i="1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Буратино спешит к ребятам под весёлую песенку из кинофильма «Приключение Буратино».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 </a:t>
              </a:r>
              <a:b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</a:b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Буратино:</a:t>
              </a:r>
              <a:r>
                <a:rPr lang="ru-RU" sz="1400" dirty="0" smtClean="0">
                  <a:solidFill>
                    <a:srgbClr val="0070C0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Привет, ребята. Я так рад вас всех видеть!</a:t>
              </a:r>
              <a:b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</a:b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Ведущий: 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И мы рады видеть тебя, Буратино. Мы хотим пригласить тебя провести с нами весёлые спортивные состязания, а потом открыть этот волшебный сундук!</a:t>
              </a:r>
              <a:b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</a:b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Буратино: 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Я хотел бы (печально) но… когда я к вам спешил, ключик где - то обронил. И не знаю, как нам быть мы не сможем сундук открыть.</a:t>
              </a:r>
              <a:endPara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Ведущий :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Ребята, что будем делать? (дети предлагают найти ключик) Правильно нужно отправится по его следам и помочь Буратино найти ключик.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/>
              </a:r>
              <a:b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</a:b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/>
              </a:r>
              <a:b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</a:b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432172" y="2574908"/>
              <a:ext cx="64043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rgbClr val="0070C0"/>
                  </a:solidFill>
                </a:rPr>
                <a:t>ХОД</a:t>
              </a:r>
              <a:endParaRPr lang="ru-RU" dirty="0">
                <a:solidFill>
                  <a:srgbClr val="0070C0"/>
                </a:solidFill>
              </a:endParaRPr>
            </a:p>
          </p:txBody>
        </p:sp>
        <p:pic>
          <p:nvPicPr>
            <p:cNvPr id="1030" name="Picture 6" descr="C:\Users\1\Downloads\20171117_153251.jpg"/>
            <p:cNvPicPr>
              <a:picLocks noChangeAspect="1" noChangeArrowheads="1"/>
            </p:cNvPicPr>
            <p:nvPr/>
          </p:nvPicPr>
          <p:blipFill>
            <a:blip r:embed="rId4" cstate="print"/>
            <a:srcRect l="31829" t="43805" r="5702"/>
            <a:stretch>
              <a:fillRect/>
            </a:stretch>
          </p:blipFill>
          <p:spPr bwMode="auto">
            <a:xfrm>
              <a:off x="1289032" y="6575436"/>
              <a:ext cx="5035717" cy="339742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0" y="-35"/>
            <a:ext cx="7578752" cy="9864760"/>
            <a:chOff x="0" y="-35"/>
            <a:chExt cx="7578752" cy="9864760"/>
          </a:xfrm>
        </p:grpSpPr>
        <p:pic>
          <p:nvPicPr>
            <p:cNvPr id="16386" name="Picture 2" descr="https://fs00.infourok.ru/images/doc/161/186051/img14.jpg"/>
            <p:cNvPicPr>
              <a:picLocks noChangeAspect="1" noChangeArrowheads="1"/>
            </p:cNvPicPr>
            <p:nvPr/>
          </p:nvPicPr>
          <p:blipFill>
            <a:blip r:embed="rId2">
              <a:lum bright="10000"/>
            </a:blip>
            <a:srcRect l="23893" r="22019" b="3906"/>
            <a:stretch>
              <a:fillRect/>
            </a:stretch>
          </p:blipFill>
          <p:spPr bwMode="auto">
            <a:xfrm>
              <a:off x="0" y="-35"/>
              <a:ext cx="7578752" cy="9864760"/>
            </a:xfrm>
            <a:prstGeom prst="rect">
              <a:avLst/>
            </a:prstGeom>
            <a:noFill/>
          </p:spPr>
        </p:pic>
        <p:sp>
          <p:nvSpPr>
            <p:cNvPr id="21509" name="Rectangle 5"/>
            <p:cNvSpPr>
              <a:spLocks noChangeArrowheads="1"/>
            </p:cNvSpPr>
            <p:nvPr/>
          </p:nvSpPr>
          <p:spPr bwMode="auto">
            <a:xfrm>
              <a:off x="71439" y="6325542"/>
              <a:ext cx="3217857" cy="2893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Серый Волк. 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Ох, голодно мне , как есть-то охота… Вот Лиса, плутовка, обманула меня, послушался ее, да хвост свой в проруби и оставил…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Буратино. </a:t>
              </a:r>
              <a:r>
                <a:rPr lang="ru-RU" sz="1400" dirty="0" smtClean="0">
                  <a:solidFill>
                    <a:srgbClr val="0070C0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Не печалься, Серый Волк, м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ы тебя накормим, у тебя не получилось рыбы наловить, так мы тебе поможем.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(Эстафета «Поймай рыбку». Играющие делятся на две команды. Перед каждой командой обруч, в нем рыбки. Надо при помощи удочки с магнитом поймать рыбку.)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289032" y="5360990"/>
              <a:ext cx="198278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600" b="1" dirty="0" smtClean="0">
                  <a:solidFill>
                    <a:srgbClr val="0070C0"/>
                  </a:solidFill>
                </a:rPr>
                <a:t>«Лисичка-сестричка</a:t>
              </a:r>
            </a:p>
            <a:p>
              <a:pPr algn="ctr"/>
              <a:r>
                <a:rPr lang="ru-RU" sz="1600" b="1" dirty="0" smtClean="0">
                  <a:solidFill>
                    <a:srgbClr val="0070C0"/>
                  </a:solidFill>
                </a:rPr>
                <a:t> и Серый Волк»</a:t>
              </a:r>
              <a:endParaRPr lang="ru-RU" sz="1600" b="1" dirty="0">
                <a:solidFill>
                  <a:srgbClr val="0070C0"/>
                </a:solidFill>
              </a:endParaRPr>
            </a:p>
          </p:txBody>
        </p:sp>
        <p:pic>
          <p:nvPicPr>
            <p:cNvPr id="21511" name="Picture 7" descr="https://pp.userapi.com/c834304/v834304067/42abf/YbH9bQmqdV0.jpg"/>
            <p:cNvPicPr>
              <a:picLocks noChangeAspect="1" noChangeArrowheads="1"/>
            </p:cNvPicPr>
            <p:nvPr/>
          </p:nvPicPr>
          <p:blipFill>
            <a:blip r:embed="rId3"/>
            <a:srcRect l="14130" t="25135"/>
            <a:stretch>
              <a:fillRect/>
            </a:stretch>
          </p:blipFill>
          <p:spPr bwMode="auto">
            <a:xfrm>
              <a:off x="0" y="89309"/>
              <a:ext cx="7578725" cy="495575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21508" name="Picture 4" descr="https://pp.userapi.com/c840426/v840426067/2da18/i1BeQmD3Arg.jpg"/>
            <p:cNvPicPr>
              <a:picLocks noChangeAspect="1" noChangeArrowheads="1"/>
            </p:cNvPicPr>
            <p:nvPr/>
          </p:nvPicPr>
          <p:blipFill>
            <a:blip r:embed="rId4"/>
            <a:srcRect l="17776" t="7017" b="10884"/>
            <a:stretch>
              <a:fillRect/>
            </a:stretch>
          </p:blipFill>
          <p:spPr bwMode="auto">
            <a:xfrm rot="227312">
              <a:off x="3221007" y="4162859"/>
              <a:ext cx="4283131" cy="570186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21513" name="Picture 9" descr="https://image.jimcdn.com/app/cms/image/transf/dimension=420x1024:format=jpg/path/sf278732f8691ebec/image/ia511aebacdfe7607/version/1339272031/image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68475" y="5146676"/>
              <a:ext cx="1091995" cy="1274141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-53774" y="-35"/>
            <a:ext cx="7843664" cy="9864760"/>
            <a:chOff x="-53774" y="-35"/>
            <a:chExt cx="7843664" cy="9864760"/>
          </a:xfrm>
        </p:grpSpPr>
        <p:pic>
          <p:nvPicPr>
            <p:cNvPr id="16386" name="Picture 2" descr="https://fs00.infourok.ru/images/doc/161/186051/img14.jpg"/>
            <p:cNvPicPr>
              <a:picLocks noChangeAspect="1" noChangeArrowheads="1"/>
            </p:cNvPicPr>
            <p:nvPr/>
          </p:nvPicPr>
          <p:blipFill>
            <a:blip r:embed="rId2">
              <a:lum bright="10000"/>
            </a:blip>
            <a:srcRect l="23893" r="22019" b="3906"/>
            <a:stretch>
              <a:fillRect/>
            </a:stretch>
          </p:blipFill>
          <p:spPr bwMode="auto">
            <a:xfrm>
              <a:off x="0" y="-35"/>
              <a:ext cx="7578752" cy="9864760"/>
            </a:xfrm>
            <a:prstGeom prst="rect">
              <a:avLst/>
            </a:prstGeom>
            <a:noFill/>
          </p:spPr>
        </p:pic>
        <p:pic>
          <p:nvPicPr>
            <p:cNvPr id="20482" name="Picture 2" descr="https://pp.userapi.com/c639920/v639920067/60349/-7sDW6jFDrU.jpg"/>
            <p:cNvPicPr>
              <a:picLocks noChangeAspect="1" noChangeArrowheads="1"/>
            </p:cNvPicPr>
            <p:nvPr/>
          </p:nvPicPr>
          <p:blipFill>
            <a:blip r:embed="rId3"/>
            <a:srcRect l="5655" t="32636" b="25261"/>
            <a:stretch>
              <a:fillRect/>
            </a:stretch>
          </p:blipFill>
          <p:spPr bwMode="auto">
            <a:xfrm>
              <a:off x="-53774" y="0"/>
              <a:ext cx="7689650" cy="457517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20484" name="Picture 4" descr="https://pp.userapi.com/c841625/v841625067/44c72/PQDo_HP0eww.jpg"/>
            <p:cNvPicPr>
              <a:picLocks noChangeAspect="1" noChangeArrowheads="1"/>
            </p:cNvPicPr>
            <p:nvPr/>
          </p:nvPicPr>
          <p:blipFill>
            <a:blip r:embed="rId4"/>
            <a:srcRect t="24856" r="15458" b="40760"/>
            <a:stretch>
              <a:fillRect/>
            </a:stretch>
          </p:blipFill>
          <p:spPr bwMode="auto">
            <a:xfrm>
              <a:off x="-1" y="5718179"/>
              <a:ext cx="7647015" cy="414654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20488" name="Picture 8" descr="http://allwomanday.ru/misc/i/gallery/45125/1493466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235935" y="0"/>
              <a:ext cx="1342789" cy="136046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7" name="TextBox 6"/>
            <p:cNvSpPr txBox="1"/>
            <p:nvPr/>
          </p:nvSpPr>
          <p:spPr>
            <a:xfrm>
              <a:off x="2881670" y="4360858"/>
              <a:ext cx="140775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>
                  <a:solidFill>
                    <a:srgbClr val="0070C0"/>
                  </a:solidFill>
                </a:rPr>
                <a:t>«Колобок»</a:t>
              </a:r>
              <a:endParaRPr lang="ru-RU" b="1" dirty="0">
                <a:solidFill>
                  <a:srgbClr val="0070C0"/>
                </a:solidFill>
              </a:endParaRPr>
            </a:p>
          </p:txBody>
        </p:sp>
        <p:sp>
          <p:nvSpPr>
            <p:cNvPr id="20489" name="Rectangle 9"/>
            <p:cNvSpPr>
              <a:spLocks noChangeArrowheads="1"/>
            </p:cNvSpPr>
            <p:nvPr/>
          </p:nvSpPr>
          <p:spPr bwMode="auto">
            <a:xfrm>
              <a:off x="0" y="4404623"/>
              <a:ext cx="7789890" cy="1600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                                                      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Бабка.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Ох, ох…приболела я, сил нет…А дед попросил колобок ему испечь, да за водой к колодцу некому сходить…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Буратино. 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Так давай, бабушка, мы тебе поможем!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(Проводится эстафета «Принеси воды с колодца». Играющие делятся на две команды. Впереди «колодцы», в руках первых стоящих в колонне ведерко, нужно добежать до колодца, «зачерпнуть» воды и бегом вернуться назад.)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0" y="-35"/>
            <a:ext cx="7635875" cy="9933057"/>
            <a:chOff x="0" y="-35"/>
            <a:chExt cx="7635875" cy="9933057"/>
          </a:xfrm>
        </p:grpSpPr>
        <p:pic>
          <p:nvPicPr>
            <p:cNvPr id="16386" name="Picture 2" descr="https://fs00.infourok.ru/images/doc/161/186051/img14.jpg"/>
            <p:cNvPicPr>
              <a:picLocks noChangeAspect="1" noChangeArrowheads="1"/>
            </p:cNvPicPr>
            <p:nvPr/>
          </p:nvPicPr>
          <p:blipFill>
            <a:blip r:embed="rId2">
              <a:lum bright="10000"/>
            </a:blip>
            <a:srcRect l="23893" r="22019" b="3906"/>
            <a:stretch>
              <a:fillRect/>
            </a:stretch>
          </p:blipFill>
          <p:spPr bwMode="auto">
            <a:xfrm>
              <a:off x="0" y="-35"/>
              <a:ext cx="7578752" cy="9864760"/>
            </a:xfrm>
            <a:prstGeom prst="rect">
              <a:avLst/>
            </a:prstGeom>
            <a:noFill/>
          </p:spPr>
        </p:pic>
        <p:pic>
          <p:nvPicPr>
            <p:cNvPr id="18436" name="Picture 4" descr="https://pp.userapi.com/c840537/v840537067/2beae/xZ0B7u6e95M.jpg"/>
            <p:cNvPicPr>
              <a:picLocks noChangeAspect="1" noChangeArrowheads="1"/>
            </p:cNvPicPr>
            <p:nvPr/>
          </p:nvPicPr>
          <p:blipFill>
            <a:blip r:embed="rId3"/>
            <a:srcRect b="12958"/>
            <a:stretch>
              <a:fillRect/>
            </a:stretch>
          </p:blipFill>
          <p:spPr bwMode="auto">
            <a:xfrm rot="20941026">
              <a:off x="185567" y="153646"/>
              <a:ext cx="3466630" cy="402303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8434" name="Picture 2" descr="https://pp.userapi.com/c834202/v834202067/4308f/3PbIsyYC7Mg.jpg"/>
            <p:cNvPicPr>
              <a:picLocks noChangeAspect="1" noChangeArrowheads="1"/>
            </p:cNvPicPr>
            <p:nvPr/>
          </p:nvPicPr>
          <p:blipFill>
            <a:blip r:embed="rId4"/>
            <a:srcRect t="22080" b="11258"/>
            <a:stretch>
              <a:fillRect/>
            </a:stretch>
          </p:blipFill>
          <p:spPr bwMode="auto">
            <a:xfrm>
              <a:off x="0" y="3146412"/>
              <a:ext cx="7635875" cy="678661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8437" name="Rectangle 5"/>
            <p:cNvSpPr>
              <a:spLocks noChangeArrowheads="1"/>
            </p:cNvSpPr>
            <p:nvPr/>
          </p:nvSpPr>
          <p:spPr bwMode="auto">
            <a:xfrm>
              <a:off x="3646486" y="1260222"/>
              <a:ext cx="3932239" cy="1600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Буратино. 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Здравствуй, Яблонька. Видели мы, что Гуси-лебеди унесли Ключик. Не подскажешь ли куда они улетели?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Яблонька. 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Подскажу, только соберите мои спелые яблочки сначала.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(Проводится эстафета «Собери яблоки».Нужно сорвать яблоко с Яблоньки и отнести в корзину).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146552" y="503206"/>
              <a:ext cx="182646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>
                  <a:solidFill>
                    <a:srgbClr val="0070C0"/>
                  </a:solidFill>
                </a:rPr>
                <a:t>«Гуси-лебеди»</a:t>
              </a:r>
              <a:endParaRPr lang="ru-RU" b="1" dirty="0">
                <a:solidFill>
                  <a:srgbClr val="0070C0"/>
                </a:solidFill>
              </a:endParaRPr>
            </a:p>
          </p:txBody>
        </p:sp>
        <p:pic>
          <p:nvPicPr>
            <p:cNvPr id="18439" name="Picture 7" descr="https://igromaster.by/upload/iblock/f59/f599c2abd7dff09f46d4294ce9afce7b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8E50C"/>
                </a:clrFrom>
                <a:clrTo>
                  <a:srgbClr val="F8E50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361130" y="0"/>
              <a:ext cx="1003281" cy="1321503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0" y="-35"/>
            <a:ext cx="7578752" cy="9864760"/>
            <a:chOff x="0" y="-35"/>
            <a:chExt cx="7578752" cy="9864760"/>
          </a:xfrm>
        </p:grpSpPr>
        <p:pic>
          <p:nvPicPr>
            <p:cNvPr id="16386" name="Picture 2" descr="https://fs00.infourok.ru/images/doc/161/186051/img14.jpg"/>
            <p:cNvPicPr>
              <a:picLocks noChangeAspect="1" noChangeArrowheads="1"/>
            </p:cNvPicPr>
            <p:nvPr/>
          </p:nvPicPr>
          <p:blipFill>
            <a:blip r:embed="rId2">
              <a:lum bright="10000"/>
            </a:blip>
            <a:srcRect l="23893" r="22019" b="3906"/>
            <a:stretch>
              <a:fillRect/>
            </a:stretch>
          </p:blipFill>
          <p:spPr bwMode="auto">
            <a:xfrm>
              <a:off x="0" y="-35"/>
              <a:ext cx="7578752" cy="9864760"/>
            </a:xfrm>
            <a:prstGeom prst="rect">
              <a:avLst/>
            </a:prstGeom>
            <a:noFill/>
          </p:spPr>
        </p:pic>
        <p:pic>
          <p:nvPicPr>
            <p:cNvPr id="2051" name="Picture 3" descr="http://puzzleit.ru/files/puzzles/40/40485/_original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46684" y="214305"/>
              <a:ext cx="2432041" cy="2432041"/>
            </a:xfrm>
            <a:prstGeom prst="rect">
              <a:avLst/>
            </a:prstGeom>
            <a:noFill/>
          </p:spPr>
        </p:pic>
        <p:grpSp>
          <p:nvGrpSpPr>
            <p:cNvPr id="7" name="Группа 6"/>
            <p:cNvGrpSpPr/>
            <p:nvPr/>
          </p:nvGrpSpPr>
          <p:grpSpPr>
            <a:xfrm>
              <a:off x="142877" y="360330"/>
              <a:ext cx="7350121" cy="9286940"/>
              <a:chOff x="142877" y="360330"/>
              <a:chExt cx="7350121" cy="9286940"/>
            </a:xfrm>
          </p:grpSpPr>
          <p:pic>
            <p:nvPicPr>
              <p:cNvPr id="17410" name="Picture 2" descr="https://pp.userapi.com/c841320/v841320067/44a62/09LF8XAJ0Vk.jpg"/>
              <p:cNvPicPr>
                <a:picLocks noChangeAspect="1" noChangeArrowheads="1"/>
              </p:cNvPicPr>
              <p:nvPr/>
            </p:nvPicPr>
            <p:blipFill>
              <a:blip r:embed="rId4"/>
              <a:srcRect t="17012" b="16707"/>
              <a:stretch>
                <a:fillRect/>
              </a:stretch>
            </p:blipFill>
            <p:spPr bwMode="auto">
              <a:xfrm>
                <a:off x="217462" y="3217850"/>
                <a:ext cx="7275536" cy="6429420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sp>
            <p:nvSpPr>
              <p:cNvPr id="2049" name="Rectangle 1"/>
              <p:cNvSpPr>
                <a:spLocks noChangeArrowheads="1"/>
              </p:cNvSpPr>
              <p:nvPr/>
            </p:nvSpPr>
            <p:spPr bwMode="auto">
              <a:xfrm>
                <a:off x="142877" y="1074710"/>
                <a:ext cx="5075245" cy="20313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400" b="1" i="0" u="none" strike="noStrike" cap="none" normalizeH="0" baseline="0" dirty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Баба-Яга. </a:t>
                </a:r>
                <a:r>
                  <a:rPr kumimoji="0" lang="ru-RU" sz="1400" b="0" i="0" u="none" strike="noStrike" cap="none" normalizeH="0" baseline="0" dirty="0" err="1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Ааа</a:t>
                </a:r>
                <a:r>
                  <a:rPr kumimoji="0" lang="ru-RU" sz="1400" b="0" i="0" u="none" strike="noStrike" cap="none" normalizeH="0" baseline="0" dirty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, кто пожаловал! Даже знаю, зачем…Но знайте, что Ключик я вам так просто не отдам! Скучно мне в лесу сидеть. Вот позабавите меня, развлечете, тогда и верну вам ключик.</a:t>
                </a:r>
                <a:endPara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400" b="0" i="0" u="none" strike="noStrike" cap="none" normalizeH="0" baseline="0" dirty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( Проводится подвижная игра «</a:t>
                </a:r>
                <a:r>
                  <a:rPr kumimoji="0" lang="ru-RU" sz="1400" b="0" i="0" u="none" strike="noStrike" cap="none" normalizeH="0" baseline="0" dirty="0" err="1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Бабка-ежка</a:t>
                </a:r>
                <a:r>
                  <a:rPr kumimoji="0" lang="ru-RU" sz="1400" b="0" i="0" u="none" strike="noStrike" cap="none" normalizeH="0" baseline="0" dirty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». </a:t>
                </a:r>
                <a:endPara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400" b="0" i="0" u="none" strike="noStrike" cap="none" normalizeH="0" baseline="0" dirty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Танец «</a:t>
                </a:r>
                <a:r>
                  <a:rPr kumimoji="0" lang="ru-RU" sz="1400" b="0" i="0" u="none" strike="noStrike" cap="none" normalizeH="0" baseline="0" dirty="0" err="1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Бабка-ежка</a:t>
                </a:r>
                <a:r>
                  <a:rPr kumimoji="0" lang="ru-RU" sz="1400" b="0" i="0" u="none" strike="noStrike" cap="none" normalizeH="0" baseline="0" dirty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»)</a:t>
                </a:r>
                <a:endPara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400" b="1" i="0" u="none" strike="noStrike" cap="none" normalizeH="0" baseline="0" dirty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Баба-Яга. </a:t>
                </a:r>
                <a:r>
                  <a:rPr kumimoji="0" lang="ru-RU" sz="1400" b="0" i="0" u="none" strike="noStrike" cap="none" normalizeH="0" baseline="0" dirty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Вот спасибо, удружили, позабавили. Так и быть, верну я вам ключик. Да меня не забывайте, в гости заходите, обещаю суп из вас варить не буду…</a:t>
                </a:r>
                <a:endPara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1646222" y="360330"/>
                <a:ext cx="178196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>
                    <a:solidFill>
                      <a:srgbClr val="0070C0"/>
                    </a:solidFill>
                  </a:rPr>
                  <a:t>«Гуси-лебеди»</a:t>
                </a:r>
                <a:endParaRPr lang="ru-RU" dirty="0">
                  <a:solidFill>
                    <a:srgbClr val="0070C0"/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-28942" y="-144463"/>
            <a:ext cx="7607694" cy="10009188"/>
            <a:chOff x="-28942" y="-144463"/>
            <a:chExt cx="7607694" cy="10009188"/>
          </a:xfrm>
        </p:grpSpPr>
        <p:pic>
          <p:nvPicPr>
            <p:cNvPr id="16386" name="Picture 2" descr="https://fs00.infourok.ru/images/doc/161/186051/img14.jpg"/>
            <p:cNvPicPr>
              <a:picLocks noChangeAspect="1" noChangeArrowheads="1"/>
            </p:cNvPicPr>
            <p:nvPr/>
          </p:nvPicPr>
          <p:blipFill>
            <a:blip r:embed="rId2">
              <a:lum bright="10000"/>
            </a:blip>
            <a:srcRect l="23893" r="22019" b="3906"/>
            <a:stretch>
              <a:fillRect/>
            </a:stretch>
          </p:blipFill>
          <p:spPr bwMode="auto">
            <a:xfrm>
              <a:off x="0" y="-35"/>
              <a:ext cx="7578752" cy="9864760"/>
            </a:xfrm>
            <a:prstGeom prst="rect">
              <a:avLst/>
            </a:prstGeom>
            <a:noFill/>
          </p:spPr>
        </p:pic>
        <p:sp>
          <p:nvSpPr>
            <p:cNvPr id="22532" name="AutoShape 4" descr="https://apf.mail.ru/cgi-bin/readmsg/20171117_155351.jpg?id=15123663850000000241%3B0%3B5&amp;x-email=ms.kycenko%40mail.ru&amp;exif=1&amp;bs=3899&amp;bl=4375032&amp;ct=image%2Fjpeg&amp;cn=20171117_155351.jpg&amp;cte=binary"/>
            <p:cNvSpPr>
              <a:spLocks noChangeAspect="1" noChangeArrowheads="1"/>
            </p:cNvSpPr>
            <p:nvPr/>
          </p:nvSpPr>
          <p:spPr bwMode="auto">
            <a:xfrm>
              <a:off x="155575" y="-144463"/>
              <a:ext cx="304800" cy="304801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8" name="Группа 7"/>
            <p:cNvGrpSpPr/>
            <p:nvPr/>
          </p:nvGrpSpPr>
          <p:grpSpPr>
            <a:xfrm>
              <a:off x="-28942" y="288892"/>
              <a:ext cx="7607667" cy="9575833"/>
              <a:chOff x="-28942" y="288892"/>
              <a:chExt cx="7607667" cy="9575833"/>
            </a:xfrm>
          </p:grpSpPr>
          <p:pic>
            <p:nvPicPr>
              <p:cNvPr id="22530" name="Picture 2" descr="C:\Users\1\Downloads\20171117_155407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16059"/>
              <a:stretch>
                <a:fillRect/>
              </a:stretch>
            </p:blipFill>
            <p:spPr bwMode="auto">
              <a:xfrm>
                <a:off x="-28942" y="5075238"/>
                <a:ext cx="7607667" cy="4789487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pic>
            <p:nvPicPr>
              <p:cNvPr id="22533" name="Picture 5" descr="C:\Users\1\Downloads\20171117_15535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146288" y="288892"/>
                <a:ext cx="5432437" cy="4074327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0" y="503206"/>
                <a:ext cx="7578725" cy="4616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ru-RU" sz="1400" dirty="0" smtClean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endParaRPr lang="ru-RU" sz="1400" dirty="0" smtClean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endParaRPr lang="ru-RU" sz="1400" dirty="0" smtClean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ru-RU" sz="1400" dirty="0" smtClean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Ребята возвращаются </a:t>
                </a:r>
              </a:p>
              <a:p>
                <a:r>
                  <a:rPr lang="ru-RU" sz="1400" dirty="0" smtClean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обратно.</a:t>
                </a:r>
              </a:p>
              <a:p>
                <a:r>
                  <a:rPr lang="ru-RU" sz="1400" b="1" dirty="0" smtClean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Буратино</a:t>
                </a:r>
                <a:r>
                  <a:rPr lang="ru-RU" sz="1400" dirty="0" smtClean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: Вернула нам </a:t>
                </a:r>
              </a:p>
              <a:p>
                <a:r>
                  <a:rPr lang="ru-RU" sz="1400" dirty="0" smtClean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Баба-яга ключик. … А что</a:t>
                </a:r>
              </a:p>
              <a:p>
                <a:r>
                  <a:rPr lang="ru-RU" sz="1400" dirty="0" smtClean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 же в сундуке?</a:t>
                </a:r>
              </a:p>
              <a:p>
                <a:r>
                  <a:rPr lang="ru-RU" sz="1400" dirty="0" smtClean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Хотите посмотреть?</a:t>
                </a:r>
              </a:p>
              <a:p>
                <a:r>
                  <a:rPr lang="ru-RU" sz="1400" b="1" dirty="0" smtClean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Дети</a:t>
                </a:r>
                <a:r>
                  <a:rPr lang="ru-RU" sz="1400" dirty="0" smtClean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: Да!</a:t>
                </a:r>
              </a:p>
              <a:p>
                <a:r>
                  <a:rPr lang="ru-RU" sz="1400" dirty="0" smtClean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Буратино открывает </a:t>
                </a:r>
              </a:p>
              <a:p>
                <a:r>
                  <a:rPr lang="ru-RU" sz="1400" dirty="0" smtClean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сундук, а там воздушные </a:t>
                </a:r>
              </a:p>
              <a:p>
                <a:r>
                  <a:rPr lang="ru-RU" sz="1400" dirty="0" smtClean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шары.</a:t>
                </a:r>
              </a:p>
              <a:p>
                <a:endParaRPr lang="ru-RU" sz="1400" dirty="0" smtClean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endParaRPr lang="ru-RU" sz="1400" dirty="0" smtClean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endParaRPr lang="ru-RU" sz="1400" dirty="0" smtClean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endParaRPr lang="ru-RU" sz="1400" dirty="0" smtClean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endParaRPr lang="ru-RU" sz="1400" dirty="0" smtClean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algn="ctr"/>
                <a:r>
                  <a:rPr lang="ru-RU" sz="1400" dirty="0" smtClean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Проводится танец с воздушными шарами.</a:t>
                </a:r>
              </a:p>
              <a:p>
                <a:pPr algn="ctr"/>
                <a:r>
                  <a:rPr lang="ru-RU" sz="1400" dirty="0" smtClean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Буратино благодарит ребят за такое увлекательное путешествие. Советует, для хорошего настроения заниматься спортом и побольше читать сказок!</a:t>
                </a:r>
                <a:endParaRPr lang="ru-RU" sz="1400" dirty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fs00.infourok.ru/images/doc/161/186051/img14.jpg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 l="23893" r="22019" b="3906"/>
          <a:stretch>
            <a:fillRect/>
          </a:stretch>
        </p:blipFill>
        <p:spPr bwMode="auto">
          <a:xfrm>
            <a:off x="0" y="-35"/>
            <a:ext cx="7578752" cy="9864760"/>
          </a:xfrm>
          <a:prstGeom prst="rect">
            <a:avLst/>
          </a:prstGeom>
          <a:noFill/>
        </p:spPr>
      </p:pic>
      <p:grpSp>
        <p:nvGrpSpPr>
          <p:cNvPr id="10" name="Группа 9"/>
          <p:cNvGrpSpPr/>
          <p:nvPr/>
        </p:nvGrpSpPr>
        <p:grpSpPr>
          <a:xfrm>
            <a:off x="155575" y="-144463"/>
            <a:ext cx="6616816" cy="8017995"/>
            <a:chOff x="155575" y="-144463"/>
            <a:chExt cx="6616816" cy="8017995"/>
          </a:xfrm>
        </p:grpSpPr>
        <p:sp>
          <p:nvSpPr>
            <p:cNvPr id="22532" name="AutoShape 4" descr="https://apf.mail.ru/cgi-bin/readmsg/20171117_155351.jpg?id=15123663850000000241%3B0%3B5&amp;x-email=ms.kycenko%40mail.ru&amp;exif=1&amp;bs=3899&amp;bl=4375032&amp;ct=image%2Fjpeg&amp;cn=20171117_155351.jpg&amp;cte=binary"/>
            <p:cNvSpPr>
              <a:spLocks noChangeAspect="1" noChangeArrowheads="1"/>
            </p:cNvSpPr>
            <p:nvPr/>
          </p:nvSpPr>
          <p:spPr bwMode="auto">
            <a:xfrm>
              <a:off x="155575" y="-144463"/>
              <a:ext cx="304800" cy="304801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9" name="Группа 8"/>
            <p:cNvGrpSpPr/>
            <p:nvPr/>
          </p:nvGrpSpPr>
          <p:grpSpPr>
            <a:xfrm>
              <a:off x="717528" y="1789090"/>
              <a:ext cx="6054863" cy="6084442"/>
              <a:chOff x="717528" y="1789090"/>
              <a:chExt cx="6054863" cy="6084442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717528" y="1789090"/>
                <a:ext cx="6054863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ru-RU" sz="4000" b="1" dirty="0" smtClean="0">
                    <a:solidFill>
                      <a:srgbClr val="0070C0"/>
                    </a:solidFill>
                    <a:latin typeface="Monotype Corsiva" pitchFamily="66" charset="0"/>
                  </a:rPr>
                  <a:t>СПАСИБО ЗА ВНИМАНИЕ!</a:t>
                </a:r>
              </a:p>
              <a:p>
                <a:pPr algn="ctr"/>
                <a:r>
                  <a:rPr lang="ru-RU" sz="4000" b="1" dirty="0" smtClean="0">
                    <a:solidFill>
                      <a:srgbClr val="0070C0"/>
                    </a:solidFill>
                    <a:latin typeface="Monotype Corsiva" pitchFamily="66" charset="0"/>
                  </a:rPr>
                  <a:t>БУДЬТЕ ЗДОРОВЫ!</a:t>
                </a:r>
                <a:endParaRPr lang="ru-RU" sz="4000" b="1" dirty="0">
                  <a:solidFill>
                    <a:srgbClr val="0070C0"/>
                  </a:solidFill>
                  <a:latin typeface="Monotype Corsiva" pitchFamily="66" charset="0"/>
                </a:endParaRPr>
              </a:p>
            </p:txBody>
          </p:sp>
          <p:pic>
            <p:nvPicPr>
              <p:cNvPr id="23554" name="Picture 2" descr="http://parnasse.ru/images/photos/medium/article318953.jpg"/>
              <p:cNvPicPr>
                <a:picLocks noChangeAspect="1" noChangeArrowheads="1"/>
              </p:cNvPicPr>
              <p:nvPr/>
            </p:nvPicPr>
            <p:blipFill>
              <a:blip r:embed="rId3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217726" y="3575040"/>
                <a:ext cx="3143272" cy="4298492"/>
              </a:xfrm>
              <a:prstGeom prst="rect">
                <a:avLst/>
              </a:prstGeom>
              <a:noFill/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431</Words>
  <PresentationFormat>Произвольный</PresentationFormat>
  <Paragraphs>55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12</cp:revision>
  <dcterms:created xsi:type="dcterms:W3CDTF">2017-12-03T13:14:35Z</dcterms:created>
  <dcterms:modified xsi:type="dcterms:W3CDTF">2017-12-05T07:38:19Z</dcterms:modified>
</cp:coreProperties>
</file>