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9" r:id="rId8"/>
    <p:sldId id="270" r:id="rId9"/>
    <p:sldId id="271" r:id="rId10"/>
    <p:sldId id="277" r:id="rId11"/>
    <p:sldId id="272" r:id="rId12"/>
    <p:sldId id="273" r:id="rId13"/>
    <p:sldId id="274" r:id="rId14"/>
    <p:sldId id="275" r:id="rId15"/>
    <p:sldId id="276" r:id="rId16"/>
    <p:sldId id="278" r:id="rId17"/>
    <p:sldId id="279" r:id="rId18"/>
    <p:sldId id="280" r:id="rId19"/>
    <p:sldId id="281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1086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vda.ru/photo/report/album-643/4/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88640"/>
            <a:ext cx="8676455" cy="6669360"/>
            <a:chOff x="0" y="188640"/>
            <a:chExt cx="8676455" cy="6669360"/>
          </a:xfrm>
        </p:grpSpPr>
        <p:sp>
          <p:nvSpPr>
            <p:cNvPr id="2" name="TextBox 1"/>
            <p:cNvSpPr txBox="1"/>
            <p:nvPr/>
          </p:nvSpPr>
          <p:spPr>
            <a:xfrm>
              <a:off x="2079230" y="188640"/>
              <a:ext cx="4913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ln w="10541" cmpd="sng">
                    <a:solidFill>
                      <a:srgbClr val="00B050"/>
                    </a:solidFill>
                    <a:prstDash val="solid"/>
                  </a:ln>
                  <a:solidFill>
                    <a:srgbClr val="7030A0"/>
                  </a:solidFill>
                  <a:latin typeface="Century" pitchFamily="18" charset="0"/>
                  <a:cs typeface="Times New Roman" pitchFamily="18" charset="0"/>
                </a:rPr>
                <a:t>ЧУДО ПО ИМЕНИ ТЕАТР</a:t>
              </a:r>
              <a:endParaRPr lang="ru-RU" sz="28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7030A0"/>
                </a:solidFill>
                <a:latin typeface="Century" pitchFamily="18" charset="0"/>
                <a:cs typeface="Times New Roman" pitchFamily="18" charset="0"/>
              </a:endParaRPr>
            </a:p>
          </p:txBody>
        </p:sp>
        <p:pic>
          <p:nvPicPr>
            <p:cNvPr id="1026" name="Picture 2" descr="http://childpages.ru/wp-content/uploads/2016/10/Bukovka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99" b="6618"/>
            <a:stretch/>
          </p:blipFill>
          <p:spPr bwMode="auto">
            <a:xfrm>
              <a:off x="395536" y="711860"/>
              <a:ext cx="8280919" cy="61461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0" y="6488668"/>
              <a:ext cx="54642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Подготовила  воспитатель гр. № 4 </a:t>
              </a:r>
              <a:r>
                <a:rPr lang="ru-RU" b="1" dirty="0" err="1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Чумикова</a:t>
              </a:r>
              <a:r>
                <a:rPr lang="ru-RU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Л. Ф.</a:t>
              </a:r>
              <a:endPara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584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ypresentation.ru/documents_2/ece2f90965b5b3b57ef04074df4aed10/img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" t="11687" r="3601" b="5228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86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79512" y="116632"/>
            <a:ext cx="8352928" cy="6751370"/>
            <a:chOff x="179512" y="116632"/>
            <a:chExt cx="8352928" cy="6751370"/>
          </a:xfrm>
        </p:grpSpPr>
        <p:pic>
          <p:nvPicPr>
            <p:cNvPr id="2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37" b="1860"/>
            <a:stretch>
              <a:fillRect/>
            </a:stretch>
          </p:blipFill>
          <p:spPr bwMode="auto">
            <a:xfrm>
              <a:off x="683568" y="620481"/>
              <a:ext cx="7848872" cy="624752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79512" y="116632"/>
              <a:ext cx="46085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ДЕКОРАЦИИ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634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odyacheskay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542" y="3429001"/>
            <a:ext cx="4531911" cy="3400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" t="6020" r="-1"/>
          <a:stretch/>
        </p:blipFill>
        <p:spPr bwMode="auto">
          <a:xfrm>
            <a:off x="4376500" y="3429001"/>
            <a:ext cx="4767500" cy="3400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89530" y="-1876"/>
            <a:ext cx="8954470" cy="3570201"/>
            <a:chOff x="189530" y="-1876"/>
            <a:chExt cx="8954470" cy="3570201"/>
          </a:xfrm>
        </p:grpSpPr>
        <p:sp>
          <p:nvSpPr>
            <p:cNvPr id="3" name="TextBox 2"/>
            <p:cNvSpPr txBox="1"/>
            <p:nvPr/>
          </p:nvSpPr>
          <p:spPr>
            <a:xfrm>
              <a:off x="189530" y="1044560"/>
              <a:ext cx="4186969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ДЕКОРАЦИИ  ДЛЯ СПЕКТАКЛЯ  ИЗГОТАВЛИВАЮТСЯ  В ЖИВОПИСНО-ДЕКОРАЦИОННОМ ЦЕХЕ ПО ЭСКИЗАМ ХУДОЖНИКОВ. 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6500" y="-1876"/>
              <a:ext cx="4767500" cy="35702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109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1" y="0"/>
            <a:ext cx="9144001" cy="6858000"/>
            <a:chOff x="-1" y="0"/>
            <a:chExt cx="9144001" cy="6858000"/>
          </a:xfrm>
        </p:grpSpPr>
        <p:pic>
          <p:nvPicPr>
            <p:cNvPr id="2" name="Picture 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01" y="523220"/>
              <a:ext cx="2681492" cy="357085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3769723"/>
              <a:ext cx="3923928" cy="30882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3933057"/>
              <a:ext cx="4072723" cy="29193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16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04"/>
            <a:stretch/>
          </p:blipFill>
          <p:spPr bwMode="auto">
            <a:xfrm>
              <a:off x="5652120" y="101404"/>
              <a:ext cx="3284821" cy="36747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07504" y="0"/>
              <a:ext cx="3312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БУТАФОРИЯ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99793" y="1216184"/>
              <a:ext cx="295232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ТАК НАЗЫВАЮТСЯ ПРЕДМЕТЫ, ЗАМЕНЯЮЩИЕ НАСТОЯЩИЕ. БУТАФОРСКИМИ МОГУТ БЫТЬ ПОСУДА, УГОЩЕНИЕ, ОРУЖИЕ, МЕБЕЛЬ.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085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sp>
          <p:nvSpPr>
            <p:cNvPr id="2" name="TextBox 1"/>
            <p:cNvSpPr txBox="1"/>
            <p:nvPr/>
          </p:nvSpPr>
          <p:spPr>
            <a:xfrm>
              <a:off x="323528" y="1"/>
              <a:ext cx="22677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СОФИТЫ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79512" y="404664"/>
              <a:ext cx="84969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 ПОМОЩЬЮ СОФИТОВ  ОСВЕТИТЕЛИ МОГУТ  ИЗОБРАЗИТЬ НА СЦЕНЕ РАССВЕТ ИЛИ ЗАКАТ, ВСПЫШКУ МОЛНИИ, ЗВЁЗДНОЕ НЕБО  И МНОГОЕ ДРУГОЕ.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12976"/>
              <a:ext cx="5030357" cy="364502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Рисунок 4" descr="http://www.airclimat.ru/files/25-05-2014%2020-28-33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980728"/>
              <a:ext cx="4932040" cy="339813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83140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2804" y="35332"/>
            <a:ext cx="8801684" cy="6802425"/>
            <a:chOff x="162804" y="35332"/>
            <a:chExt cx="8801684" cy="6802425"/>
          </a:xfrm>
        </p:grpSpPr>
        <p:pic>
          <p:nvPicPr>
            <p:cNvPr id="2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825280"/>
              <a:ext cx="8280920" cy="60124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62804" y="35332"/>
              <a:ext cx="88016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ЗВУКООПЕРАТОР ВО ВРЕМЯ СПЕКТАКЛЯ МОЖЕТ ВКЛЮЧИТЬ ФОНОГРАММУ: ШУМ ДОЖДЯ ИЛИ РОКОТ ВОЛН, ГУЛ ТОЛПЫ ИЛИ СВИСТ ВЕТРА – СМОТРЯ ЧТО В ЭТО ВРЕМЯ ПРОИСХОДИТ НА СЦЕНЕ. 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178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57308" cy="6858000"/>
            <a:chOff x="0" y="0"/>
            <a:chExt cx="9157308" cy="6858000"/>
          </a:xfrm>
        </p:grpSpPr>
        <p:sp>
          <p:nvSpPr>
            <p:cNvPr id="2" name="TextBox 1"/>
            <p:cNvSpPr txBox="1"/>
            <p:nvPr/>
          </p:nvSpPr>
          <p:spPr>
            <a:xfrm>
              <a:off x="0" y="750953"/>
              <a:ext cx="49320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ПЕРЕД СПЕКТАКЛЕМ ГРИМЁРЫ АКТЁРАМ НАКЛАДЫВАЮТ ГРИМ.  ОПЫТНЫЙ МАСТЕР МОЖЕТ ИЗМЕНИТЬ ЛИЦО АКТЁРА ДО НЕУЗНАВАЕМОСТИ.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" name="Picture 7" descr="miller_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87700"/>
              <a:ext cx="2833688" cy="3670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4" name="Picture 5" descr="miller_01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651" y="2966954"/>
              <a:ext cx="2947762" cy="3891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8945" y="0"/>
              <a:ext cx="4308363" cy="324036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639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51520" y="116633"/>
            <a:ext cx="8712968" cy="6785530"/>
            <a:chOff x="251520" y="116633"/>
            <a:chExt cx="8712968" cy="6785530"/>
          </a:xfrm>
        </p:grpSpPr>
        <p:sp>
          <p:nvSpPr>
            <p:cNvPr id="3" name="TextBox 2"/>
            <p:cNvSpPr txBox="1"/>
            <p:nvPr/>
          </p:nvSpPr>
          <p:spPr>
            <a:xfrm>
              <a:off x="251520" y="116633"/>
              <a:ext cx="8712968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ВЕСЬ КОСТЮМ ДОЛЖЕН СНАЧАЛА ПРИДУМАТЬ , А ПОТОМ НАРИСОВАТЬ ХУДОЖНИК. ЗАТЕМ ПОРТНЫЕ ВОПЛОТЯТ ЕГО ИДЕЮ В ЖИЗНЬ. МАСТЕРА МОГУТ ТАК РАСПИСАТЬ КУСОК МЕШКОВИНЫ, ЧТО ИЗ ЗАЛА ОН БУДЕТ КАЗАТЬСЯ БОГАТОЙ ПАРЧОЙ, БАРХАТОМ ИЛИ ШЁЛКОМ.</a:t>
              </a:r>
            </a:p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АКТЁРАМ ДЛЯ СПЕКТАКЛЯ МОГУТ ПОНАДОБИТЬСЯ  САМЫЕ РАЗНЫЕ КОСТЮМЫ: И СТАРИННЫЕ, И СОВРЕМЕННЫЕ, И ДАЖЕ СКАЗОЧНЫЕ.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Picture 5" descr="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346" r="8267" b="6388"/>
            <a:stretch/>
          </p:blipFill>
          <p:spPr bwMode="auto">
            <a:xfrm>
              <a:off x="683568" y="2056991"/>
              <a:ext cx="7668344" cy="48451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4041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79512" y="116632"/>
            <a:ext cx="8784976" cy="6741368"/>
            <a:chOff x="179512" y="116632"/>
            <a:chExt cx="8784976" cy="6741368"/>
          </a:xfrm>
        </p:grpSpPr>
        <p:sp>
          <p:nvSpPr>
            <p:cNvPr id="2" name="TextBox 1"/>
            <p:cNvSpPr txBox="1"/>
            <p:nvPr/>
          </p:nvSpPr>
          <p:spPr>
            <a:xfrm>
              <a:off x="179512" y="116632"/>
              <a:ext cx="87849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РЕЖИССЁР РАСПРЕДЕЛЯЕТ РОЛИ, ПРОВОДИТ РЕПЕТИЦИИ С АКТЁРАМИ , ОБЪЯСНЯЕТ ИМ, КАК ДВИГАТЬСЯ, КОГДА СДЕЛАТЬ ПАУЗУ… ОН ТАКЖЕ ВЫБИРАЕТ, КАКУЮ ПЬЕСУ СТАВИТЬ , РАБОТАЕТ С ХУДОЖНИКОМ-ПОСТАНОВЩИКОМ, ОРГАНИЗУЕТ ВСЁ, ЧТО ПРОИСХОДИТ НА СЦЕНЕ.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" name="Picture 5" descr="еще репетиция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987" y="1181044"/>
              <a:ext cx="8546855" cy="56769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2016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15535"/>
            <a:ext cx="9158296" cy="6737556"/>
            <a:chOff x="0" y="115535"/>
            <a:chExt cx="9158296" cy="6737556"/>
          </a:xfrm>
        </p:grpSpPr>
        <p:pic>
          <p:nvPicPr>
            <p:cNvPr id="2" name="Picture 5" descr="мазепа в Мариинке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48193"/>
              <a:ext cx="9158296" cy="610489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75178" y="115535"/>
              <a:ext cx="85173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НАКОНЕЦ, СПЕКТАКЛЬ ГОТОВ , И, ТЕАТР ПРИГЛАШАЕТ ЗРИТЕЛЕЙ. НОВЫЙ СПЕКТАКЛЬ НАЗЫВАЕТСЯ ПРЕМЬЕРОЙ.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033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chool71tula.ru/1/wp-content/uploads/sites/8/2017/05/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" r="3073" b="6435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9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6965" y="0"/>
            <a:ext cx="8999174" cy="6857999"/>
            <a:chOff x="116965" y="0"/>
            <a:chExt cx="8999174" cy="6857999"/>
          </a:xfrm>
        </p:grpSpPr>
        <p:sp>
          <p:nvSpPr>
            <p:cNvPr id="3" name="TextBox 2"/>
            <p:cNvSpPr txBox="1"/>
            <p:nvPr/>
          </p:nvSpPr>
          <p:spPr>
            <a:xfrm>
              <a:off x="116965" y="0"/>
              <a:ext cx="14468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ОПЕРА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393704" y="1109875"/>
              <a:ext cx="370790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ru-RU" sz="2000" b="1" kern="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 ОПЕРЕ НЕ ГОВОРЯТ, А ПОЮТ. </a:t>
              </a:r>
            </a:p>
            <a:p>
              <a:pPr lvl="0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ru-RU" sz="2000" b="1" kern="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ТО, ЧТО ИСПОЛНЯЕТ ОПЕРНЫЙ ПЕВЕЦ, НАЗЫВАЕТСЯ АРИЯ.</a:t>
              </a:r>
              <a:endPara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" name="Рисунок 6" descr="http://opera.pagebg.com/gallery/07.jpg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144"/>
            <a:stretch/>
          </p:blipFill>
          <p:spPr bwMode="auto">
            <a:xfrm>
              <a:off x="5012762" y="3051174"/>
              <a:ext cx="4103377" cy="38068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Рисунок 7" descr="http://magnitopera.com/uploads/images/Gallery/festivali/viva-opera-1/p-i-chajkovskij-evgenij-onegin/_DSC0007.jpg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051"/>
            <a:stretch/>
          </p:blipFill>
          <p:spPr bwMode="auto">
            <a:xfrm>
              <a:off x="116965" y="523220"/>
              <a:ext cx="5103107" cy="36484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263321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445" y="0"/>
            <a:ext cx="9072555" cy="6858001"/>
            <a:chOff x="71445" y="0"/>
            <a:chExt cx="9072555" cy="6858001"/>
          </a:xfrm>
        </p:grpSpPr>
        <p:sp>
          <p:nvSpPr>
            <p:cNvPr id="4" name="TextBox 3"/>
            <p:cNvSpPr txBox="1"/>
            <p:nvPr/>
          </p:nvSpPr>
          <p:spPr>
            <a:xfrm>
              <a:off x="148985" y="51626"/>
              <a:ext cx="24283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БАЛЕТ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7788" y="510306"/>
              <a:ext cx="3508492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ru-RU" b="1" kern="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АРТИСТЫ БАЛЕТА РАССКАЗЫВАЮТ ЗРИТЕЛЯМ ОБО ВСЕХ СОБЫТИЯХ И ОТНОШЕНИЯХ ГЕРОЕВ ДРУГ С ДРУГОМ С ПОМОЩЬЮ ТАНЦА</a:t>
              </a:r>
              <a:r>
                <a:rPr lang="en-US" sz="1600" b="1" kern="0" dirty="0" smtClean="0">
                  <a:solidFill>
                    <a:srgbClr val="000000"/>
                  </a:solidFill>
                  <a:latin typeface="Arial"/>
                </a:rPr>
                <a:t>.</a:t>
              </a:r>
              <a:endParaRPr lang="lv-LV" sz="1600" b="1" kern="0" dirty="0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7" name="Рисунок 6" descr="http://www.astoperahouse.ru/uploads/medialibrary/274/274a8fb942e962c4e13bcf2f92b8c904.jpg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6" t="24817" r="7849" b="12880"/>
            <a:stretch/>
          </p:blipFill>
          <p:spPr bwMode="auto">
            <a:xfrm>
              <a:off x="71445" y="2426231"/>
              <a:ext cx="3720450" cy="44317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Рисунок 7" descr="http://www.musictheatre.kiev.ua/logic/uploads/img/galleries/696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5" y="0"/>
              <a:ext cx="5508105" cy="350100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" name="Рисунок 9" descr="http://www.binoculars-travel.ru/images/theatre/Dresdner-Staatsoper1.jpg"/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25" t="10613" b="4401"/>
            <a:stretch/>
          </p:blipFill>
          <p:spPr bwMode="auto">
            <a:xfrm>
              <a:off x="3791895" y="3356993"/>
              <a:ext cx="5320259" cy="350100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6674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24217" y="73165"/>
            <a:ext cx="9019783" cy="6811582"/>
            <a:chOff x="124217" y="73165"/>
            <a:chExt cx="9019783" cy="6811582"/>
          </a:xfrm>
        </p:grpSpPr>
        <p:sp>
          <p:nvSpPr>
            <p:cNvPr id="2" name="TextBox 1"/>
            <p:cNvSpPr txBox="1"/>
            <p:nvPr/>
          </p:nvSpPr>
          <p:spPr>
            <a:xfrm>
              <a:off x="124217" y="73165"/>
              <a:ext cx="9019783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kern="0" dirty="0" smtClean="0">
                  <a:solidFill>
                    <a:srgbClr val="002060"/>
                  </a:solidFill>
                  <a:latin typeface="Times New Roman" pitchFamily="18" charset="0"/>
                  <a:ea typeface="+mj-ea"/>
                  <a:cs typeface="Times New Roman" pitchFamily="18" charset="0"/>
                </a:rPr>
                <a:t>МНОГО ЗАМЕЧАТЕЛЬНЫХ ОПЕР И БАЛЕТОВ ПОСТАВЛЕНО ПО СКАЗКАМ.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" name="Picture 1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96"/>
            <a:stretch/>
          </p:blipFill>
          <p:spPr bwMode="auto">
            <a:xfrm>
              <a:off x="124217" y="442496"/>
              <a:ext cx="5562174" cy="369831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20201" y="3966921"/>
              <a:ext cx="4824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СКАЗКА О ЦАРЕ САЛТАНЕ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5" name="Picture 10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23" b="8867"/>
            <a:stretch/>
          </p:blipFill>
          <p:spPr bwMode="auto">
            <a:xfrm>
              <a:off x="5841999" y="557973"/>
              <a:ext cx="3012915" cy="326944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1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608"/>
            <a:stretch/>
          </p:blipFill>
          <p:spPr bwMode="auto">
            <a:xfrm>
              <a:off x="2987824" y="3983578"/>
              <a:ext cx="3564446" cy="29011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084168" y="3645024"/>
              <a:ext cx="25922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ЩЕЛКУНЧИК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552270" y="6021289"/>
              <a:ext cx="25917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АЛИСА В СТРАНЕ ЧУДЕС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51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" name="TextBox 1"/>
            <p:cNvSpPr txBox="1"/>
            <p:nvPr/>
          </p:nvSpPr>
          <p:spPr>
            <a:xfrm>
              <a:off x="134603" y="0"/>
              <a:ext cx="50000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ДРАМАТИЧЕСКИЙ  ТЕАТР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7565" y="404664"/>
              <a:ext cx="9009396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ru-RU" b="1" kern="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 ДРАМАТИЧЕСКОМ ТЕАТРЕ АКТЕРЫ РАЗГОВАРИВАЮТ. </a:t>
              </a:r>
            </a:p>
            <a:p>
              <a:pPr lvl="0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ru-RU" b="1" kern="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 ГЕРОЯХ И СОБЫТИЯХ ДРАМАТУРГ РАССКАЗЫВАЕТ В ПЬЕСЕ ЧЕРЕЗ ДИАЛОГИ.</a:t>
              </a:r>
              <a:endParaRPr lang="ru-RU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Рисунок 3" descr="http://day-off39.ru/images/uploads/glavnaya/press-reliz/bez-viny-vinovatye.jpg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0" r="8879"/>
            <a:stretch/>
          </p:blipFill>
          <p:spPr bwMode="auto">
            <a:xfrm>
              <a:off x="0" y="1224952"/>
              <a:ext cx="4937760" cy="31464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" name="Рисунок 4" descr="http://ic.pics.livejournal.com/minkult_astrobl/50667099/10511/original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575" y="3988435"/>
              <a:ext cx="5940425" cy="286956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401346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270" y="26490"/>
            <a:ext cx="9085129" cy="6831510"/>
            <a:chOff x="107270" y="26490"/>
            <a:chExt cx="9085129" cy="6831510"/>
          </a:xfrm>
        </p:grpSpPr>
        <p:pic>
          <p:nvPicPr>
            <p:cNvPr id="2" name="Picture 10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7" r="6901"/>
            <a:stretch/>
          </p:blipFill>
          <p:spPr bwMode="auto">
            <a:xfrm>
              <a:off x="4219303" y="3068960"/>
              <a:ext cx="4973096" cy="37890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79512" y="26490"/>
              <a:ext cx="29199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ТЕАТР ЗВЕРЕЙ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Picture 8" descr="Вот это и есть символ театра  по имени &amp;quot;Артемон&amp;quot;. 8-летний пудель - не только артист, но и настоящий &amp;quot;директор&amp;quot; театра, что он и демонстрирует на всех представлениях. Ему помогает артистка Ольга Радостева 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270" y="476672"/>
              <a:ext cx="5288162" cy="35273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7090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31320" y="-26410"/>
            <a:ext cx="9203078" cy="6862666"/>
            <a:chOff x="-31320" y="-26410"/>
            <a:chExt cx="9203078" cy="6862666"/>
          </a:xfrm>
        </p:grpSpPr>
        <p:sp>
          <p:nvSpPr>
            <p:cNvPr id="2" name="TextBox 1"/>
            <p:cNvSpPr txBox="1"/>
            <p:nvPr/>
          </p:nvSpPr>
          <p:spPr>
            <a:xfrm>
              <a:off x="107504" y="-26410"/>
              <a:ext cx="51125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КУКОЛЬНЫЙ ТЕАТР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" name="Рисунок 3" descr="http://www.globalshow2.ru/photos/med/3729_37828gori6.jp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93" y="404664"/>
              <a:ext cx="5940425" cy="27844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" name="Рисунок 4" descr="http://odessa-life.od.ua/upload/image/dsc08734.jpg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04" r="10956"/>
            <a:stretch/>
          </p:blipFill>
          <p:spPr bwMode="auto">
            <a:xfrm>
              <a:off x="4814388" y="2376651"/>
              <a:ext cx="4357370" cy="445960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Рисунок 5" descr="http://www.np.kz/images/2010/39/c2.jp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320" y="3189139"/>
              <a:ext cx="4891351" cy="36471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Рисунок 6" descr="http://www.igrushki-rukami-svoimi.ru/wp-content/uploads/2015/11/2015-11-14_104824.jpg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37" r="2973" b="8446"/>
            <a:stretch/>
          </p:blipFill>
          <p:spPr bwMode="auto">
            <a:xfrm>
              <a:off x="6134644" y="-26410"/>
              <a:ext cx="2994660" cy="25649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9890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29574" y="0"/>
            <a:ext cx="9171951" cy="6880515"/>
            <a:chOff x="-29574" y="0"/>
            <a:chExt cx="9171951" cy="6880515"/>
          </a:xfrm>
        </p:grpSpPr>
        <p:sp>
          <p:nvSpPr>
            <p:cNvPr id="2" name="TextBox 1"/>
            <p:cNvSpPr txBox="1"/>
            <p:nvPr/>
          </p:nvSpPr>
          <p:spPr>
            <a:xfrm>
              <a:off x="107504" y="35332"/>
              <a:ext cx="4067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ТЕНЕВОЙ ТЕАТР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" name="Рисунок 2" descr="http://cdn-nus-1.pinme.ru/tumb/600/photo/ef/3e98/ef3e98fa9f326b839a2083a0fd01b0c9.jpeg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94" t="7800" r="11437" b="23136"/>
            <a:stretch/>
          </p:blipFill>
          <p:spPr bwMode="auto">
            <a:xfrm>
              <a:off x="4826967" y="0"/>
              <a:ext cx="4315410" cy="262913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 descr="http://sevcbs.ru/child/wp-content/uploads/2016/10/oks.jpg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39" t="31006" r="6900" b="6023"/>
            <a:stretch/>
          </p:blipFill>
          <p:spPr bwMode="auto">
            <a:xfrm>
              <a:off x="-29574" y="4476949"/>
              <a:ext cx="5094514" cy="240356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" name="Рисунок 4" descr="http://centr-lider.ru/wp-content/uploads/2016/08/teatr.jpg"/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94" t="8726" r="11102" b="13680"/>
            <a:stretch/>
          </p:blipFill>
          <p:spPr bwMode="auto">
            <a:xfrm>
              <a:off x="0" y="404664"/>
              <a:ext cx="5436096" cy="41764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Рисунок 5" descr="http://kurspresent.ru/uploads/1/teatr-teney.jpg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8" t="12235" r="6524" b="5873"/>
            <a:stretch/>
          </p:blipFill>
          <p:spPr bwMode="auto">
            <a:xfrm>
              <a:off x="5064940" y="2996952"/>
              <a:ext cx="4077437" cy="38350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6783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090789" y="404664"/>
            <a:ext cx="7040604" cy="6387809"/>
            <a:chOff x="1090789" y="404664"/>
            <a:chExt cx="7040604" cy="6387809"/>
          </a:xfrm>
        </p:grpSpPr>
        <p:sp>
          <p:nvSpPr>
            <p:cNvPr id="2" name="TextBox 1"/>
            <p:cNvSpPr txBox="1"/>
            <p:nvPr/>
          </p:nvSpPr>
          <p:spPr>
            <a:xfrm>
              <a:off x="1619672" y="404664"/>
              <a:ext cx="55446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АППЛОДИСМЕНТЫ</a:t>
              </a:r>
              <a:endPara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26" name="Picture 2" descr="http://pbs.twimg.com/media/CIwTo1XWIAAWNDH.jpg:larg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0789" y="1080015"/>
              <a:ext cx="7040604" cy="57124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6274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83479" y="-7303"/>
            <a:ext cx="8962752" cy="6613153"/>
            <a:chOff x="83479" y="-7303"/>
            <a:chExt cx="8962752" cy="6613153"/>
          </a:xfrm>
        </p:grpSpPr>
        <p:sp>
          <p:nvSpPr>
            <p:cNvPr id="2" name="TextBox 1"/>
            <p:cNvSpPr txBox="1"/>
            <p:nvPr/>
          </p:nvSpPr>
          <p:spPr>
            <a:xfrm>
              <a:off x="83479" y="-7303"/>
              <a:ext cx="3276794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АКТУАЛЬНОСТЬ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65222" y="542652"/>
              <a:ext cx="8881009" cy="6063198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sysDot"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600" b="1" dirty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“Театр – это волшебный мир. Он дает уроки красоты, морали </a:t>
              </a:r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и </a:t>
              </a:r>
              <a:r>
                <a:rPr lang="ru-RU" sz="1600" b="1" dirty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нравственности. А чем они богаче, тем успешнее </a:t>
              </a:r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идет </a:t>
              </a:r>
              <a:r>
                <a:rPr lang="ru-RU" sz="1600" b="1" dirty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развитие духовного мира </a:t>
              </a:r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детей</a:t>
              </a:r>
              <a:r>
                <a:rPr lang="ru-RU" sz="1600" b="1" dirty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…” (Б. М. Теплов) Театр, как известно, любят и дети, и взрослые. Его возможности многообразны, а сила воздействия </a:t>
              </a:r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велика. </a:t>
              </a:r>
              <a:r>
                <a:rPr lang="ru-RU" sz="1600" b="1" dirty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Театр - один из самых доступных видов искусства для детей, помогающий решить многие актуальные проблемы педагогики и психологии связанные с художественным образованием и воспитанием, формированием эстетического вкуса, нравственным воспитанием, развитием коммуникативных качеств личности, воспитанием воли, развитием памяти, воображения, фантазии, речи, созданию положительного настроения, решением конфликтных ситуаций через игру. Театр радует детей, развлекает и развивает их. Именно поэтому театрализованную деятельность так любят дети, а педагоги всего мира широко используют её в решении многих задач, связанных с образованием, воспитанием и развитием ребёнка. В связи с этим, при работе с детьми дошкольного возраста нельзя недооценивать силу театрализованной деятельности. Данная деятельность занимает особое место среди разнообразных форм обучения, воспитания и всестороннего развития детей.</a:t>
              </a:r>
              <a:br>
                <a:rPr lang="ru-RU" sz="1600" b="1" dirty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</a:br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Самый </a:t>
              </a:r>
              <a:r>
                <a:rPr lang="ru-RU" sz="1600" b="1" dirty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короткий путь эмоционального раскрепощения ребёнка, снятие зажатости, обучение чувствованию и художественному воображению – это путь через игру, фантазирование, творчество. Всё это может дать ребёнку театр, именно в театральной деятельности ребёнок связывает художественное творчество и личные переживания. Мир театра – страна реальных фантазий и доброй сказки, игра вымысла и реальности, красок и света, слов, музыки и загадочных звуков. Театр – благодатная почва для творчества. </a:t>
              </a:r>
            </a:p>
            <a:p>
              <a:pPr algn="just"/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Мастера </a:t>
              </a:r>
              <a:r>
                <a:rPr lang="ru-RU" sz="1600" b="1" dirty="0">
                  <a:solidFill>
                    <a:srgbClr val="00206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по костюмам, по свету, художники и декораторы, режиссеры – вот они чародеи сказочной страны, именуемой театр. В нашем мире, насыщенном информацией и стрессами, душа просит сказки – чуда, ощущения беззаботного детства, а это может дать театр.</a:t>
              </a:r>
              <a:r>
                <a:rPr lang="ru-RU" sz="1600" b="1" dirty="0">
                  <a:solidFill>
                    <a:srgbClr val="575656"/>
                  </a:solidFill>
                  <a:latin typeface="opensansregular"/>
                  <a:ea typeface="Times New Roman"/>
                  <a:cs typeface="Times New Roman"/>
                </a:rPr>
                <a:t/>
              </a:r>
              <a:br>
                <a:rPr lang="ru-RU" sz="1600" b="1" dirty="0">
                  <a:solidFill>
                    <a:srgbClr val="575656"/>
                  </a:solidFill>
                  <a:latin typeface="opensansregular"/>
                  <a:ea typeface="Times New Roman"/>
                  <a:cs typeface="Times New Roman"/>
                </a:rPr>
              </a:br>
              <a:r>
                <a:rPr lang="ru-RU" sz="1600" b="1" dirty="0" smtClean="0">
                  <a:solidFill>
                    <a:srgbClr val="575656"/>
                  </a:solidFill>
                  <a:latin typeface="opensansregular"/>
                  <a:ea typeface="Times New Roman"/>
                  <a:cs typeface="Times New Roman"/>
                </a:rPr>
                <a:t>                                          </a:t>
              </a:r>
              <a:r>
                <a:rPr lang="ru-RU" sz="2000" b="1" dirty="0" smtClean="0">
                  <a:solidFill>
                    <a:srgbClr val="C00000"/>
                  </a:solidFill>
                  <a:latin typeface="Times New Roman" pitchFamily="18" charset="0"/>
                  <a:ea typeface="Times New Roman"/>
                  <a:cs typeface="Times New Roman" pitchFamily="18" charset="0"/>
                </a:rPr>
                <a:t>Давайте расскажем детям о театре!</a:t>
              </a:r>
              <a:endPara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92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20200" y="207879"/>
            <a:ext cx="8457105" cy="6514866"/>
            <a:chOff x="420200" y="207879"/>
            <a:chExt cx="8457105" cy="6514866"/>
          </a:xfrm>
        </p:grpSpPr>
        <p:sp>
          <p:nvSpPr>
            <p:cNvPr id="2" name="TextBox 1"/>
            <p:cNvSpPr txBox="1"/>
            <p:nvPr/>
          </p:nvSpPr>
          <p:spPr>
            <a:xfrm>
              <a:off x="420200" y="207879"/>
              <a:ext cx="17924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ЗАДАЧИ: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67544" y="810046"/>
              <a:ext cx="8193737" cy="2585323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sysDot"/>
            </a:ln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Wingdings" pitchFamily="2" charset="2"/>
                <a:buChar char="ü"/>
              </a:pPr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Знакомить детей с  разными видами театра: бибабо, пальчиковый театр, баночный, театр картинок, перчаточный, кукольный…</a:t>
              </a:r>
            </a:p>
            <a:p>
              <a:pPr marL="285750" indent="-285750" algn="just">
                <a:buFont typeface="Wingdings" pitchFamily="2" charset="2"/>
                <a:buChar char="ü"/>
              </a:pPr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Воспитание навыков театральной культуры, приобщение к театральному искусству через просмотр театральных постановок, видеоматериалов.</a:t>
              </a:r>
            </a:p>
            <a:p>
              <a:pPr marL="285750" indent="-285750" algn="just">
                <a:buFont typeface="Wingdings" pitchFamily="2" charset="2"/>
                <a:buChar char="ü"/>
              </a:pPr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Рассказывать детям о театре, театральных профессиях.</a:t>
              </a:r>
            </a:p>
            <a:p>
              <a:pPr marL="285750" indent="-285750" algn="just">
                <a:buFont typeface="Wingdings" pitchFamily="2" charset="2"/>
                <a:buChar char="ü"/>
              </a:pPr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Формирование умения постигать художественные образы, созданные средствами театральной выразительности (свет, грим, музыка, слово, хореография, декорации и др.</a:t>
              </a:r>
            </a:p>
            <a:p>
              <a:pPr marL="285750" indent="-285750">
                <a:buFont typeface="Wingdings" pitchFamily="2" charset="2"/>
                <a:buChar char="ü"/>
              </a:pPr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Воспитание любви к театру.</a:t>
              </a:r>
              <a:endPara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" name="Рисунок 5" descr="http://212d.ru/site_ds/files/100/images/201611301463073492046.jp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3429000"/>
              <a:ext cx="4665345" cy="329374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85590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95536" y="169476"/>
            <a:ext cx="8315012" cy="6685238"/>
            <a:chOff x="395536" y="169476"/>
            <a:chExt cx="8315012" cy="6685238"/>
          </a:xfrm>
        </p:grpSpPr>
        <p:pic>
          <p:nvPicPr>
            <p:cNvPr id="2" name="Picture 5" descr="scen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692696"/>
              <a:ext cx="8315012" cy="6162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95536" y="169476"/>
              <a:ext cx="48737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ТЕАТР ОПЕРЫ И БАЛЕТА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772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0"/>
            <a:ext cx="9036497" cy="6858000"/>
            <a:chOff x="107504" y="0"/>
            <a:chExt cx="9036497" cy="6858000"/>
          </a:xfrm>
        </p:grpSpPr>
        <p:sp>
          <p:nvSpPr>
            <p:cNvPr id="2" name="TextBox 1"/>
            <p:cNvSpPr txBox="1"/>
            <p:nvPr/>
          </p:nvSpPr>
          <p:spPr>
            <a:xfrm>
              <a:off x="107504" y="0"/>
              <a:ext cx="51845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ДРАМАТИЧЕСКИЙ ТЕАТР</a:t>
              </a:r>
              <a:endPara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" name="Рисунок 2" descr="http://www.kaluga-poisk.ru/system/Cover/images/000/031/742/big/kaluzhskiy_dramaticheskiy_teatr.jp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911" y="550806"/>
              <a:ext cx="5164170" cy="33822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 descr="http://56nv.ru/sites/default/files/textnews_images/dram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9" y="3861048"/>
              <a:ext cx="6300192" cy="29969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21688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000" cy="6874471"/>
            <a:chOff x="0" y="0"/>
            <a:chExt cx="9144000" cy="6874471"/>
          </a:xfrm>
        </p:grpSpPr>
        <p:pic>
          <p:nvPicPr>
            <p:cNvPr id="2" name="Рисунок 1" descr="http://images.myshared.ru/9/934515/slide_2.jpg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2" r="3821" b="9098"/>
            <a:stretch/>
          </p:blipFill>
          <p:spPr bwMode="auto">
            <a:xfrm>
              <a:off x="0" y="0"/>
              <a:ext cx="5128469" cy="37170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 descr="http://boringhomeutopics.com/wp-content/uploads/2016/03/theatre-img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1"/>
              <a:ext cx="4211960" cy="371703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 descr="http://static.panoramio.com/photos/large/33828857.jp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8738" y="3589487"/>
              <a:ext cx="5184576" cy="328498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97818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s1.ppt4web.ru/images/95241/119352/640/img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531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070087" cy="6687944"/>
            <a:chOff x="0" y="0"/>
            <a:chExt cx="9070087" cy="6687944"/>
          </a:xfrm>
        </p:grpSpPr>
        <p:pic>
          <p:nvPicPr>
            <p:cNvPr id="2" name="Рисунок 1" descr="http://static.panoramio.com/photos/large/33828857.jp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40352" cy="58052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4" name="Прямая со стрелкой 3"/>
            <p:cNvCxnSpPr/>
            <p:nvPr/>
          </p:nvCxnSpPr>
          <p:spPr>
            <a:xfrm>
              <a:off x="6804248" y="1052736"/>
              <a:ext cx="1368152" cy="72008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7703840" y="1871944"/>
              <a:ext cx="1332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ЗАНАВЕС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>
              <a:off x="6444208" y="4725144"/>
              <a:ext cx="1296144" cy="122413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6189767" y="5949280"/>
              <a:ext cx="2880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ОРКЕСТРОВАЯ ЯМА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71600" y="6318612"/>
              <a:ext cx="23585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ЗРИТЕЛЬНЫЙ ЗАЛ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6" name="Прямая со стрелкой 15"/>
            <p:cNvCxnSpPr>
              <a:endCxn id="14" idx="0"/>
            </p:cNvCxnSpPr>
            <p:nvPr/>
          </p:nvCxnSpPr>
          <p:spPr>
            <a:xfrm flipH="1">
              <a:off x="2150866" y="5337212"/>
              <a:ext cx="548926" cy="9814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6804248" y="3645024"/>
              <a:ext cx="1152128" cy="64807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7812360" y="4293096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СЦЕНА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48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585</Words>
  <Application>Microsoft Office PowerPoint</Application>
  <PresentationFormat>Экран (4:3)</PresentationFormat>
  <Paragraphs>45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Admin</cp:lastModifiedBy>
  <cp:revision>29</cp:revision>
  <dcterms:created xsi:type="dcterms:W3CDTF">2017-08-06T18:27:55Z</dcterms:created>
  <dcterms:modified xsi:type="dcterms:W3CDTF">2017-09-20T15:22:27Z</dcterms:modified>
</cp:coreProperties>
</file>