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7578725" cy="10585450"/>
  <p:notesSz cx="6858000" cy="9144000"/>
  <p:defaultTextStyle>
    <a:defPPr>
      <a:defRPr lang="ru-RU"/>
    </a:defPPr>
    <a:lvl1pPr marL="0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8968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7935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6903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75871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94839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13806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32774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51742" algn="l" defTabSz="10379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78" y="1374"/>
      </p:cViewPr>
      <p:guideLst>
        <p:guide orient="horz" pos="3334"/>
        <p:guide pos="23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8405" y="3288353"/>
            <a:ext cx="6441916" cy="22690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6809" y="5998421"/>
            <a:ext cx="5305108" cy="27051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7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6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4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3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2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1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94576" y="423910"/>
            <a:ext cx="1705213" cy="9031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936" y="423910"/>
            <a:ext cx="4989327" cy="9031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667" y="6802132"/>
            <a:ext cx="6441916" cy="2102388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8667" y="4486567"/>
            <a:ext cx="6441916" cy="231556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89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79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69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75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948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138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32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517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936" y="2469940"/>
            <a:ext cx="3347270" cy="698590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2519" y="2469940"/>
            <a:ext cx="3347270" cy="698590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7" y="2369475"/>
            <a:ext cx="3348586" cy="98748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8968" indent="0">
              <a:buNone/>
              <a:defRPr sz="2300" b="1"/>
            </a:lvl2pPr>
            <a:lvl3pPr marL="1037935" indent="0">
              <a:buNone/>
              <a:defRPr sz="2000" b="1"/>
            </a:lvl3pPr>
            <a:lvl4pPr marL="1556903" indent="0">
              <a:buNone/>
              <a:defRPr sz="1800" b="1"/>
            </a:lvl4pPr>
            <a:lvl5pPr marL="2075871" indent="0">
              <a:buNone/>
              <a:defRPr sz="1800" b="1"/>
            </a:lvl5pPr>
            <a:lvl6pPr marL="2594839" indent="0">
              <a:buNone/>
              <a:defRPr sz="1800" b="1"/>
            </a:lvl6pPr>
            <a:lvl7pPr marL="3113806" indent="0">
              <a:buNone/>
              <a:defRPr sz="1800" b="1"/>
            </a:lvl7pPr>
            <a:lvl8pPr marL="3632774" indent="0">
              <a:buNone/>
              <a:defRPr sz="1800" b="1"/>
            </a:lvl8pPr>
            <a:lvl9pPr marL="415174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937" y="3356960"/>
            <a:ext cx="3348586" cy="609888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9888" y="2369475"/>
            <a:ext cx="3349901" cy="98748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8968" indent="0">
              <a:buNone/>
              <a:defRPr sz="2300" b="1"/>
            </a:lvl2pPr>
            <a:lvl3pPr marL="1037935" indent="0">
              <a:buNone/>
              <a:defRPr sz="2000" b="1"/>
            </a:lvl3pPr>
            <a:lvl4pPr marL="1556903" indent="0">
              <a:buNone/>
              <a:defRPr sz="1800" b="1"/>
            </a:lvl4pPr>
            <a:lvl5pPr marL="2075871" indent="0">
              <a:buNone/>
              <a:defRPr sz="1800" b="1"/>
            </a:lvl5pPr>
            <a:lvl6pPr marL="2594839" indent="0">
              <a:buNone/>
              <a:defRPr sz="1800" b="1"/>
            </a:lvl6pPr>
            <a:lvl7pPr marL="3113806" indent="0">
              <a:buNone/>
              <a:defRPr sz="1800" b="1"/>
            </a:lvl7pPr>
            <a:lvl8pPr marL="3632774" indent="0">
              <a:buNone/>
              <a:defRPr sz="1800" b="1"/>
            </a:lvl8pPr>
            <a:lvl9pPr marL="415174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9888" y="3356960"/>
            <a:ext cx="3349901" cy="609888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7" y="421458"/>
            <a:ext cx="2493349" cy="179364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3071" y="421459"/>
            <a:ext cx="4236718" cy="903438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937" y="2215104"/>
            <a:ext cx="2493349" cy="7240743"/>
          </a:xfrm>
        </p:spPr>
        <p:txBody>
          <a:bodyPr/>
          <a:lstStyle>
            <a:lvl1pPr marL="0" indent="0">
              <a:buNone/>
              <a:defRPr sz="1600"/>
            </a:lvl1pPr>
            <a:lvl2pPr marL="518968" indent="0">
              <a:buNone/>
              <a:defRPr sz="1400"/>
            </a:lvl2pPr>
            <a:lvl3pPr marL="1037935" indent="0">
              <a:buNone/>
              <a:defRPr sz="1100"/>
            </a:lvl3pPr>
            <a:lvl4pPr marL="1556903" indent="0">
              <a:buNone/>
              <a:defRPr sz="1000"/>
            </a:lvl4pPr>
            <a:lvl5pPr marL="2075871" indent="0">
              <a:buNone/>
              <a:defRPr sz="1000"/>
            </a:lvl5pPr>
            <a:lvl6pPr marL="2594839" indent="0">
              <a:buNone/>
              <a:defRPr sz="1000"/>
            </a:lvl6pPr>
            <a:lvl7pPr marL="3113806" indent="0">
              <a:buNone/>
              <a:defRPr sz="1000"/>
            </a:lvl7pPr>
            <a:lvl8pPr marL="3632774" indent="0">
              <a:buNone/>
              <a:defRPr sz="1000"/>
            </a:lvl8pPr>
            <a:lvl9pPr marL="415174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483" y="7409816"/>
            <a:ext cx="4547235" cy="87477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5483" y="945829"/>
            <a:ext cx="4547235" cy="6351270"/>
          </a:xfrm>
        </p:spPr>
        <p:txBody>
          <a:bodyPr/>
          <a:lstStyle>
            <a:lvl1pPr marL="0" indent="0">
              <a:buNone/>
              <a:defRPr sz="3600"/>
            </a:lvl1pPr>
            <a:lvl2pPr marL="518968" indent="0">
              <a:buNone/>
              <a:defRPr sz="3200"/>
            </a:lvl2pPr>
            <a:lvl3pPr marL="1037935" indent="0">
              <a:buNone/>
              <a:defRPr sz="2700"/>
            </a:lvl3pPr>
            <a:lvl4pPr marL="1556903" indent="0">
              <a:buNone/>
              <a:defRPr sz="2300"/>
            </a:lvl4pPr>
            <a:lvl5pPr marL="2075871" indent="0">
              <a:buNone/>
              <a:defRPr sz="2300"/>
            </a:lvl5pPr>
            <a:lvl6pPr marL="2594839" indent="0">
              <a:buNone/>
              <a:defRPr sz="2300"/>
            </a:lvl6pPr>
            <a:lvl7pPr marL="3113806" indent="0">
              <a:buNone/>
              <a:defRPr sz="2300"/>
            </a:lvl7pPr>
            <a:lvl8pPr marL="3632774" indent="0">
              <a:buNone/>
              <a:defRPr sz="2300"/>
            </a:lvl8pPr>
            <a:lvl9pPr marL="415174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5483" y="8284587"/>
            <a:ext cx="4547235" cy="1242319"/>
          </a:xfrm>
        </p:spPr>
        <p:txBody>
          <a:bodyPr/>
          <a:lstStyle>
            <a:lvl1pPr marL="0" indent="0">
              <a:buNone/>
              <a:defRPr sz="1600"/>
            </a:lvl1pPr>
            <a:lvl2pPr marL="518968" indent="0">
              <a:buNone/>
              <a:defRPr sz="1400"/>
            </a:lvl2pPr>
            <a:lvl3pPr marL="1037935" indent="0">
              <a:buNone/>
              <a:defRPr sz="1100"/>
            </a:lvl3pPr>
            <a:lvl4pPr marL="1556903" indent="0">
              <a:buNone/>
              <a:defRPr sz="1000"/>
            </a:lvl4pPr>
            <a:lvl5pPr marL="2075871" indent="0">
              <a:buNone/>
              <a:defRPr sz="1000"/>
            </a:lvl5pPr>
            <a:lvl6pPr marL="2594839" indent="0">
              <a:buNone/>
              <a:defRPr sz="1000"/>
            </a:lvl6pPr>
            <a:lvl7pPr marL="3113806" indent="0">
              <a:buNone/>
              <a:defRPr sz="1000"/>
            </a:lvl7pPr>
            <a:lvl8pPr marL="3632774" indent="0">
              <a:buNone/>
              <a:defRPr sz="1000"/>
            </a:lvl8pPr>
            <a:lvl9pPr marL="415174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936" y="423909"/>
            <a:ext cx="6820853" cy="1764242"/>
          </a:xfrm>
          <a:prstGeom prst="rect">
            <a:avLst/>
          </a:prstGeom>
        </p:spPr>
        <p:txBody>
          <a:bodyPr vert="horz" lIns="103794" tIns="51897" rIns="103794" bIns="5189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936" y="2469940"/>
            <a:ext cx="6820853" cy="6985907"/>
          </a:xfrm>
          <a:prstGeom prst="rect">
            <a:avLst/>
          </a:prstGeom>
        </p:spPr>
        <p:txBody>
          <a:bodyPr vert="horz" lIns="103794" tIns="51897" rIns="103794" bIns="518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936" y="9811145"/>
            <a:ext cx="1768369" cy="56357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9398" y="9811145"/>
            <a:ext cx="2399930" cy="56357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31420" y="9811145"/>
            <a:ext cx="1768369" cy="563577"/>
          </a:xfrm>
          <a:prstGeom prst="rect">
            <a:avLst/>
          </a:prstGeom>
        </p:spPr>
        <p:txBody>
          <a:bodyPr vert="horz" lIns="103794" tIns="51897" rIns="103794" bIns="5189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793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9226" indent="-389226" algn="l" defTabSz="1037935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3323" indent="-324355" algn="l" defTabSz="1037935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7419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16387" indent="-259484" algn="l" defTabSz="1037935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5355" indent="-259484" algn="l" defTabSz="1037935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4322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73290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92258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11226" indent="-259484" algn="l" defTabSz="10379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8968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7935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6903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5871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4839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806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2774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1742" algn="l" defTabSz="10379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b="42154"/>
          <a:stretch/>
        </p:blipFill>
        <p:spPr bwMode="auto">
          <a:xfrm>
            <a:off x="-5850" y="-42267"/>
            <a:ext cx="7584575" cy="261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5784" y="3292103"/>
            <a:ext cx="7022571" cy="1074304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pPr algn="ctr"/>
            <a:r>
              <a:rPr lang="ru-RU" sz="2700" dirty="0">
                <a:solidFill>
                  <a:srgbClr val="7030A0"/>
                </a:solidFill>
              </a:rPr>
              <a:t>Физкультурно-оздоровительный проект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+mj-lt"/>
              </a:rPr>
              <a:t>«</a:t>
            </a:r>
            <a:r>
              <a:rPr lang="ru-RU" sz="3600" b="1" i="1" dirty="0">
                <a:solidFill>
                  <a:srgbClr val="7030A0"/>
                </a:solidFill>
                <a:latin typeface="+mj-lt"/>
              </a:rPr>
              <a:t>Когда деревья были большими»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486" y="5292725"/>
            <a:ext cx="4825110" cy="1335914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Длительность проекта</a:t>
            </a:r>
            <a:r>
              <a:rPr lang="ru-RU" dirty="0" smtClean="0">
                <a:solidFill>
                  <a:srgbClr val="7030A0"/>
                </a:solidFill>
              </a:rPr>
              <a:t>: две недели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Участники: </a:t>
            </a:r>
            <a:r>
              <a:rPr lang="ru-RU" dirty="0" smtClean="0">
                <a:solidFill>
                  <a:srgbClr val="7030A0"/>
                </a:solidFill>
              </a:rPr>
              <a:t>воспитанники старшей группы</a:t>
            </a:r>
          </a:p>
          <a:p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                   родители</a:t>
            </a:r>
          </a:p>
          <a:p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                   педагоги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30785" y="7626785"/>
            <a:ext cx="3208552" cy="748218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и</a:t>
            </a:r>
            <a:r>
              <a:rPr lang="ru-RU" dirty="0" smtClean="0">
                <a:solidFill>
                  <a:srgbClr val="7030A0"/>
                </a:solidFill>
              </a:rPr>
              <a:t>нструктор по физкультуре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Серова Ю.В.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020" y="1124762"/>
            <a:ext cx="7578725" cy="748218"/>
          </a:xfrm>
          <a:prstGeom prst="rect">
            <a:avLst/>
          </a:prstGeom>
        </p:spPr>
        <p:txBody>
          <a:bodyPr wrap="square" lIns="103794" tIns="51897" rIns="103794" bIns="51897">
            <a:spAutoFit/>
          </a:bodyPr>
          <a:lstStyle/>
          <a:p>
            <a:pPr algn="ctr"/>
            <a:r>
              <a:rPr lang="ru-RU" sz="1400" dirty="0">
                <a:solidFill>
                  <a:srgbClr val="7030A0"/>
                </a:solidFill>
              </a:rPr>
              <a:t>Муниципальное бюджетное дошкольное образовательное Учреждение детский  сад общеразвивающего вида №8 «Рябинка» города Белореченска муниципального образования </a:t>
            </a:r>
          </a:p>
          <a:p>
            <a:pPr algn="ctr"/>
            <a:r>
              <a:rPr lang="ru-RU" sz="1400" dirty="0">
                <a:solidFill>
                  <a:srgbClr val="7030A0"/>
                </a:solidFill>
              </a:rPr>
              <a:t>Белореченский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26238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13489" y="540197"/>
            <a:ext cx="1939969" cy="427553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954" y="1474549"/>
            <a:ext cx="734481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смену увлекательным, коллективным, подвижным играм пришли компьютерные аналоги. Приоритетным становится интеллектуальное, эстетическое развитие ребенка. Не отрицая их значимости, надо признать, что у ребенка остается все меньше времени для подвижных игр, прогулок, общения со сверстниками, да и родителями в целом. Нарушение такого баланса между игрой и другими видами детской деятельности, между разными видами игр (подвижными и спокойными, индивидуальными и совместными) негативно сказывается как на состоянии здоровья, так и на уровне развития двигательных способностей дошкольников. 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 После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открытых занятий или спортивных праздников, приходилось слышать от родителей детей: «А помните, как мы играли в нашем детстве? Сейчас, многие игры забыты». </a:t>
            </a: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Действительно, новое поколение детей просто не знают, чем занять себя на улице. Подвижные игры, в которые играют дети в детском саду, в основном </a:t>
            </a:r>
            <a:r>
              <a:rPr lang="ru-RU" sz="1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расчитаны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 большое количество участников, в то время как в дворовые игры, которые позабыты, могли играть от одного до нескольких ребят.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	Например, лет 10 тому назад каждый мальчишка во дворе знал, как играть в «квадрат» с мячом, но и в наши дни, когда видеоигры потеснили дворовые, эта игра остается актуальной. Она чрезвычайно захватывающая и интересная, кроме этого, те, кто играли в «квадрат», отлично гоняли в футбол, так как умели контролировать мяч. «Квадрат» помнит многие поколения дворовых ребятишек, которые часами пропадали за этой увлекательнейшей игрой.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- самое лучшее лекарство для современных детей от «двигательного голода» – гиподинамии.</a:t>
            </a:r>
          </a:p>
          <a:p>
            <a:pPr algn="just"/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Многие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существуют с незапамятных времен и передаются из поколения в поколение. Время вносит изменения в сюжеты некоторых игр, наполняют их новым содержанием, отражающим современную жизнь. Имеют простоту заданий, но направлены на развитие основных видов движений: ходьбу, бег, прыжки, лазание, метание, бросание и ловлю, координацию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Познакомив ребят с играми, в которые взрослые играли когда были детьми, можно повысить интерес детей к подвижным играм, вовлечь в совместную деятельность детей и родителей, что сейчас является наиболее актуальной проблемой.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53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681" y="539916"/>
            <a:ext cx="7535980" cy="966582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ЦЕЛЬ ПРОЕКТА: </a:t>
            </a:r>
            <a:r>
              <a:rPr lang="ru-RU" sz="1600" b="1" dirty="0" smtClean="0">
                <a:solidFill>
                  <a:srgbClr val="7030A0"/>
                </a:solidFill>
              </a:rPr>
              <a:t>знакомство воспитанников  с подвижными играми из детства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                                     родителей.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954" y="1620317"/>
            <a:ext cx="6898690" cy="1274359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 ПРОЕКТА: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Повысить двигательную активность дошкольников.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основные двигательные умения и навыки.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интерес и желание играть в подвижные игры вместе, сообща.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Привлечь родителей воспитанников к физкультурно-оздоровительной работе.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77194" y="3204493"/>
            <a:ext cx="2010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ЭТАПЫ ПРОЕКТА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962" y="3636541"/>
            <a:ext cx="73155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>
                <a:solidFill>
                  <a:srgbClr val="7030A0"/>
                </a:solidFill>
              </a:rPr>
              <a:t>Подготовительный этап.</a:t>
            </a:r>
          </a:p>
          <a:p>
            <a:r>
              <a:rPr lang="ru-RU" sz="1400" b="1" dirty="0">
                <a:solidFill>
                  <a:srgbClr val="7030A0"/>
                </a:solidFill>
              </a:rPr>
              <a:t>Обдумывание идеи проекта, сбор информации, материала для реализации </a:t>
            </a:r>
            <a:r>
              <a:rPr lang="ru-RU" sz="1400" b="1" dirty="0" smtClean="0">
                <a:solidFill>
                  <a:srgbClr val="7030A0"/>
                </a:solidFill>
              </a:rPr>
              <a:t>идеи.</a:t>
            </a:r>
          </a:p>
          <a:p>
            <a:endParaRPr lang="ru-RU" sz="1400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 startAt="2"/>
            </a:pPr>
            <a:r>
              <a:rPr lang="ru-RU" sz="1400" dirty="0" smtClean="0">
                <a:solidFill>
                  <a:srgbClr val="7030A0"/>
                </a:solidFill>
              </a:rPr>
              <a:t>Организационный этап.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Составление </a:t>
            </a:r>
            <a:r>
              <a:rPr lang="ru-RU" sz="1400" b="1" dirty="0">
                <a:solidFill>
                  <a:srgbClr val="7030A0"/>
                </a:solidFill>
              </a:rPr>
              <a:t>плана проекта, определение  сроков реализации и ответственных за отдельные </a:t>
            </a:r>
            <a:endParaRPr lang="ru-RU" sz="1400" b="1" dirty="0" smtClean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этапы </a:t>
            </a:r>
            <a:r>
              <a:rPr lang="ru-RU" sz="1400" b="1" dirty="0">
                <a:solidFill>
                  <a:srgbClr val="7030A0"/>
                </a:solidFill>
              </a:rPr>
              <a:t>проекта. </a:t>
            </a:r>
            <a:r>
              <a:rPr lang="ru-RU" sz="14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1400" dirty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3. Формирующий этап.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Проведение  анкетирования среди родителей. Участие родителей в прогулках  с детьми.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Знакомство воспитанников с подвижными играми  и упражнениями.</a:t>
            </a:r>
          </a:p>
          <a:p>
            <a:endParaRPr lang="ru-RU" sz="1400" dirty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4. Итоговый этап.</a:t>
            </a:r>
          </a:p>
          <a:p>
            <a:r>
              <a:rPr lang="ru-RU" sz="1400" b="1" dirty="0">
                <a:solidFill>
                  <a:srgbClr val="7030A0"/>
                </a:solidFill>
              </a:rPr>
              <a:t>Проведение итогового </a:t>
            </a:r>
            <a:r>
              <a:rPr lang="ru-RU" sz="1400" b="1" dirty="0" smtClean="0">
                <a:solidFill>
                  <a:srgbClr val="7030A0"/>
                </a:solidFill>
              </a:rPr>
              <a:t>мероприятия. Презентация детьми подвижных игр воспитанникам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параллельной  группы.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Составления картотеки подвижных игр.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1130" y="7308949"/>
            <a:ext cx="3238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ОЖИДАЕМЫЕ РЕЗУЛЬТАТЫ: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8962" y="7813005"/>
            <a:ext cx="535027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</a:rPr>
              <a:t>- увеличение двигательной активности воспитанников; 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-  укреплении здоровья детей и их физическое совершенствование;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- </a:t>
            </a:r>
            <a:r>
              <a:rPr lang="ru-RU" sz="1400" dirty="0">
                <a:solidFill>
                  <a:srgbClr val="7030A0"/>
                </a:solidFill>
              </a:rPr>
              <a:t> повышение активности родителей в образовательном </a:t>
            </a:r>
            <a:r>
              <a:rPr lang="ru-RU" sz="1400" dirty="0" smtClean="0">
                <a:solidFill>
                  <a:srgbClr val="7030A0"/>
                </a:solidFill>
              </a:rPr>
              <a:t>процессе.</a:t>
            </a:r>
            <a:r>
              <a:rPr lang="ru-RU" sz="1400" dirty="0">
                <a:solidFill>
                  <a:srgbClr val="7030A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24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85154" y="374529"/>
            <a:ext cx="1814265" cy="427553"/>
          </a:xfrm>
          <a:prstGeom prst="rect">
            <a:avLst/>
          </a:prstGeom>
          <a:noFill/>
        </p:spPr>
        <p:txBody>
          <a:bodyPr wrap="none" lIns="103794" tIns="51897" rIns="103794" bIns="51897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РАБОТЫ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409961"/>
              </p:ext>
            </p:extLst>
          </p:nvPr>
        </p:nvGraphicFramePr>
        <p:xfrm>
          <a:off x="116954" y="1044253"/>
          <a:ext cx="6290141" cy="8354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002"/>
                <a:gridCol w="2592288"/>
                <a:gridCol w="1800200"/>
                <a:gridCol w="1348651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indent="35560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Ответственные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7545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Анкетирование родителей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старшей группы 4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7545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Прогулка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участием родителей. Знакомство с игрой «Городки»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и воспитанники старшей группы 4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83861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Прогулка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участием родителей. Знакомство с игрой «</a:t>
                      </a:r>
                      <a:r>
                        <a:rPr lang="ru-RU" sz="1400" baseline="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Резиночки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и воспитанники старшей группы 4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Прогулка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участием родителей. Знакомство с игрой «Классики»</a:t>
                      </a: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и воспитанники старшей группы 4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7545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Прогулка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участием родителей. Знакомство с игрой «Городки»</a:t>
                      </a:r>
                      <a:endParaRPr lang="ru-RU" sz="140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и воспитанники старшей группы 4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8296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Прогулка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участием родителей. Знакомство с игрой «Мама, ниточку распутай»</a:t>
                      </a:r>
                      <a:endParaRPr lang="ru-RU" sz="140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 и воспитанники старшей группы 4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11354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подвижных игр детьми воспитанникам параллельной группы</a:t>
                      </a:r>
                      <a:endParaRPr lang="ru-RU" sz="140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Воспитанники группы 4 и 11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физкультуре, воспитатели</a:t>
                      </a:r>
                    </a:p>
                    <a:p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  <a:tr h="11354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pPr marL="0" marR="0" indent="0" algn="l" defTabSz="10379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 картотеки подвижных игр для педагогов ДОУ</a:t>
                      </a: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 ДОУ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Инструктор по физкультуре</a:t>
                      </a:r>
                      <a:endParaRPr lang="ru-RU" sz="1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050" marR="101050" marT="52927" marB="529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4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3098" y="180157"/>
            <a:ext cx="4654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Знакомимся с играми наших родителей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:\DCIM\101CASIO\CIMG7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46" y="756221"/>
            <a:ext cx="384042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H:\DCIM\101CASIO\CIMG72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1370" y="1404293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:\DCIM\101CASIO\CIMG72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118" y="3850270"/>
            <a:ext cx="3651464" cy="273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H:\DCIM\101CASIO\CIMG72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2288" y="4428629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CIM\101CASIO\CIMG73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015" y="6876901"/>
            <a:ext cx="3645347" cy="2734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95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CIM\101CASIO\CIMG72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062" y="740512"/>
            <a:ext cx="3861370" cy="2896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H:\DCIM\101CASIO\CIMG7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5361" y="756221"/>
            <a:ext cx="384042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:\DCIM\101CASIO\CIMG72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00536"/>
            <a:ext cx="3837367" cy="287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01130" y="252165"/>
            <a:ext cx="4322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Презентация подвижных игр детьми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H:\DCIM\101CASIO\CIMG73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20412" y="3564533"/>
            <a:ext cx="3885374" cy="291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:\DCIM\101CASIO\CIMG73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9042" y="6516861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791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b="42154"/>
          <a:stretch/>
        </p:blipFill>
        <p:spPr bwMode="auto">
          <a:xfrm>
            <a:off x="-5850" y="-42267"/>
            <a:ext cx="7584575" cy="261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01130" y="1548309"/>
            <a:ext cx="3078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Результативность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015" y="2255029"/>
            <a:ext cx="7389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Итогом проекта стала презентация детьми подвижных игр, в которые играли родители, ребятам параллельной группы. На данном мероприятии воспитанники старших групп с увлечением играли в «Городки», «</a:t>
            </a:r>
            <a:r>
              <a:rPr lang="ru-RU" sz="1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Резиночки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«Выбивной», «Мама, ниточку распутай» и другие. 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По завершении проекта ребята на прогулках продолжают играть в понравившиеся подвижные игры, знают название игры и правила. 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У воспитанников повысилась двигательная активность и интерес к активной деятельности. 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В результате беседы выяснилось, что некоторые ребята также играют в подвижные игры дома с родителями, сестрами и братьями.</a:t>
            </a:r>
          </a:p>
          <a:p>
            <a:pPr algn="just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Для педагогов ДОУ была создана картотека подвижных игр, данные игры планируются на прогулках; проведен мастер-класс «Играем в городки».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DCIM\101CASIO\CIMG72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135296"/>
            <a:ext cx="3762300" cy="282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H:\DCIM\101CASIO\CIMG72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7354" y="5060993"/>
            <a:ext cx="3861371" cy="2896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83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57108"/>
          <a:stretch/>
        </p:blipFill>
        <p:spPr bwMode="auto">
          <a:xfrm>
            <a:off x="0" y="7895836"/>
            <a:ext cx="7584576" cy="27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Скачать фон для презентации powerpoint детск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b="42154"/>
          <a:stretch/>
        </p:blipFill>
        <p:spPr bwMode="auto">
          <a:xfrm>
            <a:off x="-5850" y="-42267"/>
            <a:ext cx="7584575" cy="261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7955" y="2339653"/>
            <a:ext cx="4055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СПАСИБО ЗА ВНИМАНИЕ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15-0003.cm.kitendo.ru/media/cache/66/b0/66b0031b3292cd0252251bfb381bb90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090" y="3276501"/>
            <a:ext cx="5387911" cy="396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322</Words>
  <Application>Microsoft Office PowerPoint</Application>
  <PresentationFormat>Произвольный</PresentationFormat>
  <Paragraphs>93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29</cp:revision>
  <dcterms:modified xsi:type="dcterms:W3CDTF">2017-01-27T10:42:34Z</dcterms:modified>
</cp:coreProperties>
</file>