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225088" cy="7578725"/>
  <p:notesSz cx="6797675" cy="9928225"/>
  <p:defaultTextStyle>
    <a:defPPr>
      <a:defRPr lang="ru-RU"/>
    </a:defPPr>
    <a:lvl1pPr marL="0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8348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6696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5044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3392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91740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90088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8436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6784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290" y="-72"/>
      </p:cViewPr>
      <p:guideLst>
        <p:guide orient="horz" pos="2387"/>
        <p:guide pos="32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6882" y="2354317"/>
            <a:ext cx="8691325" cy="162451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3764" y="4294612"/>
            <a:ext cx="7157562" cy="193678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8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6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5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3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91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90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8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6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13190" y="303502"/>
            <a:ext cx="2300645" cy="64664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11255" y="303502"/>
            <a:ext cx="6731516" cy="64664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711" y="4870034"/>
            <a:ext cx="8691325" cy="1505219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7711" y="3212187"/>
            <a:ext cx="8691325" cy="165784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834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669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50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33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917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900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843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67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1254" y="1768370"/>
            <a:ext cx="4516080" cy="5001608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97754" y="1768370"/>
            <a:ext cx="4516080" cy="5001608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1255" y="1696442"/>
            <a:ext cx="4517856" cy="706996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8348" indent="0">
              <a:buNone/>
              <a:defRPr sz="2200" b="1"/>
            </a:lvl2pPr>
            <a:lvl3pPr marL="996696" indent="0">
              <a:buNone/>
              <a:defRPr sz="2000" b="1"/>
            </a:lvl3pPr>
            <a:lvl4pPr marL="1495044" indent="0">
              <a:buNone/>
              <a:defRPr sz="1700" b="1"/>
            </a:lvl4pPr>
            <a:lvl5pPr marL="1993392" indent="0">
              <a:buNone/>
              <a:defRPr sz="1700" b="1"/>
            </a:lvl5pPr>
            <a:lvl6pPr marL="2491740" indent="0">
              <a:buNone/>
              <a:defRPr sz="1700" b="1"/>
            </a:lvl6pPr>
            <a:lvl7pPr marL="2990088" indent="0">
              <a:buNone/>
              <a:defRPr sz="1700" b="1"/>
            </a:lvl7pPr>
            <a:lvl8pPr marL="3488436" indent="0">
              <a:buNone/>
              <a:defRPr sz="1700" b="1"/>
            </a:lvl8pPr>
            <a:lvl9pPr marL="398678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255" y="2403439"/>
            <a:ext cx="4517856" cy="43665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94204" y="1696442"/>
            <a:ext cx="4519630" cy="706996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8348" indent="0">
              <a:buNone/>
              <a:defRPr sz="2200" b="1"/>
            </a:lvl2pPr>
            <a:lvl3pPr marL="996696" indent="0">
              <a:buNone/>
              <a:defRPr sz="2000" b="1"/>
            </a:lvl3pPr>
            <a:lvl4pPr marL="1495044" indent="0">
              <a:buNone/>
              <a:defRPr sz="1700" b="1"/>
            </a:lvl4pPr>
            <a:lvl5pPr marL="1993392" indent="0">
              <a:buNone/>
              <a:defRPr sz="1700" b="1"/>
            </a:lvl5pPr>
            <a:lvl6pPr marL="2491740" indent="0">
              <a:buNone/>
              <a:defRPr sz="1700" b="1"/>
            </a:lvl6pPr>
            <a:lvl7pPr marL="2990088" indent="0">
              <a:buNone/>
              <a:defRPr sz="1700" b="1"/>
            </a:lvl7pPr>
            <a:lvl8pPr marL="3488436" indent="0">
              <a:buNone/>
              <a:defRPr sz="1700" b="1"/>
            </a:lvl8pPr>
            <a:lvl9pPr marL="398678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94204" y="2403439"/>
            <a:ext cx="4519630" cy="43665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256" y="301746"/>
            <a:ext cx="3363984" cy="128417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7726" y="301746"/>
            <a:ext cx="5716108" cy="6468232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1256" y="1585920"/>
            <a:ext cx="3363984" cy="5184059"/>
          </a:xfrm>
        </p:spPr>
        <p:txBody>
          <a:bodyPr/>
          <a:lstStyle>
            <a:lvl1pPr marL="0" indent="0">
              <a:buNone/>
              <a:defRPr sz="1500"/>
            </a:lvl1pPr>
            <a:lvl2pPr marL="498348" indent="0">
              <a:buNone/>
              <a:defRPr sz="1300"/>
            </a:lvl2pPr>
            <a:lvl3pPr marL="996696" indent="0">
              <a:buNone/>
              <a:defRPr sz="1100"/>
            </a:lvl3pPr>
            <a:lvl4pPr marL="1495044" indent="0">
              <a:buNone/>
              <a:defRPr sz="1000"/>
            </a:lvl4pPr>
            <a:lvl5pPr marL="1993392" indent="0">
              <a:buNone/>
              <a:defRPr sz="1000"/>
            </a:lvl5pPr>
            <a:lvl6pPr marL="2491740" indent="0">
              <a:buNone/>
              <a:defRPr sz="1000"/>
            </a:lvl6pPr>
            <a:lvl7pPr marL="2990088" indent="0">
              <a:buNone/>
              <a:defRPr sz="1000"/>
            </a:lvl7pPr>
            <a:lvl8pPr marL="3488436" indent="0">
              <a:buNone/>
              <a:defRPr sz="1000"/>
            </a:lvl8pPr>
            <a:lvl9pPr marL="398678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189" y="5305107"/>
            <a:ext cx="6135053" cy="62629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04189" y="677174"/>
            <a:ext cx="6135053" cy="4547235"/>
          </a:xfrm>
        </p:spPr>
        <p:txBody>
          <a:bodyPr/>
          <a:lstStyle>
            <a:lvl1pPr marL="0" indent="0">
              <a:buNone/>
              <a:defRPr sz="3500"/>
            </a:lvl1pPr>
            <a:lvl2pPr marL="498348" indent="0">
              <a:buNone/>
              <a:defRPr sz="3100"/>
            </a:lvl2pPr>
            <a:lvl3pPr marL="996696" indent="0">
              <a:buNone/>
              <a:defRPr sz="2600"/>
            </a:lvl3pPr>
            <a:lvl4pPr marL="1495044" indent="0">
              <a:buNone/>
              <a:defRPr sz="2200"/>
            </a:lvl4pPr>
            <a:lvl5pPr marL="1993392" indent="0">
              <a:buNone/>
              <a:defRPr sz="2200"/>
            </a:lvl5pPr>
            <a:lvl6pPr marL="2491740" indent="0">
              <a:buNone/>
              <a:defRPr sz="2200"/>
            </a:lvl6pPr>
            <a:lvl7pPr marL="2990088" indent="0">
              <a:buNone/>
              <a:defRPr sz="2200"/>
            </a:lvl7pPr>
            <a:lvl8pPr marL="3488436" indent="0">
              <a:buNone/>
              <a:defRPr sz="2200"/>
            </a:lvl8pPr>
            <a:lvl9pPr marL="3986784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04189" y="5931406"/>
            <a:ext cx="6135053" cy="889447"/>
          </a:xfrm>
        </p:spPr>
        <p:txBody>
          <a:bodyPr/>
          <a:lstStyle>
            <a:lvl1pPr marL="0" indent="0">
              <a:buNone/>
              <a:defRPr sz="1500"/>
            </a:lvl1pPr>
            <a:lvl2pPr marL="498348" indent="0">
              <a:buNone/>
              <a:defRPr sz="1300"/>
            </a:lvl2pPr>
            <a:lvl3pPr marL="996696" indent="0">
              <a:buNone/>
              <a:defRPr sz="1100"/>
            </a:lvl3pPr>
            <a:lvl4pPr marL="1495044" indent="0">
              <a:buNone/>
              <a:defRPr sz="1000"/>
            </a:lvl4pPr>
            <a:lvl5pPr marL="1993392" indent="0">
              <a:buNone/>
              <a:defRPr sz="1000"/>
            </a:lvl5pPr>
            <a:lvl6pPr marL="2491740" indent="0">
              <a:buNone/>
              <a:defRPr sz="1000"/>
            </a:lvl6pPr>
            <a:lvl7pPr marL="2990088" indent="0">
              <a:buNone/>
              <a:defRPr sz="1000"/>
            </a:lvl7pPr>
            <a:lvl8pPr marL="3488436" indent="0">
              <a:buNone/>
              <a:defRPr sz="1000"/>
            </a:lvl8pPr>
            <a:lvl9pPr marL="398678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255" y="303501"/>
            <a:ext cx="9202580" cy="1263121"/>
          </a:xfrm>
          <a:prstGeom prst="rect">
            <a:avLst/>
          </a:prstGeom>
        </p:spPr>
        <p:txBody>
          <a:bodyPr vert="horz" lIns="99670" tIns="49835" rIns="99670" bIns="4983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1255" y="1768370"/>
            <a:ext cx="9202580" cy="5001608"/>
          </a:xfrm>
          <a:prstGeom prst="rect">
            <a:avLst/>
          </a:prstGeom>
        </p:spPr>
        <p:txBody>
          <a:bodyPr vert="horz" lIns="99670" tIns="49835" rIns="99670" bIns="498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1255" y="7024357"/>
            <a:ext cx="2385854" cy="403497"/>
          </a:xfrm>
          <a:prstGeom prst="rect">
            <a:avLst/>
          </a:prstGeom>
        </p:spPr>
        <p:txBody>
          <a:bodyPr vert="horz" lIns="99670" tIns="49835" rIns="99670" bIns="4983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93572" y="7024357"/>
            <a:ext cx="3237945" cy="403497"/>
          </a:xfrm>
          <a:prstGeom prst="rect">
            <a:avLst/>
          </a:prstGeom>
        </p:spPr>
        <p:txBody>
          <a:bodyPr vert="horz" lIns="99670" tIns="49835" rIns="99670" bIns="4983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327981" y="7024357"/>
            <a:ext cx="2385854" cy="403497"/>
          </a:xfrm>
          <a:prstGeom prst="rect">
            <a:avLst/>
          </a:prstGeom>
        </p:spPr>
        <p:txBody>
          <a:bodyPr vert="horz" lIns="99670" tIns="49835" rIns="99670" bIns="4983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6696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761" indent="-373761" algn="l" defTabSz="996696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9816" indent="-311468" algn="l" defTabSz="996696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45870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4218" indent="-249174" algn="l" defTabSz="996696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2566" indent="-249174" algn="l" defTabSz="996696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0914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9262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7610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5958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8348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5044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3392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91740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0088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8436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6784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boombob.ru/img/picture/Oct/15/b5f92f812954e2a783fd93f59d05083d/5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 r="32394" b="7584"/>
          <a:stretch>
            <a:fillRect/>
          </a:stretch>
        </p:blipFill>
        <p:spPr bwMode="auto">
          <a:xfrm>
            <a:off x="1249011" y="1"/>
            <a:ext cx="8976113" cy="7578725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524412"/>
              </p:ext>
            </p:extLst>
          </p:nvPr>
        </p:nvGraphicFramePr>
        <p:xfrm>
          <a:off x="0" y="0"/>
          <a:ext cx="10225089" cy="7587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8363"/>
                <a:gridCol w="3408363"/>
                <a:gridCol w="3408363"/>
              </a:tblGrid>
              <a:tr h="75871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Comic Sans MS"/>
                          <a:ea typeface="Times New Roman"/>
                          <a:cs typeface="Arial"/>
                        </a:rPr>
                        <a:t>Предлагаем несколько занимательных опытов и экспериментов, которые можно провести с ребенком дома.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  <a:latin typeface="Comic Sans MS"/>
                          <a:ea typeface="Times New Roman"/>
                          <a:cs typeface="Arial"/>
                        </a:rPr>
                        <a:t>Опыт. Цветы лотоса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Comic Sans MS"/>
                          <a:ea typeface="Times New Roman"/>
                          <a:cs typeface="Arial"/>
                        </a:rPr>
                        <a:t>.</a:t>
                      </a:r>
                      <a:r>
                        <a:rPr lang="ru-RU" sz="1600" b="1" baseline="0" dirty="0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Вырежем из цветной бумаги цветы с длинными лепестками. При помощи карандаша закрутите лепестки к центру. А теперь опустите разноцветные лотосы на воду, налитую в таз. Буквально на ваших глазах лепестки цветов начнут распускаться. Это происходит потому, что бумага намокает, становится постепенно тяжелее и лепестки раскрываются.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  <a:latin typeface="Comic Sans MS"/>
                          <a:ea typeface="Times New Roman"/>
                          <a:cs typeface="Arial"/>
                        </a:rPr>
                        <a:t>Опыт со свечой.</a:t>
                      </a:r>
                      <a:r>
                        <a:rPr lang="ru-RU" sz="16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Закрепить свечку в тарелке и налить подкрашенной воды. Поджечь свечу и накрыть её стаканом. Свеча потухнет, так как весь кислород сгорел и за счёт вакуума, который там образовался, вода поднимается вверх.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  <a:latin typeface="Comic Sans MS"/>
                          <a:ea typeface="Times New Roman"/>
                        </a:rPr>
                        <a:t>Опыт. Утопи и съешь.</a:t>
                      </a:r>
                      <a:endParaRPr lang="ru-RU" sz="16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Хорошенько вымойте два апельсина. Один из них положите в миску с водой. Он будет плавать. Очистите второй апельсин и положите его в воду. Ну, что? Глазам своим не верите? Апельсин утонул. Как же так? Объясните ребенку: В апельсиновой кожуре есть много пузырьков воздуха. Они выталкивают апельсин на поверхность воды. Без кожуры апельсин 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2251" marR="102251" marT="50525" marB="5052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endParaRPr lang="ru-RU" sz="15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Comic Sans MS"/>
                          <a:ea typeface="Times New Roman"/>
                        </a:rPr>
                        <a:t>Опыт. Пенный замок.</a:t>
                      </a:r>
                      <a:endParaRPr lang="ru-RU" sz="1400" b="1" dirty="0" smtClean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 небольшую ёмкость налейте немного средства для мытья посуды, добавьте воды и размешайте. Возьмите широкую коктейльную трубочку, опустите в миску и начинайте дуть. Одновременно с громким бульканьем на глазах у ребёнка вырастет облако переливающихся пузырей.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Дайте ребёнку трубочку и предложите подуть сначала вместе с вами, затем самостоятельно. поставьте внутрь пены пластмассовую или резиновую игрушку – это «принц, который живёт в пенном замке»</a:t>
                      </a: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C00000"/>
                        </a:solidFill>
                        <a:effectLst/>
                        <a:latin typeface="Comic Sans MS"/>
                        <a:ea typeface="Times New Roman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Comic Sans MS"/>
                          <a:ea typeface="Times New Roman"/>
                        </a:rPr>
                        <a:t>Опыт. Чудесные спички.</a:t>
                      </a:r>
                      <a:endParaRPr lang="ru-RU" sz="1400" b="1" dirty="0" smtClean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342900" algn="l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Вам понадобится 5 спичек. Надломите их посредине, согните под прямым углом и положите на блюдце. Капните несколько капель воды на сгибы спичек. Наблюдайте. Постепенно спички начнут расправляться и образуют звезду.</a:t>
                      </a:r>
                      <a:r>
                        <a:rPr lang="ru-RU" sz="1400" b="0" baseline="0" dirty="0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Причина этого явления. Которое называется капиллярность, в том, что волокна деревьев впитывают влагу. Она ползёт всё дальше по капиллярам. Дерево набухает, а его уцелевшие волокна «толстеют», и они уже не могут сильно сгибаться и начинают расправляться.</a:t>
                      </a:r>
                      <a:endParaRPr lang="ru-RU" sz="14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/>
                      <a:endParaRPr lang="ru-RU" sz="2000" dirty="0"/>
                    </a:p>
                  </a:txBody>
                  <a:tcPr marL="102251" marR="102251" marT="50525" marB="5052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endParaRPr lang="ru-RU" sz="15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rtl="0"/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МУНИЦИПАЛЬНОЕ БЮДЖЕТНОЕ ДОШКОЛЬНОЕ ОБРАЗОВАТЕЛЬНОЕ УЧРЕЖДЕНИЕ ДЕТСКИЙ САД      ОБЩЕРАЗВИВАЮЩЕГО ВИДА № 8 «РЯБИНКА» ГОРОДА БЕЛОРЕЧЕНСКА МУНИЦИПАЛЬНОГО ОБРАЗОВАНИЯ БЕЛОРЕЧЕНСКИЙ РАЙОН</a:t>
                      </a:r>
                      <a:endParaRPr lang="ru-RU" sz="1500" b="0" i="0" kern="1200" dirty="0" smtClean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endParaRPr lang="ru-RU" sz="1600" b="1" dirty="0" smtClean="0">
                        <a:solidFill>
                          <a:srgbClr val="FF0000"/>
                        </a:solidFill>
                        <a:effectLst/>
                        <a:latin typeface="Comic Sans MS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endParaRPr lang="ru-RU" sz="1600" b="1" dirty="0" smtClean="0">
                        <a:solidFill>
                          <a:srgbClr val="FF0000"/>
                        </a:solidFill>
                        <a:effectLst/>
                        <a:latin typeface="Comic Sans MS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Comic Sans MS"/>
                          <a:ea typeface="Times New Roman"/>
                          <a:cs typeface="Arial"/>
                        </a:rPr>
                        <a:t>«Опыты и эксперименты 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Comic Sans MS"/>
                          <a:ea typeface="Times New Roman"/>
                          <a:cs typeface="Arial"/>
                        </a:rPr>
                        <a:t>Дома»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Буклет для родителей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342900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342900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342900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342900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342900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342900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/>
                      <a:endParaRPr lang="ru-RU" sz="1200" b="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</a:rPr>
                        <a:t>Составил воспитатель :Алехина М.В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102251" marR="102251" marT="50525" marB="5052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64033" y="1815723"/>
            <a:ext cx="208706" cy="500753"/>
          </a:xfrm>
          <a:prstGeom prst="rect">
            <a:avLst/>
          </a:prstGeom>
          <a:noFill/>
        </p:spPr>
        <p:txBody>
          <a:bodyPr wrap="none" lIns="99670" tIns="49835" rIns="99670" bIns="49835" rtlCol="0">
            <a:spAutoFit/>
          </a:bodyPr>
          <a:lstStyle/>
          <a:p>
            <a:pPr algn="ctr"/>
            <a:endParaRPr lang="ru-RU" sz="2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88370" y="5052492"/>
            <a:ext cx="249520" cy="306110"/>
          </a:xfrm>
          <a:prstGeom prst="rect">
            <a:avLst/>
          </a:prstGeom>
          <a:noFill/>
        </p:spPr>
        <p:txBody>
          <a:bodyPr wrap="none" lIns="99670" tIns="49835" rIns="99670" bIns="49835" rtlCol="0">
            <a:spAutoFit/>
          </a:bodyPr>
          <a:lstStyle/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07907" y="7105078"/>
            <a:ext cx="208706" cy="331476"/>
          </a:xfrm>
          <a:prstGeom prst="rect">
            <a:avLst/>
          </a:prstGeom>
          <a:noFill/>
        </p:spPr>
        <p:txBody>
          <a:bodyPr wrap="none" lIns="99670" tIns="49835" rIns="99670" bIns="49835" rtlCol="0">
            <a:spAutoFit/>
          </a:bodyPr>
          <a:lstStyle/>
          <a:p>
            <a:endParaRPr lang="ru-RU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205</Words>
  <Application>Microsoft Office PowerPoint</Application>
  <PresentationFormat>Произвольный</PresentationFormat>
  <Paragraphs>30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11</cp:lastModifiedBy>
  <cp:revision>8</cp:revision>
  <cp:lastPrinted>2016-03-23T07:02:20Z</cp:lastPrinted>
  <dcterms:created xsi:type="dcterms:W3CDTF">2016-03-21T09:13:00Z</dcterms:created>
  <dcterms:modified xsi:type="dcterms:W3CDTF">2020-11-29T15:23:50Z</dcterms:modified>
</cp:coreProperties>
</file>