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</p:sldIdLst>
  <p:sldSz cx="6858000" cy="9144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1" d="100"/>
          <a:sy n="41" d="100"/>
        </p:scale>
        <p:origin x="-1890" y="-54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EC98F-2151-4155-852D-3ED8F3503B7A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06678-C685-45DD-9195-6744C1511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13AAD-CA21-4FE3-95AC-1BA75407AE08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82022-A233-4631-9236-6DA1891A17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F1CBF-6862-454D-A8A6-BB1913C3F467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44645-F34A-4C04-BA3A-0D19E10B70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C050D-B65E-443C-8433-0EBA7A7193EA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0F794-1AC7-4D2B-8792-66A4FB8551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D486B-3290-4D5C-9CB5-79B89D1CC330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416FC-95D7-4C50-8008-9C57D2A4E8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78F6C-D516-42B4-B2D0-06BEE70CAD85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61C82-8770-457B-89EE-0A5FFBCCC7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FFB00-520A-4FC5-BAFE-6180FF19A0DD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EBA54-E309-41C4-BD99-5D4ADFF91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F4197-19BE-4DAC-BB00-537E2E0B5658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7DD2F-C65F-4D79-B4B7-AB8021E0B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4FFA8-0BD0-4E99-BCF0-CEAB1BC59042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F7F39-AD09-40D0-A127-08E78CD1FA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BB404-5F81-4A31-BE3F-9F09F6938150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52770-7506-4C85-B41B-AABB41D47A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329E1-4468-4DB9-8563-2BFFB41F4054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12CF8-DE5C-4C9E-97EE-BD0E402F0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10AA76F-B454-4891-9059-00826A41DC41}" type="datetimeFigureOut">
              <a:rPr lang="ru-RU"/>
              <a:pPr>
                <a:defRPr/>
              </a:pPr>
              <a:t>12.05.2017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11B5B0-255F-4808-81AE-4773E9684B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858000" cy="9180512"/>
            <a:chOff x="0" y="0"/>
            <a:chExt cx="6858000" cy="9180512"/>
          </a:xfrm>
        </p:grpSpPr>
        <p:pic>
          <p:nvPicPr>
            <p:cNvPr id="13313" name="Picture 2" descr="https://im3-tub-ru.yandex.net/i?id=3a499ea687af35e63de22b99c90eec72-l&amp;n=13"/>
            <p:cNvPicPr>
              <a:picLocks noChangeAspect="1" noChangeArrowheads="1"/>
            </p:cNvPicPr>
            <p:nvPr/>
          </p:nvPicPr>
          <p:blipFill>
            <a:blip r:embed="rId2" cstate="print"/>
            <a:srcRect l="2083" r="2083" b="82782"/>
            <a:stretch>
              <a:fillRect/>
            </a:stretch>
          </p:blipFill>
          <p:spPr bwMode="auto">
            <a:xfrm>
              <a:off x="0" y="0"/>
              <a:ext cx="6858000" cy="1643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4" name="TextBox 2"/>
            <p:cNvSpPr txBox="1">
              <a:spLocks noChangeArrowheads="1"/>
            </p:cNvSpPr>
            <p:nvPr/>
          </p:nvSpPr>
          <p:spPr bwMode="auto">
            <a:xfrm>
              <a:off x="2276872" y="1259632"/>
              <a:ext cx="262931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600" b="1" dirty="0">
                  <a:solidFill>
                    <a:srgbClr val="0070C0"/>
                  </a:solidFill>
                  <a:latin typeface="Calibri" pitchFamily="34" charset="0"/>
                </a:rPr>
                <a:t>«Степ аэробика»</a:t>
              </a:r>
            </a:p>
          </p:txBody>
        </p:sp>
        <p:pic>
          <p:nvPicPr>
            <p:cNvPr id="2050" name="Picture 2" descr="I:\работа\программа степ\фото\CIMG7601.JPG"/>
            <p:cNvPicPr>
              <a:picLocks noChangeAspect="1" noChangeArrowheads="1"/>
            </p:cNvPicPr>
            <p:nvPr/>
          </p:nvPicPr>
          <p:blipFill>
            <a:blip r:embed="rId3" cstate="print"/>
            <a:srcRect t="25110"/>
            <a:stretch>
              <a:fillRect/>
            </a:stretch>
          </p:blipFill>
          <p:spPr bwMode="auto">
            <a:xfrm>
              <a:off x="0" y="5328560"/>
              <a:ext cx="6858000" cy="385195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3316" name="TextBox 5"/>
            <p:cNvSpPr txBox="1">
              <a:spLocks noChangeArrowheads="1"/>
            </p:cNvSpPr>
            <p:nvPr/>
          </p:nvSpPr>
          <p:spPr bwMode="auto">
            <a:xfrm>
              <a:off x="1726903" y="971600"/>
              <a:ext cx="400635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dirty="0">
                  <a:solidFill>
                    <a:srgbClr val="0070C0"/>
                  </a:solidFill>
                  <a:latin typeface="Calibri" pitchFamily="34" charset="0"/>
                </a:rPr>
                <a:t>Физкультурно-спортивный кружок </a:t>
              </a:r>
            </a:p>
          </p:txBody>
        </p:sp>
        <p:sp>
          <p:nvSpPr>
            <p:cNvPr id="13317" name="Прямоугольник 6"/>
            <p:cNvSpPr>
              <a:spLocks noChangeArrowheads="1"/>
            </p:cNvSpPr>
            <p:nvPr/>
          </p:nvSpPr>
          <p:spPr bwMode="auto">
            <a:xfrm>
              <a:off x="0" y="3059832"/>
              <a:ext cx="6858000" cy="2316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ru-RU" sz="1400" dirty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	Степ – аэробика постепенно завоевывает свое место в физической культуре. Этому способствует, положительный эмоциональный фон занятий, обязательное музыкальное сопровождение, необычное сочетание движений, связанных с необычным предметом – платформой. Эффективность степ – аэробики заключается в комплексном развитии у детей, двигательных качеств в благоприятном воздействии на организм человека (на опорно-двигательный аппарат, сердечно – сосудистую, дыхательную и нервную системы).</a:t>
              </a:r>
            </a:p>
          </p:txBody>
        </p:sp>
        <p:sp>
          <p:nvSpPr>
            <p:cNvPr id="4097" name="Rectangle 1"/>
            <p:cNvSpPr>
              <a:spLocks noChangeArrowheads="1"/>
            </p:cNvSpPr>
            <p:nvPr/>
          </p:nvSpPr>
          <p:spPr bwMode="auto">
            <a:xfrm>
              <a:off x="0" y="1746845"/>
              <a:ext cx="6858000" cy="1384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400" dirty="0" smtClean="0">
                  <a:solidFill>
                    <a:srgbClr val="0070C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            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С октября 2016 года в нашем саду открылся кружок по </a:t>
              </a: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Степ-аэробики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, который с удовольствием посещают воспитанницы подготовительной к школе группы 2. 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                  К концу учебного года девочки освоили целый ряд как простых, так и довольно сложных </a:t>
              </a:r>
              <a:r>
                <a:rPr kumimoji="0" lang="ru-RU" sz="1400" b="0" i="0" u="none" strike="noStrike" cap="none" normalizeH="0" baseline="0" dirty="0" err="1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степ-шагов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и разучили танцевальные этюды.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870700" cy="9144032"/>
            <a:chOff x="0" y="0"/>
            <a:chExt cx="6870700" cy="9144032"/>
          </a:xfrm>
        </p:grpSpPr>
        <p:pic>
          <p:nvPicPr>
            <p:cNvPr id="14337" name="Picture 2" descr="https://im3-tub-ru.yandex.net/i?id=3a499ea687af35e63de22b99c90eec72-l&amp;n=13"/>
            <p:cNvPicPr>
              <a:picLocks noChangeAspect="1" noChangeArrowheads="1"/>
            </p:cNvPicPr>
            <p:nvPr/>
          </p:nvPicPr>
          <p:blipFill>
            <a:blip r:embed="rId2" cstate="print"/>
            <a:srcRect l="2083" r="2083" b="82782"/>
            <a:stretch>
              <a:fillRect/>
            </a:stretch>
          </p:blipFill>
          <p:spPr bwMode="auto">
            <a:xfrm>
              <a:off x="0" y="0"/>
              <a:ext cx="6870700" cy="1643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8" name="Picture 2" descr="I:\работа\программа степ\фото\CIMG7604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714480"/>
              <a:ext cx="4476780" cy="335758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4099" name="Picture 3" descr="I:\работа\программа степ\фото\CIMG7606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0717" y="5643570"/>
              <a:ext cx="4667283" cy="350046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4340" name="Rectangle 4"/>
            <p:cNvSpPr>
              <a:spLocks noChangeArrowheads="1"/>
            </p:cNvSpPr>
            <p:nvPr/>
          </p:nvSpPr>
          <p:spPr bwMode="auto">
            <a:xfrm>
              <a:off x="4357688" y="1643063"/>
              <a:ext cx="2500312" cy="3324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ru-RU" sz="1400">
                  <a:solidFill>
                    <a:srgbClr val="0070C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– это сочетание базовых упражнений с элементами танцев различных стилей, тесная связь движений с музыкой и ритмами, высокая динамичность и разнообразие движений и, следовательно, обогащение двигательного опыта и повышение культуры движений.</a:t>
              </a:r>
            </a:p>
          </p:txBody>
        </p:sp>
        <p:sp>
          <p:nvSpPr>
            <p:cNvPr id="14341" name="Прямоугольник 5"/>
            <p:cNvSpPr>
              <a:spLocks noChangeArrowheads="1"/>
            </p:cNvSpPr>
            <p:nvPr/>
          </p:nvSpPr>
          <p:spPr bwMode="auto">
            <a:xfrm>
              <a:off x="0" y="5000625"/>
              <a:ext cx="6858000" cy="738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50000"/>
                </a:lnSpc>
              </a:pPr>
              <a:r>
                <a:rPr lang="ru-RU" sz="1400">
                  <a:solidFill>
                    <a:srgbClr val="0070C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	Основным содержанием занятий являются базовые шаги, бег и прыжки, которые составляют основу классической аэробики. </a:t>
              </a:r>
            </a:p>
          </p:txBody>
        </p:sp>
        <p:sp>
          <p:nvSpPr>
            <p:cNvPr id="14342" name="TextBox 6"/>
            <p:cNvSpPr txBox="1">
              <a:spLocks noChangeArrowheads="1"/>
            </p:cNvSpPr>
            <p:nvPr/>
          </p:nvSpPr>
          <p:spPr bwMode="auto">
            <a:xfrm>
              <a:off x="2286000" y="1285875"/>
              <a:ext cx="259080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60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Специфика степ - аэробики</a:t>
              </a:r>
            </a:p>
          </p:txBody>
        </p:sp>
        <p:sp>
          <p:nvSpPr>
            <p:cNvPr id="14343" name="Rectangle 5"/>
            <p:cNvSpPr>
              <a:spLocks noChangeArrowheads="1"/>
            </p:cNvSpPr>
            <p:nvPr/>
          </p:nvSpPr>
          <p:spPr bwMode="auto">
            <a:xfrm>
              <a:off x="71438" y="6215063"/>
              <a:ext cx="2143125" cy="2354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ru-RU" sz="1400">
                  <a:solidFill>
                    <a:srgbClr val="0070C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Оборудование для степ – аэробики – это платформа высотой 10 см., шириной 20 см., длиной 40 см., высота ножки 7 см., ширина ножки 4 см.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918809" cy="9144032"/>
            <a:chOff x="0" y="0"/>
            <a:chExt cx="6918809" cy="9144032"/>
          </a:xfrm>
        </p:grpSpPr>
        <p:pic>
          <p:nvPicPr>
            <p:cNvPr id="15361" name="Picture 2" descr="https://im3-tub-ru.yandex.net/i?id=3a499ea687af35e63de22b99c90eec72-l&amp;n=13"/>
            <p:cNvPicPr>
              <a:picLocks noChangeAspect="1" noChangeArrowheads="1"/>
            </p:cNvPicPr>
            <p:nvPr/>
          </p:nvPicPr>
          <p:blipFill>
            <a:blip r:embed="rId2" cstate="print"/>
            <a:srcRect l="2083" r="2083" b="82782"/>
            <a:stretch>
              <a:fillRect/>
            </a:stretch>
          </p:blipFill>
          <p:spPr bwMode="auto">
            <a:xfrm>
              <a:off x="0" y="0"/>
              <a:ext cx="6870700" cy="1643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4" name="Picture 2" descr="I:\работа\программа степ\фото\CIMG7619.JPG"/>
            <p:cNvPicPr>
              <a:picLocks noChangeAspect="1" noChangeArrowheads="1"/>
            </p:cNvPicPr>
            <p:nvPr/>
          </p:nvPicPr>
          <p:blipFill>
            <a:blip r:embed="rId3" cstate="print"/>
            <a:srcRect t="20833" b="15278"/>
            <a:stretch>
              <a:fillRect/>
            </a:stretch>
          </p:blipFill>
          <p:spPr bwMode="auto">
            <a:xfrm>
              <a:off x="0" y="5857884"/>
              <a:ext cx="6858000" cy="328614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3075" name="Picture 3" descr="I:\работа\программа степ\фото\CIMG7630.JPG"/>
            <p:cNvPicPr>
              <a:picLocks noChangeAspect="1" noChangeArrowheads="1"/>
            </p:cNvPicPr>
            <p:nvPr/>
          </p:nvPicPr>
          <p:blipFill>
            <a:blip r:embed="rId4" cstate="print"/>
            <a:srcRect l="28728" r="4045"/>
            <a:stretch>
              <a:fillRect/>
            </a:stretch>
          </p:blipFill>
          <p:spPr bwMode="auto">
            <a:xfrm>
              <a:off x="3357562" y="1285852"/>
              <a:ext cx="3561247" cy="39730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5364" name="Rectangle 4"/>
            <p:cNvSpPr>
              <a:spLocks noChangeArrowheads="1"/>
            </p:cNvSpPr>
            <p:nvPr/>
          </p:nvSpPr>
          <p:spPr bwMode="auto">
            <a:xfrm>
              <a:off x="0" y="1214438"/>
              <a:ext cx="3357563" cy="401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ru-RU" sz="1400" b="1">
                  <a:solidFill>
                    <a:srgbClr val="0070C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                                        </a:t>
              </a:r>
              <a:r>
                <a:rPr lang="ru-RU" sz="1600" b="1">
                  <a:solidFill>
                    <a:srgbClr val="0070C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Занятие</a:t>
              </a:r>
              <a:r>
                <a:rPr lang="ru-RU" sz="1600">
                  <a:solidFill>
                    <a:srgbClr val="0070C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lang="ru-RU" sz="1400">
                  <a:solidFill>
                    <a:srgbClr val="0070C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имеет </a:t>
              </a:r>
            </a:p>
            <a:p>
              <a:pPr algn="ctr">
                <a:lnSpc>
                  <a:spcPct val="150000"/>
                </a:lnSpc>
              </a:pPr>
              <a:r>
                <a:rPr lang="ru-RU" sz="1400" b="1">
                  <a:solidFill>
                    <a:srgbClr val="0070C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три</a:t>
              </a:r>
              <a:r>
                <a:rPr lang="ru-RU" sz="1400">
                  <a:solidFill>
                    <a:srgbClr val="0070C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четко выраженные </a:t>
              </a:r>
              <a:r>
                <a:rPr lang="ru-RU" sz="1400" b="1">
                  <a:solidFill>
                    <a:srgbClr val="0070C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части</a:t>
              </a:r>
              <a:r>
                <a:rPr lang="ru-RU" sz="1400">
                  <a:solidFill>
                    <a:srgbClr val="0070C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:</a:t>
              </a:r>
            </a:p>
            <a:p>
              <a:pPr algn="ctr" eaLnBrk="0" hangingPunct="0">
                <a:lnSpc>
                  <a:spcPct val="150000"/>
                </a:lnSpc>
              </a:pPr>
              <a:r>
                <a:rPr lang="ru-RU" sz="1400">
                  <a:solidFill>
                    <a:srgbClr val="0070C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Первая часть занятия – аэробная разминка (от 4-5 мин.) </a:t>
              </a:r>
            </a:p>
            <a:p>
              <a:pPr algn="ctr" eaLnBrk="0" hangingPunct="0">
                <a:lnSpc>
                  <a:spcPct val="150000"/>
                </a:lnSpc>
              </a:pPr>
              <a:r>
                <a:rPr lang="ru-RU" sz="1400">
                  <a:solidFill>
                    <a:srgbClr val="0070C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Вторая часть занятия степ – аэробики – аэробная часть (15-18 мин.) Это комплекс упражнений с постепенно увеличивающийся интенсивностью и обязательно постепенным снижением интенсивности. </a:t>
              </a:r>
            </a:p>
            <a:p>
              <a:pPr algn="ctr" eaLnBrk="0" hangingPunct="0">
                <a:lnSpc>
                  <a:spcPct val="150000"/>
                </a:lnSpc>
              </a:pPr>
              <a:r>
                <a:rPr lang="ru-RU" sz="1400">
                  <a:solidFill>
                    <a:srgbClr val="0070C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Третья часть занятия – последующие снижение нагрузки. Это медленно</a:t>
              </a:r>
            </a:p>
          </p:txBody>
        </p:sp>
        <p:sp>
          <p:nvSpPr>
            <p:cNvPr id="15365" name="Прямоугольник 5"/>
            <p:cNvSpPr>
              <a:spLocks noChangeArrowheads="1"/>
            </p:cNvSpPr>
            <p:nvPr/>
          </p:nvSpPr>
          <p:spPr bwMode="auto">
            <a:xfrm>
              <a:off x="0" y="5072063"/>
              <a:ext cx="6858000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sz="1400">
                  <a:solidFill>
                    <a:srgbClr val="0070C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выполняемые упражнения на гибкость (3-5 мин.). </a:t>
              </a:r>
            </a:p>
            <a:p>
              <a:pPr>
                <a:lnSpc>
                  <a:spcPct val="150000"/>
                </a:lnSpc>
              </a:pPr>
              <a:r>
                <a:rPr lang="ru-RU" sz="1400">
                  <a:solidFill>
                    <a:srgbClr val="0070C0"/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Их цель – увеличение длины работавшей мышцы и ускорение обмена крови.</a:t>
              </a:r>
              <a:endParaRPr lang="ru-RU" sz="1400">
                <a:latin typeface="Calibri" pitchFamily="34" charset="0"/>
                <a:ea typeface="Calibri" pitchFamily="34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870700" cy="9001156"/>
            <a:chOff x="0" y="0"/>
            <a:chExt cx="6870700" cy="9001156"/>
          </a:xfrm>
        </p:grpSpPr>
        <p:pic>
          <p:nvPicPr>
            <p:cNvPr id="16385" name="Picture 2" descr="https://im3-tub-ru.yandex.net/i?id=3a499ea687af35e63de22b99c90eec72-l&amp;n=13"/>
            <p:cNvPicPr>
              <a:picLocks noChangeAspect="1" noChangeArrowheads="1"/>
            </p:cNvPicPr>
            <p:nvPr/>
          </p:nvPicPr>
          <p:blipFill>
            <a:blip r:embed="rId2" cstate="print"/>
            <a:srcRect l="2083" r="2083" b="82782"/>
            <a:stretch>
              <a:fillRect/>
            </a:stretch>
          </p:blipFill>
          <p:spPr bwMode="auto">
            <a:xfrm>
              <a:off x="0" y="0"/>
              <a:ext cx="6870700" cy="1643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2" name="Picture 2" descr="I:\работа\программа степ\фото\CIMG7612.JPG"/>
            <p:cNvPicPr>
              <a:picLocks noChangeAspect="1" noChangeArrowheads="1"/>
            </p:cNvPicPr>
            <p:nvPr/>
          </p:nvPicPr>
          <p:blipFill>
            <a:blip r:embed="rId3" cstate="print"/>
            <a:srcRect t="11111" b="11111"/>
            <a:stretch>
              <a:fillRect/>
            </a:stretch>
          </p:blipFill>
          <p:spPr bwMode="auto">
            <a:xfrm>
              <a:off x="0" y="5000628"/>
              <a:ext cx="6858000" cy="400052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6387" name="Rectangle 3"/>
            <p:cNvSpPr>
              <a:spLocks noChangeArrowheads="1"/>
            </p:cNvSpPr>
            <p:nvPr/>
          </p:nvSpPr>
          <p:spPr bwMode="auto">
            <a:xfrm>
              <a:off x="0" y="1571625"/>
              <a:ext cx="6858000" cy="3284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ru-RU" sz="140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	Занятия на степ-скамье имеют много положительных моментов:</a:t>
              </a:r>
            </a:p>
            <a:p>
              <a:pPr algn="just" eaLnBrk="0" hangingPunct="0">
                <a:lnSpc>
                  <a:spcPct val="150000"/>
                </a:lnSpc>
              </a:pPr>
              <a:r>
                <a:rPr lang="ru-RU" sz="1400" b="1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Первый плюс </a:t>
              </a:r>
              <a:r>
                <a:rPr lang="ru-RU" sz="140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— это огромный интерес ребятишек к занятиям степ-аэробикой, не иссякающий на протяжении всего учебного года.</a:t>
              </a:r>
            </a:p>
            <a:p>
              <a:pPr algn="just" eaLnBrk="0" hangingPunct="0">
                <a:lnSpc>
                  <a:spcPct val="150000"/>
                </a:lnSpc>
              </a:pPr>
              <a:r>
                <a:rPr lang="ru-RU" sz="1400" b="1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Второй плюс </a:t>
              </a:r>
              <a:r>
                <a:rPr lang="ru-RU" sz="140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— у детей формируется устойчивое равновесие, потому что они занимаются на уменьшенной площади опоры.</a:t>
              </a:r>
            </a:p>
            <a:p>
              <a:pPr algn="just" eaLnBrk="0" hangingPunct="0">
                <a:lnSpc>
                  <a:spcPct val="150000"/>
                </a:lnSpc>
              </a:pPr>
              <a:r>
                <a:rPr lang="ru-RU" sz="1400" b="1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Третий плюс </a:t>
              </a:r>
              <a:r>
                <a:rPr lang="ru-RU" sz="140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— это развитие у ребенка уверенности, ориентировки в пространстве, общей выносливости, совершенствование точности движений.</a:t>
              </a:r>
            </a:p>
            <a:p>
              <a:pPr algn="just" eaLnBrk="0" hangingPunct="0">
                <a:lnSpc>
                  <a:spcPct val="150000"/>
                </a:lnSpc>
              </a:pPr>
              <a:r>
                <a:rPr lang="ru-RU" sz="1400" b="1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Четвертый плюс </a:t>
              </a:r>
              <a:r>
                <a:rPr lang="ru-RU" sz="140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— воспитание физических качеств: ловкости, быстроты, силы и др. Повышается выносливость, а вслед за этим и сопротивляемость организма. Но самое главное достоинство степ - аэробики — ее </a:t>
              </a:r>
              <a:r>
                <a:rPr lang="ru-RU" sz="1400" b="1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оздоровительный эффект.</a:t>
              </a:r>
              <a:endParaRPr lang="ru-RU" sz="14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197</Words>
  <Application>Microsoft Office PowerPoint</Application>
  <PresentationFormat>Экран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10</cp:revision>
  <dcterms:created xsi:type="dcterms:W3CDTF">2017-02-26T09:45:40Z</dcterms:created>
  <dcterms:modified xsi:type="dcterms:W3CDTF">2017-05-12T12:05:16Z</dcterms:modified>
</cp:coreProperties>
</file>