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6" r:id="rId4"/>
    <p:sldId id="263" r:id="rId5"/>
    <p:sldId id="258" r:id="rId6"/>
    <p:sldId id="264" r:id="rId7"/>
    <p:sldId id="259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879" y="0"/>
            <a:ext cx="920987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88640"/>
            <a:ext cx="849694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Муниципальное бюджетное дошкольное образовательное учреждение детский сад общеразвивающего вида № 8 «Рябинка»</a:t>
            </a:r>
          </a:p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города Белореченска муниципального образования </a:t>
            </a:r>
            <a: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/>
            </a:r>
            <a:b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r>
              <a:rPr lang="ru-RU" sz="1600" b="1" kern="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Белореченский</a:t>
            </a: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 район</a:t>
            </a:r>
            <a:b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endParaRPr lang="ru-RU" kern="0" dirty="0">
              <a:solidFill>
                <a:srgbClr val="C00000"/>
              </a:solidFill>
              <a:latin typeface="Corbe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7" y="2204864"/>
            <a:ext cx="7272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Консультация для родителей</a:t>
            </a:r>
          </a:p>
          <a:p>
            <a:pPr algn="ctr"/>
            <a:r>
              <a:rPr lang="ru-RU" sz="2800" i="1" dirty="0">
                <a:solidFill>
                  <a:srgbClr val="C00000"/>
                </a:solidFill>
              </a:rPr>
              <a:t>п</a:t>
            </a:r>
            <a:r>
              <a:rPr lang="ru-RU" sz="2800" i="1" dirty="0" smtClean="0">
                <a:solidFill>
                  <a:srgbClr val="C00000"/>
                </a:solidFill>
              </a:rPr>
              <a:t>о познавательно - исследовательской </a:t>
            </a:r>
            <a:r>
              <a:rPr lang="ru-RU" sz="2800" i="1" dirty="0" smtClean="0">
                <a:solidFill>
                  <a:srgbClr val="C00000"/>
                </a:solidFill>
              </a:rPr>
              <a:t>деятельность </a:t>
            </a:r>
          </a:p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«Я познаю мир»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458112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313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6" y="-1"/>
            <a:ext cx="9108444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312" y="1052736"/>
            <a:ext cx="89289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212529"/>
                </a:solidFill>
                <a:latin typeface="Arial"/>
              </a:rPr>
              <a:t>Актуальность</a:t>
            </a:r>
            <a:r>
              <a:rPr lang="ru-RU" dirty="0">
                <a:solidFill>
                  <a:srgbClr val="212529"/>
                </a:solidFill>
                <a:latin typeface="Arial"/>
              </a:rPr>
              <a:t>: </a:t>
            </a:r>
            <a:r>
              <a:rPr lang="ru-RU" dirty="0" smtClean="0">
                <a:solidFill>
                  <a:srgbClr val="212529"/>
                </a:solidFill>
                <a:latin typeface="Arial"/>
              </a:rPr>
              <a:t>в современном </a:t>
            </a:r>
            <a:r>
              <a:rPr lang="ru-RU" dirty="0">
                <a:solidFill>
                  <a:srgbClr val="212529"/>
                </a:solidFill>
                <a:latin typeface="Arial"/>
              </a:rPr>
              <a:t>мире очень актуальна проблема воспитания, развития творческой личности. А экспериментирование претендует на роль ведущей деятельности в период дошкольного детства.  Чем разнообразнее и интенсивнее поисковая деятельность, тем больше новой информации получает ребенок, тем быстрее и полноценнее он развивается</a:t>
            </a:r>
            <a:r>
              <a:rPr lang="ru-RU" dirty="0" smtClean="0">
                <a:solidFill>
                  <a:srgbClr val="212529"/>
                </a:solidFill>
                <a:latin typeface="Arial"/>
              </a:rPr>
              <a:t>.</a:t>
            </a:r>
            <a:r>
              <a:rPr lang="ru-RU" dirty="0">
                <a:solidFill>
                  <a:srgbClr val="212529"/>
                </a:solidFill>
                <a:latin typeface="Arial"/>
              </a:rPr>
              <a:t> Дошкольный  возраст – период активного роста и развития ребёнка, стремящегося всё потрогать руками ,рассмотреть, даже попробовать на вкус. Это  доказывает, что дети познают мир  чувственно. Давно доказана  взаимосвязь  речевой, сенсорной и двигательной областей. Чем  большее  количество  информации  получит мозг ребёнка  через различные анализаторы, тем лучше ребёнок  будет функционировать, тем богаче будет его опыт. 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67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Гуляя на улице вместе с ребенком, можно предложить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ему немного пофантазировать и понаблюдать за облаками,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«На что похоже облако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 развитие зрительного восприятия и творческого мышления.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2" t="7204" r="3226" b="10215"/>
          <a:stretch/>
        </p:blipFill>
        <p:spPr bwMode="auto">
          <a:xfrm>
            <a:off x="5076056" y="1340768"/>
            <a:ext cx="3952568" cy="2831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8" t="5053" r="4839" b="9785"/>
          <a:stretch/>
        </p:blipFill>
        <p:spPr bwMode="auto">
          <a:xfrm>
            <a:off x="2195736" y="2996952"/>
            <a:ext cx="3392128" cy="2920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33" y="1756488"/>
            <a:ext cx="2902089" cy="2176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7864" y="4172460"/>
            <a:ext cx="34407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Некоторым детям не хочется думать. Именно по этой причине они отказываются от игры со словами: «Я не знаю». Не давайте детям готовые ответы, помогайте в поисках способов действий.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19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3965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04664"/>
            <a:ext cx="6318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80"/>
                </a:solidFill>
              </a:rPr>
              <a:t>Белые овечки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dirty="0">
                <a:solidFill>
                  <a:srgbClr val="000080"/>
                </a:solidFill>
              </a:rPr>
              <a:t>Не сидят на печке.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dirty="0">
                <a:solidFill>
                  <a:srgbClr val="000080"/>
                </a:solidFill>
              </a:rPr>
              <a:t>А плывут издалека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dirty="0">
                <a:solidFill>
                  <a:srgbClr val="000080"/>
                </a:solidFill>
              </a:rPr>
              <a:t>Кучевые… (</a:t>
            </a:r>
            <a:r>
              <a:rPr lang="ru-RU" b="1" dirty="0">
                <a:solidFill>
                  <a:srgbClr val="000080"/>
                </a:solidFill>
              </a:rPr>
              <a:t>облака.</a:t>
            </a:r>
            <a:r>
              <a:rPr lang="ru-RU" dirty="0">
                <a:solidFill>
                  <a:srgbClr val="000080"/>
                </a:solidFill>
              </a:rPr>
              <a:t>)</a:t>
            </a:r>
            <a:endParaRPr lang="ru-RU" dirty="0">
              <a:solidFill>
                <a:srgbClr val="333333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347864" y="26064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</a:t>
            </a:r>
            <a:r>
              <a:rPr lang="ru-RU" sz="3600" b="1" dirty="0" smtClean="0">
                <a:solidFill>
                  <a:srgbClr val="C00000"/>
                </a:solidFill>
              </a:rPr>
              <a:t>Загадки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772816"/>
            <a:ext cx="5310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80"/>
                </a:solidFill>
              </a:rPr>
              <a:t>Пушистая лошадка,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dirty="0">
                <a:solidFill>
                  <a:srgbClr val="000080"/>
                </a:solidFill>
              </a:rPr>
              <a:t>А может бегемот,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dirty="0">
                <a:solidFill>
                  <a:srgbClr val="000080"/>
                </a:solidFill>
              </a:rPr>
              <a:t>А может просто ватка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dirty="0">
                <a:solidFill>
                  <a:srgbClr val="000080"/>
                </a:solidFill>
              </a:rPr>
              <a:t>Над нами вдаль плывет.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b="1" dirty="0">
                <a:solidFill>
                  <a:srgbClr val="000080"/>
                </a:solidFill>
              </a:rPr>
              <a:t>( облако)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1281827"/>
            <a:ext cx="3312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80"/>
                </a:solidFill>
              </a:rPr>
              <a:t>Ветер гонит сто заплат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80"/>
                </a:solidFill>
              </a:rPr>
              <a:t>Из заплат и дождь и град.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0080"/>
                </a:solidFill>
              </a:rPr>
              <a:t>(Облака.)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24028" y="3250144"/>
            <a:ext cx="4068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80"/>
                </a:solidFill>
              </a:rPr>
              <a:t>Виден в небе гриб, дракон,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80"/>
                </a:solidFill>
              </a:rPr>
              <a:t>И лошадка, даже слон: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80"/>
                </a:solidFill>
              </a:rPr>
              <a:t>То плывут издалека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80"/>
                </a:solidFill>
              </a:rPr>
              <a:t>В белых клочьях </a:t>
            </a:r>
            <a:r>
              <a:rPr lang="ru-RU" b="1" dirty="0">
                <a:solidFill>
                  <a:srgbClr val="000080"/>
                </a:solidFill>
              </a:rPr>
              <a:t>(облака)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850308"/>
            <a:ext cx="36724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80"/>
                </a:solidFill>
              </a:rPr>
              <a:t>Я лежу, а надо мной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dirty="0">
                <a:solidFill>
                  <a:srgbClr val="000080"/>
                </a:solidFill>
              </a:rPr>
              <a:t>Ходят - бродят чередой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dirty="0">
                <a:solidFill>
                  <a:srgbClr val="000080"/>
                </a:solidFill>
              </a:rPr>
              <a:t>То собака, то енот,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dirty="0">
                <a:solidFill>
                  <a:srgbClr val="000080"/>
                </a:solidFill>
              </a:rPr>
              <a:t>То совсем наоборот!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dirty="0">
                <a:solidFill>
                  <a:srgbClr val="000080"/>
                </a:solidFill>
              </a:rPr>
              <a:t>То гора, а то - река...</a:t>
            </a:r>
            <a:br>
              <a:rPr lang="ru-RU" dirty="0">
                <a:solidFill>
                  <a:srgbClr val="000080"/>
                </a:solidFill>
              </a:rPr>
            </a:br>
            <a:r>
              <a:rPr lang="ru-RU" dirty="0">
                <a:solidFill>
                  <a:srgbClr val="000080"/>
                </a:solidFill>
              </a:rPr>
              <a:t>Да ведь это - ... ! </a:t>
            </a:r>
            <a:r>
              <a:rPr lang="ru-RU" b="1" dirty="0">
                <a:solidFill>
                  <a:srgbClr val="000080"/>
                </a:solidFill>
              </a:rPr>
              <a:t>(Облака)</a:t>
            </a:r>
            <a:endParaRPr lang="ru-RU" dirty="0">
              <a:solidFill>
                <a:srgbClr val="333333"/>
              </a:solidFill>
            </a:endParaRPr>
          </a:p>
          <a:p>
            <a:r>
              <a:rPr lang="ru-RU" dirty="0">
                <a:solidFill>
                  <a:srgbClr val="333333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10255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1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Предложите ребенку поиграть в игру «Я опишу, а ты угадай» предметом наблюдения может быть все что угодно, ну давайте опишем цветок! «Одуванчик»</a:t>
            </a:r>
            <a:endParaRPr lang="ru-RU" dirty="0">
              <a:solidFill>
                <a:srgbClr val="000000"/>
              </a:solidFill>
              <a:latin typeface="Arial"/>
            </a:endParaRPr>
          </a:p>
          <a:p>
            <a:pPr algn="ctr" fontAlgn="base"/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А знаете ли вы что-это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растение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первоцвет, это лекарственное растение, по нему можно определить время суток, в сухую погоду одуванчик раскрывается в 5-6 часов утра, закрываются в 2-3 часа дня, они могут предсказывать погоду, перед дождем закрываются. Из одуванчиков варят варенье, делают настой, он повышает аппетит, улучшает работоспособность.</a:t>
            </a:r>
            <a:br>
              <a:rPr lang="ru-RU" dirty="0">
                <a:solidFill>
                  <a:srgbClr val="000000"/>
                </a:solidFill>
                <a:latin typeface="Times New Roman"/>
              </a:rPr>
            </a:br>
            <a:r>
              <a:rPr lang="ru-RU" u="sng" dirty="0">
                <a:solidFill>
                  <a:srgbClr val="000000"/>
                </a:solidFill>
                <a:latin typeface="Times New Roman"/>
              </a:rPr>
              <a:t>Художественное слово: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золотой и молодой, за неделю стал седой, а денечка через два, облысела голова. Спрячу в кармашке бывший одуванчик.  Такого модника, как этот, еще не видела земля. Он очень любит среди лета в пуховой шапке щеголять.</a:t>
            </a:r>
            <a:endParaRPr lang="ru-RU" b="0" i="0" dirty="0">
              <a:solidFill>
                <a:srgbClr val="000000"/>
              </a:solidFill>
              <a:effectLst/>
              <a:latin typeface="Arial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3333" r="96167">
                        <a14:backgroundMark x1="80000" y1="68667" x2="58333" y2="7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80928"/>
            <a:ext cx="4513684" cy="4351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118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" y="4783"/>
            <a:ext cx="913361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66220" y="265471"/>
            <a:ext cx="4539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Загадки о цветах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052736"/>
            <a:ext cx="6534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Open Sans"/>
              </a:rPr>
              <a:t>Я капризна и нежна, К любому празднику нужна. Могу быть белой, желтой, красной, Но остаюсь всегда прекрасной! </a:t>
            </a:r>
            <a:r>
              <a:rPr lang="ru-RU" dirty="0" smtClean="0">
                <a:solidFill>
                  <a:srgbClr val="333333"/>
                </a:solidFill>
                <a:latin typeface="Open Sans"/>
              </a:rPr>
              <a:t>Роза.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2204864"/>
            <a:ext cx="4950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Open Sans"/>
              </a:rPr>
              <a:t>Колосится в поле рожь. Там, во ржи, цветок найдешь. Ярко-синий и пушистый, Только жаль, что не душистый. </a:t>
            </a:r>
            <a:r>
              <a:rPr lang="ru-RU" dirty="0" smtClean="0">
                <a:solidFill>
                  <a:srgbClr val="333333"/>
                </a:solidFill>
                <a:latin typeface="Open Sans"/>
              </a:rPr>
              <a:t>Василек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3284984"/>
            <a:ext cx="5040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Open Sans"/>
              </a:rPr>
              <a:t>Золотой и молодой За неделю стал седой, А денечка через два Облысела голова. Спрячу-ка в карманчик Бывший… </a:t>
            </a:r>
            <a:r>
              <a:rPr lang="ru-RU" dirty="0" smtClean="0">
                <a:solidFill>
                  <a:srgbClr val="333333"/>
                </a:solidFill>
                <a:latin typeface="Open Sans"/>
              </a:rPr>
              <a:t>Одуванчик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7205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</a:rPr>
              <a:t>Игра с песком - это естественная и доступная для каждого ребенка форма деятельности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. Можно рисовать руками, палочками, да и просто помять потрогать 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/>
              </a:rPr>
              <a:t>, посыпать песок .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Интерес к экспериментированию может пробудить и просеивание песка через различные сита из картона или коробки из-под обуви. Отверстия можно расположить в виде круга, звезды, спирали. Игры с таким ситом, действующим наподобие песочных часов, очень успокаивают.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54555">
            <a:off x="796572" y="2793700"/>
            <a:ext cx="2910889" cy="3881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7902">
            <a:off x="4179763" y="2471379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6171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0"/>
            <a:ext cx="925252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0141" y="149000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Дети пока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не знает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,чего хотят сами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и что вообще может быть интересного, поэтому важно, если вы ему подскажите идею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Поддерживайте и развивайте в ребенке интерес к исследованиям,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открытиям.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 Обычный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мир вокруг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таит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столько чудес.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1107513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332</TotalTime>
  <Words>371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</dc:creator>
  <cp:lastModifiedBy>МБДОУ_8</cp:lastModifiedBy>
  <cp:revision>13</cp:revision>
  <dcterms:created xsi:type="dcterms:W3CDTF">2020-11-28T19:05:13Z</dcterms:created>
  <dcterms:modified xsi:type="dcterms:W3CDTF">2020-11-30T14:01:57Z</dcterms:modified>
</cp:coreProperties>
</file>