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671" autoAdjust="0"/>
  </p:normalViewPr>
  <p:slideViewPr>
    <p:cSldViewPr>
      <p:cViewPr varScale="1">
        <p:scale>
          <a:sx n="112" d="100"/>
          <a:sy n="112" d="100"/>
        </p:scale>
        <p:origin x="-158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07.12.2020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71" y="0"/>
            <a:ext cx="9144000" cy="68610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547664" y="476672"/>
            <a:ext cx="648072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1600" b="1" kern="0" dirty="0">
                <a:solidFill>
                  <a:srgbClr val="C00000"/>
                </a:solidFill>
                <a:latin typeface="Times New Roman" panose="02020603050405020304" pitchFamily="18" charset="0"/>
              </a:rPr>
              <a:t>Муниципальное бюджетное дошкольное образовательное учреждение детский сад общеразвивающего вида № 8 «Рябинка»</a:t>
            </a:r>
          </a:p>
          <a:p>
            <a:pPr lvl="0" algn="ctr">
              <a:defRPr/>
            </a:pPr>
            <a:r>
              <a:rPr lang="ru-RU" sz="1600" b="1" kern="0" dirty="0">
                <a:solidFill>
                  <a:srgbClr val="C00000"/>
                </a:solidFill>
                <a:latin typeface="Times New Roman" panose="02020603050405020304" pitchFamily="18" charset="0"/>
              </a:rPr>
              <a:t>города Белореченска муниципального образования </a:t>
            </a:r>
            <a:r>
              <a:rPr lang="ru-RU" sz="1600" kern="0" dirty="0">
                <a:solidFill>
                  <a:srgbClr val="C00000"/>
                </a:solidFill>
                <a:latin typeface="Times New Roman" panose="02020603050405020304" pitchFamily="18" charset="0"/>
              </a:rPr>
              <a:t/>
            </a:r>
            <a:br>
              <a:rPr lang="ru-RU" sz="1600" kern="0" dirty="0">
                <a:solidFill>
                  <a:srgbClr val="C00000"/>
                </a:solidFill>
                <a:latin typeface="Times New Roman" panose="02020603050405020304" pitchFamily="18" charset="0"/>
              </a:rPr>
            </a:br>
            <a:r>
              <a:rPr lang="ru-RU" sz="1600" b="1" kern="0" dirty="0" err="1">
                <a:solidFill>
                  <a:srgbClr val="C00000"/>
                </a:solidFill>
                <a:latin typeface="Times New Roman" panose="02020603050405020304" pitchFamily="18" charset="0"/>
              </a:rPr>
              <a:t>Белореченский</a:t>
            </a:r>
            <a:r>
              <a:rPr lang="ru-RU" sz="1600" b="1" kern="0" dirty="0">
                <a:solidFill>
                  <a:srgbClr val="C00000"/>
                </a:solidFill>
                <a:latin typeface="Times New Roman" panose="02020603050405020304" pitchFamily="18" charset="0"/>
              </a:rPr>
              <a:t> район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835696" y="2132856"/>
            <a:ext cx="61926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i="1" dirty="0">
                <a:solidFill>
                  <a:srgbClr val="C00000"/>
                </a:solidFill>
              </a:rPr>
              <a:t>«РОЛЬ СЕМЬИ </a:t>
            </a:r>
            <a:endParaRPr lang="ru-RU" sz="3600" i="1" dirty="0" smtClean="0">
              <a:solidFill>
                <a:srgbClr val="C00000"/>
              </a:solidFill>
            </a:endParaRPr>
          </a:p>
          <a:p>
            <a:pPr algn="ctr"/>
            <a:r>
              <a:rPr lang="ru-RU" sz="3600" i="1" dirty="0" smtClean="0">
                <a:solidFill>
                  <a:srgbClr val="C00000"/>
                </a:solidFill>
              </a:rPr>
              <a:t>В </a:t>
            </a:r>
            <a:r>
              <a:rPr lang="ru-RU" sz="3600" i="1" dirty="0">
                <a:solidFill>
                  <a:srgbClr val="C00000"/>
                </a:solidFill>
              </a:rPr>
              <a:t>РАЗВИТИИ РЕЧИ </a:t>
            </a:r>
            <a:r>
              <a:rPr lang="ru-RU" sz="3600" i="1" dirty="0" smtClean="0">
                <a:solidFill>
                  <a:srgbClr val="C00000"/>
                </a:solidFill>
              </a:rPr>
              <a:t>РЕБЁНКА</a:t>
            </a:r>
            <a:r>
              <a:rPr lang="ru-RU" sz="3600" i="1" dirty="0">
                <a:solidFill>
                  <a:srgbClr val="C00000"/>
                </a:solidFill>
              </a:rPr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4132876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1"/>
            <a:ext cx="864096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Физическое, психическое и интеллектуальное воспитание ребенка начинается в раннем детстве. Все навыки приобретаются в семье, в том числе и навык правильной речи. Речь ребенка формируется на примере речи родных и близких ему людей: матери, отца, бабушки, дедушки, старших сестер и братьев. </a:t>
            </a:r>
            <a:r>
              <a:rPr lang="ru-RU" dirty="0" smtClean="0"/>
              <a:t> Бытует </a:t>
            </a:r>
            <a:r>
              <a:rPr lang="ru-RU" dirty="0"/>
              <a:t>глубоко неправильное мнение о том, что </a:t>
            </a:r>
            <a:r>
              <a:rPr lang="ru-RU" dirty="0" smtClean="0"/>
              <a:t>звука произносительная </a:t>
            </a:r>
            <a:r>
              <a:rPr lang="ru-RU" dirty="0"/>
              <a:t>сторона речи ребенка развивается самостоятельно, без специального воздействия и помощи взрослых, будто бы ребенок сам, постепенно, овладевает правильным произношением</a:t>
            </a:r>
            <a:r>
              <a:rPr lang="ru-RU" dirty="0" smtClean="0"/>
              <a:t>.  </a:t>
            </a:r>
          </a:p>
          <a:p>
            <a:pPr algn="just"/>
            <a:r>
              <a:rPr lang="ru-RU" dirty="0" smtClean="0"/>
              <a:t>В </a:t>
            </a:r>
            <a:r>
              <a:rPr lang="ru-RU" dirty="0"/>
              <a:t>действительности же невмешательство в процесс формирования детской речи почти всегда влечет за собой отставание в развитии. </a:t>
            </a:r>
            <a:r>
              <a:rPr lang="ru-RU" dirty="0" smtClean="0"/>
              <a:t> </a:t>
            </a:r>
          </a:p>
          <a:p>
            <a:pPr algn="just"/>
            <a:r>
              <a:rPr lang="ru-RU" dirty="0" smtClean="0"/>
              <a:t>Речевые </a:t>
            </a:r>
            <a:r>
              <a:rPr lang="ru-RU" dirty="0"/>
              <a:t>недостатки, закрепившись в детстве, с большим трудом преодолеваются в последующие годы. </a:t>
            </a:r>
            <a:endParaRPr lang="ru-RU" dirty="0" smtClean="0"/>
          </a:p>
          <a:p>
            <a:pPr algn="just"/>
            <a:r>
              <a:rPr lang="ru-RU" dirty="0" smtClean="0"/>
              <a:t>Разумная </a:t>
            </a:r>
            <a:r>
              <a:rPr lang="ru-RU" dirty="0"/>
              <a:t>семья всегда старается воздействовать на формирование детской речи, начиная с самых ранних лет жизни. </a:t>
            </a:r>
            <a:r>
              <a:rPr lang="ru-RU" dirty="0" smtClean="0"/>
              <a:t> </a:t>
            </a:r>
          </a:p>
          <a:p>
            <a:pPr algn="just"/>
            <a:r>
              <a:rPr lang="ru-RU" dirty="0" smtClean="0"/>
              <a:t>Очень </a:t>
            </a:r>
            <a:r>
              <a:rPr lang="ru-RU" dirty="0"/>
              <a:t>важно, чтобы ребенок с раннего возраста слышал речь правильную, отчетливую, на примере которой формируется его собственная речь.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294" b="99083" l="3896" r="9740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024556"/>
            <a:ext cx="2995104" cy="28265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22368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332656"/>
            <a:ext cx="871296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Совершенно неуместна «подделка» под детский язык, которая нередко тормозит развитие речи. Если взрослые не следят за своей речью, то до уха ребенка многие слова долетают искаженно </a:t>
            </a:r>
            <a:endParaRPr lang="ru-RU" dirty="0" smtClean="0"/>
          </a:p>
          <a:p>
            <a:pPr algn="just"/>
            <a:r>
              <a:rPr lang="ru-RU" dirty="0" smtClean="0"/>
              <a:t>(«</a:t>
            </a:r>
            <a:r>
              <a:rPr lang="ru-RU" dirty="0"/>
              <a:t>смори» вместо «смотри», «не </a:t>
            </a:r>
            <a:r>
              <a:rPr lang="ru-RU" dirty="0" err="1"/>
              <a:t>бежи</a:t>
            </a:r>
            <a:r>
              <a:rPr lang="ru-RU" dirty="0"/>
              <a:t>» вместо «не беги», «ванте» вместо «вообще» и т. д.) </a:t>
            </a:r>
            <a:endParaRPr lang="ru-RU" dirty="0" smtClean="0"/>
          </a:p>
          <a:p>
            <a:pPr algn="just"/>
            <a:r>
              <a:rPr lang="ru-RU" dirty="0" smtClean="0"/>
              <a:t>Особенно </a:t>
            </a:r>
            <a:r>
              <a:rPr lang="ru-RU" dirty="0"/>
              <a:t>четко нужно произносить незнакомые, новые для ребенка и длинные слова. Обращаясь непосредственно к сыну или дочери, вы побуждаете их отвечать, а они имеют возможность внимательно прислушаться к вашей речи.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172" b="97266" l="3817" r="99237">
                        <a14:foregroundMark x1="17557" y1="50781" x2="37659" y2="49023"/>
                        <a14:foregroundMark x1="28244" y1="80859" x2="42494" y2="85352"/>
                        <a14:foregroundMark x1="74046" y1="68555" x2="83461" y2="70703"/>
                        <a14:foregroundMark x1="59288" y1="35742" x2="82443" y2="29883"/>
                        <a14:foregroundMark x1="69975" y1="33008" x2="69975" y2="33008"/>
                        <a14:foregroundMark x1="61069" y1="88672" x2="69466" y2="92188"/>
                        <a14:foregroundMark x1="13995" y1="90039" x2="17048" y2="92773"/>
                        <a14:foregroundMark x1="32570" y1="91406" x2="36132" y2="93945"/>
                        <a14:foregroundMark x1="47328" y1="92578" x2="54453" y2="9257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542650"/>
            <a:ext cx="3312368" cy="4315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208987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88640"/>
            <a:ext cx="892899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                                           </a:t>
            </a:r>
            <a:r>
              <a:rPr lang="ru-RU" i="1" dirty="0" smtClean="0">
                <a:solidFill>
                  <a:srgbClr val="C00000"/>
                </a:solidFill>
              </a:rPr>
              <a:t>РЕЧЕВОЙ </a:t>
            </a:r>
            <a:r>
              <a:rPr lang="ru-RU" i="1" dirty="0">
                <a:solidFill>
                  <a:srgbClr val="C00000"/>
                </a:solidFill>
              </a:rPr>
              <a:t>АППАРАТ </a:t>
            </a:r>
            <a:endParaRPr lang="ru-RU" i="1" dirty="0" smtClean="0">
              <a:solidFill>
                <a:srgbClr val="C00000"/>
              </a:solidFill>
            </a:endParaRPr>
          </a:p>
          <a:p>
            <a:pPr algn="just"/>
            <a:r>
              <a:rPr lang="ru-RU" dirty="0" smtClean="0"/>
              <a:t>Чем </a:t>
            </a:r>
            <a:r>
              <a:rPr lang="ru-RU" dirty="0"/>
              <a:t>же объяснить, что некоторые дети 5—6 лет страдают недостатками звукопроизношения, и как должна вестись с ними работа, чтобы при поступлении в школу они имели чистое произношение? В чем причины речевых недостатков ребенка? Речь — это сложная функция, и развитие ее зависит от многих моментов. Большую роль здесь играет влияние окружающих — ребенок учится на примере речи родителей, воспитателей и друзей. Серьезное значение имеют психологические особенности ребенка: он должен четко воспринять слова и звуки, запомнить их и точно воспроизвести. Хорошее состояние слуха, умение внимательно слушать имеют решающее значение. Дети с ослабленным слухом (тугоухие) часто являются и косноязычными. Рассеянные, невнимательные дети также совершают ошибки в </a:t>
            </a:r>
            <a:r>
              <a:rPr lang="ru-RU" dirty="0" err="1"/>
              <a:t>звуко</a:t>
            </a:r>
            <a:r>
              <a:rPr lang="ru-RU" dirty="0"/>
              <a:t>-и-</a:t>
            </a:r>
            <a:r>
              <a:rPr lang="ru-RU" dirty="0" err="1"/>
              <a:t>словопроизношении</a:t>
            </a:r>
            <a:r>
              <a:rPr lang="ru-RU" dirty="0"/>
              <a:t>. Для того, чтобы правильно воспроизвести услышанное, у ребенка должен быть хорошо развит речевой аппарат, он должен им легко действовать. Потому так необходимо заниматься с ребёнком дома. Это закрепит работу логопеда и ускорит процесс исправления неправильного звукопроизношения.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991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369523"/>
            <a:ext cx="2808312" cy="24884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3927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16632"/>
            <a:ext cx="8712968" cy="723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_helv"/>
              </a:rPr>
              <a:t>Для развития речевых способностей важна игровая деятельность, через которую малыш познает окружающую его реальность. Проигрывайте и проговаривайте с ним самые простые жизненные ситуации, именно так будет формироваться словарный и фонетический запас. Обращайте внимание ребенка на различных птиц и животных, предметы, которые издают звуки. Включайте его не только в игру, но и в реальное взаимодействие со всеми членами семьи. Обязательно давайте ребенку полезные поручения, благодарите за помощь</a:t>
            </a:r>
            <a:r>
              <a:rPr lang="ru-RU" dirty="0" smtClean="0">
                <a:solidFill>
                  <a:srgbClr val="000000"/>
                </a:solidFill>
                <a:latin typeface="_helv"/>
              </a:rPr>
              <a:t>.     </a:t>
            </a:r>
            <a:r>
              <a:rPr lang="ru-RU" b="1" dirty="0" smtClean="0">
                <a:solidFill>
                  <a:srgbClr val="000000"/>
                </a:solidFill>
                <a:latin typeface="inherit"/>
              </a:rPr>
              <a:t>«</a:t>
            </a:r>
            <a:r>
              <a:rPr lang="ru-RU" b="1" dirty="0">
                <a:solidFill>
                  <a:srgbClr val="000000"/>
                </a:solidFill>
                <a:latin typeface="inherit"/>
              </a:rPr>
              <a:t>СОЧИНЯЕМ»</a:t>
            </a:r>
            <a:endParaRPr lang="ru-RU" dirty="0">
              <a:solidFill>
                <a:srgbClr val="000000"/>
              </a:solidFill>
              <a:latin typeface="_helv"/>
            </a:endParaRPr>
          </a:p>
          <a:p>
            <a:pPr fontAlgn="base"/>
            <a:r>
              <a:rPr lang="ru-RU" dirty="0">
                <a:solidFill>
                  <a:srgbClr val="000000"/>
                </a:solidFill>
                <a:latin typeface="_helv"/>
              </a:rPr>
              <a:t>Попробуйте вместе с ребенком придумать продолжение всем известной сказки. Или, дочитав сказку до середины, придумайте конец, а потом сравните с тем, что придумал автор сказки.</a:t>
            </a:r>
          </a:p>
          <a:p>
            <a:pPr fontAlgn="base"/>
            <a:r>
              <a:rPr lang="ru-RU" dirty="0">
                <a:solidFill>
                  <a:srgbClr val="000000"/>
                </a:solidFill>
                <a:latin typeface="_helv"/>
              </a:rPr>
              <a:t>Попробуйте перемешать героев нескольких сказок и придумать для них новое приключение</a:t>
            </a:r>
            <a:r>
              <a:rPr lang="ru-RU" dirty="0" smtClean="0">
                <a:solidFill>
                  <a:srgbClr val="000000"/>
                </a:solidFill>
                <a:latin typeface="_helv"/>
              </a:rPr>
              <a:t>.</a:t>
            </a:r>
            <a:r>
              <a:rPr lang="ru-RU" b="1" dirty="0">
                <a:solidFill>
                  <a:srgbClr val="000000"/>
                </a:solidFill>
                <a:latin typeface="inherit"/>
              </a:rPr>
              <a:t> </a:t>
            </a:r>
            <a:r>
              <a:rPr lang="ru-RU" b="1" dirty="0" smtClean="0">
                <a:solidFill>
                  <a:srgbClr val="000000"/>
                </a:solidFill>
                <a:latin typeface="inherit"/>
              </a:rPr>
              <a:t>            «</a:t>
            </a:r>
            <a:r>
              <a:rPr lang="ru-RU" b="1" dirty="0">
                <a:solidFill>
                  <a:srgbClr val="000000"/>
                </a:solidFill>
                <a:latin typeface="inherit"/>
              </a:rPr>
              <a:t>ПРЕДСТАВЬ, ЧТО ТЫ…»</a:t>
            </a:r>
            <a:endParaRPr lang="ru-RU" dirty="0">
              <a:solidFill>
                <a:srgbClr val="000000"/>
              </a:solidFill>
              <a:latin typeface="_helv"/>
            </a:endParaRPr>
          </a:p>
          <a:p>
            <a:pPr fontAlgn="base"/>
            <a:r>
              <a:rPr lang="ru-RU" dirty="0">
                <a:solidFill>
                  <a:srgbClr val="000000"/>
                </a:solidFill>
                <a:latin typeface="_helv"/>
              </a:rPr>
              <a:t>Предложите ребенку представить себе, что он вдруг превратился в кого-нибудь или во что-нибудь. </a:t>
            </a:r>
          </a:p>
          <a:p>
            <a:pPr fontAlgn="base"/>
            <a:r>
              <a:rPr lang="ru-RU" dirty="0">
                <a:solidFill>
                  <a:srgbClr val="000000"/>
                </a:solidFill>
                <a:latin typeface="_helv"/>
              </a:rPr>
              <a:t>Превратиться ребенок может:</a:t>
            </a:r>
          </a:p>
          <a:p>
            <a:pPr fontAlgn="base">
              <a:buFont typeface="Arial"/>
              <a:buChar char="•"/>
            </a:pPr>
            <a:r>
              <a:rPr lang="ru-RU" dirty="0">
                <a:solidFill>
                  <a:srgbClr val="000000"/>
                </a:solidFill>
                <a:latin typeface="inherit"/>
              </a:rPr>
              <a:t>во взрослого человека;</a:t>
            </a:r>
          </a:p>
          <a:p>
            <a:pPr fontAlgn="base">
              <a:buFont typeface="Arial"/>
              <a:buChar char="•"/>
            </a:pPr>
            <a:r>
              <a:rPr lang="ru-RU" dirty="0">
                <a:solidFill>
                  <a:srgbClr val="000000"/>
                </a:solidFill>
                <a:latin typeface="inherit"/>
              </a:rPr>
              <a:t>в ребенка другого возраста и противоположного пола;</a:t>
            </a:r>
          </a:p>
          <a:p>
            <a:pPr fontAlgn="base">
              <a:buFont typeface="Arial"/>
              <a:buChar char="•"/>
            </a:pPr>
            <a:r>
              <a:rPr lang="ru-RU" dirty="0">
                <a:solidFill>
                  <a:srgbClr val="000000"/>
                </a:solidFill>
                <a:latin typeface="inherit"/>
              </a:rPr>
              <a:t>в героя сказки или мультфильма;</a:t>
            </a:r>
          </a:p>
          <a:p>
            <a:pPr fontAlgn="base">
              <a:buFont typeface="Arial"/>
              <a:buChar char="•"/>
            </a:pPr>
            <a:r>
              <a:rPr lang="ru-RU" dirty="0">
                <a:solidFill>
                  <a:srgbClr val="000000"/>
                </a:solidFill>
                <a:latin typeface="inherit"/>
              </a:rPr>
              <a:t>в известного человека (актера, певца, президента);</a:t>
            </a:r>
          </a:p>
          <a:p>
            <a:pPr fontAlgn="base">
              <a:buFont typeface="Arial"/>
              <a:buChar char="•"/>
            </a:pPr>
            <a:r>
              <a:rPr lang="ru-RU" dirty="0">
                <a:solidFill>
                  <a:srgbClr val="000000"/>
                </a:solidFill>
                <a:latin typeface="inherit"/>
              </a:rPr>
              <a:t>в любое животное;</a:t>
            </a:r>
          </a:p>
          <a:p>
            <a:pPr fontAlgn="base">
              <a:buFont typeface="Arial"/>
              <a:buChar char="•"/>
            </a:pPr>
            <a:r>
              <a:rPr lang="ru-RU" dirty="0">
                <a:solidFill>
                  <a:srgbClr val="000000"/>
                </a:solidFill>
                <a:latin typeface="inherit"/>
              </a:rPr>
              <a:t>в любое растение или предмет.</a:t>
            </a:r>
          </a:p>
          <a:p>
            <a:pPr fontAlgn="base"/>
            <a:r>
              <a:rPr lang="ru-RU" dirty="0">
                <a:solidFill>
                  <a:srgbClr val="000000"/>
                </a:solidFill>
                <a:latin typeface="_helv"/>
              </a:rPr>
              <a:t>Более того, эти упражнения не только развивают речь, но и помогают малышу включать в процесс работы свой творческий потенциал!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91189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0"/>
            <a:ext cx="842493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Дыхательные игровые упражнения, направленные на тренировку речевого </a:t>
            </a:r>
            <a:r>
              <a:rPr lang="ru-RU" b="1" dirty="0" smtClean="0">
                <a:solidFill>
                  <a:srgbClr val="C00000"/>
                </a:solidFill>
              </a:rPr>
              <a:t>выдоха.</a:t>
            </a:r>
            <a:endParaRPr lang="ru-RU" b="1" dirty="0">
              <a:solidFill>
                <a:srgbClr val="C0000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dirty="0"/>
              <a:t>Дуем на кусочки бумажной салфетки, ваты, через трубочку в воду — пускаем пузыри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/>
              <a:t>Задуваем свечки — конечно, под строгим контролем взрослых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/>
              <a:t>Делаем пособия на ниточках – бумажные бабочки, тучки, снежинки, и дуем на них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/>
              <a:t>Пускаем кораблики с бумажными парусами из пластиковых стаканчиков в миску с водой и дуем в паруса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/>
              <a:t>Показываем «ветерок» — дуем друг на друга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/>
              <a:t>Сдуваем с поверхности пёрышки, шарики для пинг-понга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3139321"/>
            <a:ext cx="820891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                          Развиваем </a:t>
            </a:r>
            <a:r>
              <a:rPr lang="ru-RU" b="1" dirty="0">
                <a:solidFill>
                  <a:srgbClr val="C00000"/>
                </a:solidFill>
              </a:rPr>
              <a:t>артикуляционные мышцы: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/>
              <a:t>Надуваем пузырь щечками, лопаем ладошками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/>
              <a:t>Показываем язычок – дразнимся/ язычок выглянул из ротика и спрятался обратно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/>
              <a:t>Показываем зубы – «У кого есть зубки</a:t>
            </a:r>
            <a:r>
              <a:rPr lang="ru-RU" dirty="0" smtClean="0"/>
              <a:t>?!» «</a:t>
            </a:r>
            <a:r>
              <a:rPr lang="ru-RU" dirty="0"/>
              <a:t>Лакаем молоко» как кошка.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4616649"/>
            <a:ext cx="835292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Lato"/>
              </a:rPr>
              <a:t>Звукоподражание с повторами — полезно делать в разных темпах:</a:t>
            </a:r>
          </a:p>
          <a:p>
            <a:r>
              <a:rPr lang="ru-RU" i="1" dirty="0">
                <a:solidFill>
                  <a:srgbClr val="333333"/>
                </a:solidFill>
                <a:latin typeface="Lato"/>
              </a:rPr>
              <a:t>Как машина гудит? Би-</a:t>
            </a:r>
            <a:r>
              <a:rPr lang="ru-RU" i="1" dirty="0" err="1">
                <a:solidFill>
                  <a:srgbClr val="333333"/>
                </a:solidFill>
                <a:latin typeface="Lato"/>
              </a:rPr>
              <a:t>би</a:t>
            </a:r>
            <a:r>
              <a:rPr lang="ru-RU" i="1" dirty="0">
                <a:solidFill>
                  <a:srgbClr val="333333"/>
                </a:solidFill>
                <a:latin typeface="Lato"/>
              </a:rPr>
              <a:t>-</a:t>
            </a:r>
            <a:r>
              <a:rPr lang="ru-RU" i="1" dirty="0" err="1">
                <a:solidFill>
                  <a:srgbClr val="333333"/>
                </a:solidFill>
                <a:latin typeface="Lato"/>
              </a:rPr>
              <a:t>би</a:t>
            </a:r>
            <a:r>
              <a:rPr lang="ru-RU" i="1" dirty="0">
                <a:solidFill>
                  <a:srgbClr val="333333"/>
                </a:solidFill>
                <a:latin typeface="Lato"/>
              </a:rPr>
              <a:t>!</a:t>
            </a:r>
            <a:r>
              <a:rPr lang="ru-RU" dirty="0">
                <a:solidFill>
                  <a:srgbClr val="333333"/>
                </a:solidFill>
                <a:latin typeface="Lato"/>
              </a:rPr>
              <a:t/>
            </a:r>
            <a:br>
              <a:rPr lang="ru-RU" dirty="0">
                <a:solidFill>
                  <a:srgbClr val="333333"/>
                </a:solidFill>
                <a:latin typeface="Lato"/>
              </a:rPr>
            </a:br>
            <a:r>
              <a:rPr lang="ru-RU" i="1" dirty="0">
                <a:solidFill>
                  <a:srgbClr val="333333"/>
                </a:solidFill>
                <a:latin typeface="Lato"/>
              </a:rPr>
              <a:t>Как коровка мычит? Му-му-</a:t>
            </a:r>
            <a:r>
              <a:rPr lang="ru-RU" i="1" dirty="0" err="1">
                <a:solidFill>
                  <a:srgbClr val="333333"/>
                </a:solidFill>
                <a:latin typeface="Lato"/>
              </a:rPr>
              <a:t>му</a:t>
            </a:r>
            <a:r>
              <a:rPr lang="ru-RU" i="1" dirty="0">
                <a:solidFill>
                  <a:srgbClr val="333333"/>
                </a:solidFill>
                <a:latin typeface="Lato"/>
              </a:rPr>
              <a:t>!</a:t>
            </a:r>
            <a:r>
              <a:rPr lang="ru-RU" dirty="0">
                <a:solidFill>
                  <a:srgbClr val="333333"/>
                </a:solidFill>
                <a:latin typeface="Lato"/>
              </a:rPr>
              <a:t/>
            </a:r>
            <a:br>
              <a:rPr lang="ru-RU" dirty="0">
                <a:solidFill>
                  <a:srgbClr val="333333"/>
                </a:solidFill>
                <a:latin typeface="Lato"/>
              </a:rPr>
            </a:br>
            <a:r>
              <a:rPr lang="ru-RU" i="1" dirty="0">
                <a:solidFill>
                  <a:srgbClr val="333333"/>
                </a:solidFill>
                <a:latin typeface="Lato"/>
              </a:rPr>
              <a:t>Как барабанчик стучит? Та-та-та!</a:t>
            </a:r>
            <a:r>
              <a:rPr lang="ru-RU" dirty="0">
                <a:solidFill>
                  <a:srgbClr val="333333"/>
                </a:solidFill>
                <a:latin typeface="Lato"/>
              </a:rPr>
              <a:t/>
            </a:r>
            <a:br>
              <a:rPr lang="ru-RU" dirty="0">
                <a:solidFill>
                  <a:srgbClr val="333333"/>
                </a:solidFill>
                <a:latin typeface="Lato"/>
              </a:rPr>
            </a:br>
            <a:r>
              <a:rPr lang="ru-RU" i="1" dirty="0">
                <a:solidFill>
                  <a:srgbClr val="333333"/>
                </a:solidFill>
                <a:latin typeface="Lato"/>
              </a:rPr>
              <a:t>Как мама песенку поет? Ля-ля-ля!</a:t>
            </a:r>
            <a:r>
              <a:rPr lang="ru-RU" dirty="0">
                <a:solidFill>
                  <a:srgbClr val="333333"/>
                </a:solidFill>
                <a:latin typeface="Lato"/>
              </a:rPr>
              <a:t/>
            </a:r>
            <a:br>
              <a:rPr lang="ru-RU" dirty="0">
                <a:solidFill>
                  <a:srgbClr val="333333"/>
                </a:solidFill>
                <a:latin typeface="Lato"/>
              </a:rPr>
            </a:br>
            <a:r>
              <a:rPr lang="ru-RU" i="1" dirty="0">
                <a:solidFill>
                  <a:srgbClr val="333333"/>
                </a:solidFill>
                <a:latin typeface="Lato"/>
              </a:rPr>
              <a:t>Как курочка зерно клюет? </a:t>
            </a:r>
            <a:r>
              <a:rPr lang="ru-RU" i="1" dirty="0" err="1">
                <a:solidFill>
                  <a:srgbClr val="333333"/>
                </a:solidFill>
                <a:latin typeface="Lato"/>
              </a:rPr>
              <a:t>Клю-клю-клю</a:t>
            </a:r>
            <a:r>
              <a:rPr lang="ru-RU" i="1" dirty="0">
                <a:solidFill>
                  <a:srgbClr val="333333"/>
                </a:solidFill>
                <a:latin typeface="Lato"/>
              </a:rPr>
              <a:t>!</a:t>
            </a:r>
            <a:r>
              <a:rPr lang="ru-RU" dirty="0">
                <a:solidFill>
                  <a:srgbClr val="333333"/>
                </a:solidFill>
                <a:latin typeface="Lato"/>
              </a:rPr>
              <a:t/>
            </a:r>
            <a:br>
              <a:rPr lang="ru-RU" dirty="0">
                <a:solidFill>
                  <a:srgbClr val="333333"/>
                </a:solidFill>
                <a:latin typeface="Lato"/>
              </a:rPr>
            </a:br>
            <a:r>
              <a:rPr lang="ru-RU" i="1" dirty="0">
                <a:solidFill>
                  <a:srgbClr val="333333"/>
                </a:solidFill>
                <a:latin typeface="Lato"/>
              </a:rPr>
              <a:t>Как дудочка дудит? </a:t>
            </a:r>
            <a:r>
              <a:rPr lang="ru-RU" i="1" dirty="0" err="1">
                <a:solidFill>
                  <a:srgbClr val="333333"/>
                </a:solidFill>
                <a:latin typeface="Lato"/>
              </a:rPr>
              <a:t>Ду-ду-ду</a:t>
            </a:r>
            <a:r>
              <a:rPr lang="ru-RU" i="1" dirty="0">
                <a:solidFill>
                  <a:srgbClr val="333333"/>
                </a:solidFill>
                <a:latin typeface="Lato"/>
              </a:rPr>
              <a:t>!</a:t>
            </a:r>
            <a:endParaRPr lang="ru-RU" b="0" i="0" dirty="0">
              <a:solidFill>
                <a:srgbClr val="333333"/>
              </a:solidFill>
              <a:effectLst/>
              <a:latin typeface="Lato"/>
            </a:endParaRPr>
          </a:p>
        </p:txBody>
      </p:sp>
    </p:spTree>
    <p:extLst>
      <p:ext uri="{BB962C8B-B14F-4D97-AF65-F5344CB8AC3E}">
        <p14:creationId xmlns:p14="http://schemas.microsoft.com/office/powerpoint/2010/main" val="354578937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42</TotalTime>
  <Words>792</Words>
  <Application>Microsoft Office PowerPoint</Application>
  <PresentationFormat>Экран (4:3)</PresentationFormat>
  <Paragraphs>39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11</dc:creator>
  <cp:lastModifiedBy>МБДОУ_8</cp:lastModifiedBy>
  <cp:revision>7</cp:revision>
  <dcterms:created xsi:type="dcterms:W3CDTF">2020-12-06T15:48:51Z</dcterms:created>
  <dcterms:modified xsi:type="dcterms:W3CDTF">2020-12-07T11:20:57Z</dcterms:modified>
</cp:coreProperties>
</file>