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9" r:id="rId4"/>
    <p:sldId id="271" r:id="rId5"/>
    <p:sldId id="270" r:id="rId6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3702" y="-73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11.09.2020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-103909" y="0"/>
            <a:ext cx="7065818" cy="9144000"/>
            <a:chOff x="-103909" y="0"/>
            <a:chExt cx="7065818" cy="9144000"/>
          </a:xfrm>
        </p:grpSpPr>
        <p:pic>
          <p:nvPicPr>
            <p:cNvPr id="4098" name="Picture 2" descr="https://ds04.infourok.ru/uploads/ex/0e56/00124a4d-283c3015/img14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611490">
              <a:off x="4895799" y="6826677"/>
              <a:ext cx="2016223" cy="1512168"/>
            </a:xfrm>
            <a:prstGeom prst="rect">
              <a:avLst/>
            </a:prstGeom>
            <a:noFill/>
          </p:spPr>
        </p:pic>
        <p:grpSp>
          <p:nvGrpSpPr>
            <p:cNvPr id="10" name="Группа 9"/>
            <p:cNvGrpSpPr/>
            <p:nvPr/>
          </p:nvGrpSpPr>
          <p:grpSpPr>
            <a:xfrm>
              <a:off x="-103909" y="0"/>
              <a:ext cx="7065818" cy="9144000"/>
              <a:chOff x="-103909" y="0"/>
              <a:chExt cx="7065818" cy="9144000"/>
            </a:xfrm>
          </p:grpSpPr>
          <p:pic>
            <p:nvPicPr>
              <p:cNvPr id="1027" name="Picture 3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2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03909" y="0"/>
                <a:ext cx="7065818" cy="9144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29" name="Picture 5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54087" y="1403648"/>
                <a:ext cx="4949825" cy="23653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30" name="Picture 6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48269" y="1391533"/>
                <a:ext cx="1816100" cy="7445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31" name="Picture 7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27513" y="539045"/>
                <a:ext cx="1937791" cy="19377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32" name="Picture 8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8768" y="883621"/>
                <a:ext cx="1042987" cy="13779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33" name="Picture 9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25461" y="2771800"/>
                <a:ext cx="4498975" cy="12255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3" name="Прямоугольник 2"/>
              <p:cNvSpPr/>
              <p:nvPr/>
            </p:nvSpPr>
            <p:spPr>
              <a:xfrm>
                <a:off x="4179366" y="4202668"/>
                <a:ext cx="1802545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ru-RU" sz="2000" b="1" i="1" dirty="0" smtClean="0">
                    <a:solidFill>
                      <a:srgbClr val="19194D"/>
                    </a:solidFill>
                  </a:rPr>
                  <a:t>АВГУСТ 2020 г.</a:t>
                </a:r>
              </a:p>
              <a:p>
                <a:pPr lvl="0" algn="r"/>
                <a:r>
                  <a:rPr lang="ru-RU" sz="2000" b="1" i="1" dirty="0" smtClean="0">
                    <a:solidFill>
                      <a:srgbClr val="19194D"/>
                    </a:solidFill>
                  </a:rPr>
                  <a:t>Выпуск 1</a:t>
                </a:r>
                <a:endParaRPr lang="ru-RU" sz="2000" b="1" i="1" dirty="0">
                  <a:solidFill>
                    <a:srgbClr val="19194D"/>
                  </a:solidFill>
                </a:endParaRPr>
              </a:p>
            </p:txBody>
          </p:sp>
          <p:sp>
            <p:nvSpPr>
              <p:cNvPr id="4" name="Прямоугольник 3"/>
              <p:cNvSpPr/>
              <p:nvPr/>
            </p:nvSpPr>
            <p:spPr>
              <a:xfrm>
                <a:off x="556192" y="5220071"/>
                <a:ext cx="5225552" cy="31393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ru-RU" altLang="ru-RU" sz="2400" b="1" i="1" u="sng" dirty="0">
                    <a:solidFill>
                      <a:srgbClr val="FF3300"/>
                    </a:solidFill>
                    <a:latin typeface="Times New Roman" pitchFamily="18" charset="0"/>
                    <a:cs typeface="Times New Roman" pitchFamily="18" charset="0"/>
                  </a:rPr>
                  <a:t>В нашем номере</a:t>
                </a:r>
                <a:r>
                  <a:rPr lang="ru-RU" altLang="ru-RU" sz="2400" b="1" i="1" u="sng" dirty="0" smtClean="0">
                    <a:solidFill>
                      <a:srgbClr val="FF3300"/>
                    </a:solidFill>
                    <a:latin typeface="Times New Roman" pitchFamily="18" charset="0"/>
                    <a:cs typeface="Times New Roman" pitchFamily="18" charset="0"/>
                  </a:rPr>
                  <a:t>:</a:t>
                </a:r>
                <a:endParaRPr lang="ru-RU" altLang="ru-RU" sz="2400" b="1" i="1" u="sng" dirty="0">
                  <a:solidFill>
                    <a:srgbClr val="FF330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lvl="0">
                  <a:lnSpc>
                    <a:spcPct val="150000"/>
                  </a:lnSpc>
                  <a:buFontTx/>
                  <a:buChar char="-"/>
                </a:pPr>
                <a:r>
                  <a:rPr lang="ru-RU" altLang="ru-RU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altLang="ru-RU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Поэтическая страничка «Стихи о лете»</a:t>
                </a:r>
              </a:p>
              <a:p>
                <a:pPr lvl="0">
                  <a:lnSpc>
                    <a:spcPct val="150000"/>
                  </a:lnSpc>
                </a:pPr>
                <a:r>
                  <a:rPr lang="ru-RU" altLang="ru-RU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-  Акция, посвящённая  Дню флага России</a:t>
                </a:r>
              </a:p>
              <a:p>
                <a:pPr lvl="0">
                  <a:lnSpc>
                    <a:spcPct val="150000"/>
                  </a:lnSpc>
                </a:pPr>
                <a:r>
                  <a:rPr lang="ru-RU" altLang="ru-RU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-  Народный праздник Обжинки в подготовительной к школе группе №5</a:t>
                </a:r>
              </a:p>
              <a:p>
                <a:pPr lvl="0">
                  <a:lnSpc>
                    <a:spcPct val="150000"/>
                  </a:lnSpc>
                  <a:buFontTx/>
                  <a:buChar char="-"/>
                </a:pPr>
                <a:r>
                  <a:rPr lang="ru-RU" altLang="ru-RU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Рубрика </a:t>
                </a:r>
                <a:r>
                  <a:rPr lang="ru-RU" altLang="ru-RU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«Родителям на </a:t>
                </a:r>
                <a:r>
                  <a:rPr lang="ru-RU" altLang="ru-RU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заметку»: Прогулки летом</a:t>
                </a:r>
                <a:endParaRPr lang="ru-RU" altLang="ru-RU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475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-103909" y="0"/>
            <a:ext cx="7065818" cy="9144000"/>
            <a:chOff x="-103909" y="0"/>
            <a:chExt cx="7065818" cy="9144000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03909" y="0"/>
              <a:ext cx="7065818" cy="914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Прямоугольник 1"/>
            <p:cNvSpPr/>
            <p:nvPr/>
          </p:nvSpPr>
          <p:spPr>
            <a:xfrm>
              <a:off x="512676" y="539552"/>
              <a:ext cx="583264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i="1" dirty="0"/>
                <a:t>На улице </a:t>
              </a:r>
              <a:r>
                <a:rPr lang="ru-RU" b="1" i="1" dirty="0" smtClean="0"/>
                <a:t>лето, </a:t>
              </a:r>
              <a:r>
                <a:rPr lang="ru-RU" b="1" i="1" dirty="0"/>
                <a:t>сейчас самое время поговорить с детьми об этом прекрасно времени года и предложить выучить один или несколько красивых стихов о лете.</a:t>
              </a:r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546651" y="1764356"/>
              <a:ext cx="3170381" cy="31393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 smtClean="0"/>
                <a:t>Лето солнышком вкатилось,</a:t>
              </a:r>
            </a:p>
            <a:p>
              <a:r>
                <a:rPr lang="ru-RU" dirty="0" smtClean="0"/>
                <a:t>Засияло, засветилось</a:t>
              </a:r>
            </a:p>
            <a:p>
              <a:r>
                <a:rPr lang="ru-RU" dirty="0" smtClean="0"/>
                <a:t>Вишнями, ромашками,</a:t>
              </a:r>
            </a:p>
            <a:p>
              <a:r>
                <a:rPr lang="ru-RU" dirty="0" smtClean="0"/>
                <a:t>Лютиками, кашками.</a:t>
              </a:r>
            </a:p>
            <a:p>
              <a:r>
                <a:rPr lang="ru-RU" dirty="0" smtClean="0"/>
                <a:t>Лето! Лето! Лето! Лето!</a:t>
              </a:r>
            </a:p>
            <a:p>
              <a:r>
                <a:rPr lang="ru-RU" dirty="0" smtClean="0"/>
                <a:t>В краски яркие одето,</a:t>
              </a:r>
            </a:p>
            <a:p>
              <a:r>
                <a:rPr lang="ru-RU" dirty="0" smtClean="0"/>
                <a:t>Жарким солнышком согрето,</a:t>
              </a:r>
            </a:p>
            <a:p>
              <a:r>
                <a:rPr lang="ru-RU" dirty="0" smtClean="0"/>
                <a:t>Пусть подольше будет лето!</a:t>
              </a:r>
            </a:p>
            <a:p>
              <a:pPr algn="r"/>
              <a:endParaRPr lang="ru-RU" i="1" dirty="0" smtClean="0"/>
            </a:p>
            <a:p>
              <a:pPr algn="r"/>
              <a:r>
                <a:rPr lang="ru-RU" i="1" dirty="0" smtClean="0"/>
                <a:t>Л. Некрасова</a:t>
              </a:r>
              <a:endParaRPr lang="ru-RU" dirty="0" smtClean="0"/>
            </a:p>
            <a:p>
              <a:endParaRPr lang="ru-RU" dirty="0"/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3717032" y="1547664"/>
              <a:ext cx="2780928" cy="45243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 smtClean="0"/>
                <a:t>Вот и лето подоспело -</a:t>
              </a:r>
            </a:p>
            <a:p>
              <a:r>
                <a:rPr lang="ru-RU" dirty="0" smtClean="0"/>
                <a:t>Земляника покраснела;</a:t>
              </a:r>
            </a:p>
            <a:p>
              <a:r>
                <a:rPr lang="ru-RU" dirty="0" smtClean="0"/>
                <a:t>Повернется к солнцу боком -</a:t>
              </a:r>
            </a:p>
            <a:p>
              <a:r>
                <a:rPr lang="ru-RU" dirty="0" smtClean="0"/>
                <a:t>Вся нальется алым соком.</a:t>
              </a:r>
            </a:p>
            <a:p>
              <a:r>
                <a:rPr lang="ru-RU" dirty="0" smtClean="0"/>
                <a:t>В поле - красная гвоздика,</a:t>
              </a:r>
            </a:p>
            <a:p>
              <a:r>
                <a:rPr lang="ru-RU" dirty="0" smtClean="0"/>
                <a:t>Красный клевер... Погляди-ка:</a:t>
              </a:r>
            </a:p>
            <a:p>
              <a:r>
                <a:rPr lang="ru-RU" dirty="0" smtClean="0"/>
                <a:t>И лесной шиповник летом</a:t>
              </a:r>
            </a:p>
            <a:p>
              <a:r>
                <a:rPr lang="ru-RU" dirty="0" smtClean="0"/>
                <a:t>Весь осыпан красным цветом...</a:t>
              </a:r>
            </a:p>
            <a:p>
              <a:r>
                <a:rPr lang="ru-RU" dirty="0" smtClean="0"/>
                <a:t>Видно, люди не напрасно</a:t>
              </a:r>
            </a:p>
            <a:p>
              <a:r>
                <a:rPr lang="ru-RU" dirty="0" smtClean="0"/>
                <a:t>Называют лето красным!</a:t>
              </a:r>
            </a:p>
            <a:p>
              <a:pPr algn="r"/>
              <a:endParaRPr lang="ru-RU" dirty="0" smtClean="0"/>
            </a:p>
            <a:p>
              <a:pPr algn="r"/>
              <a:r>
                <a:rPr lang="ru-RU" dirty="0" smtClean="0"/>
                <a:t>М. </a:t>
              </a:r>
              <a:r>
                <a:rPr lang="ru-RU" dirty="0" err="1" smtClean="0"/>
                <a:t>Ивенсен</a:t>
              </a:r>
              <a:endParaRPr lang="ru-RU" dirty="0" smtClean="0"/>
            </a:p>
            <a:p>
              <a:endParaRPr lang="ru-RU" dirty="0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404664" y="5727680"/>
              <a:ext cx="3024336" cy="34163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 smtClean="0"/>
                <a:t>По </a:t>
              </a:r>
              <a:r>
                <a:rPr lang="ru-RU" dirty="0" err="1" smtClean="0"/>
                <a:t>тропиночке</a:t>
              </a:r>
              <a:r>
                <a:rPr lang="ru-RU" dirty="0" smtClean="0"/>
                <a:t> идёт</a:t>
              </a:r>
              <a:br>
                <a:rPr lang="ru-RU" dirty="0" smtClean="0"/>
              </a:br>
              <a:r>
                <a:rPr lang="ru-RU" dirty="0" smtClean="0"/>
                <a:t>Золотое лето.</a:t>
              </a:r>
              <a:br>
                <a:rPr lang="ru-RU" dirty="0" smtClean="0"/>
              </a:br>
              <a:r>
                <a:rPr lang="ru-RU" dirty="0" smtClean="0"/>
                <a:t>Переходит речку вброд,</a:t>
              </a:r>
              <a:br>
                <a:rPr lang="ru-RU" dirty="0" smtClean="0"/>
              </a:br>
              <a:r>
                <a:rPr lang="ru-RU" dirty="0" smtClean="0"/>
                <a:t>Птицей свищет где-то.</a:t>
              </a:r>
              <a:br>
                <a:rPr lang="ru-RU" dirty="0" smtClean="0"/>
              </a:br>
              <a:r>
                <a:rPr lang="ru-RU" dirty="0" smtClean="0"/>
                <a:t>Ходит, бродит по росе,</a:t>
              </a:r>
              <a:br>
                <a:rPr lang="ru-RU" dirty="0" smtClean="0"/>
              </a:br>
              <a:r>
                <a:rPr lang="ru-RU" dirty="0" smtClean="0"/>
                <a:t>По цветному лугу,</a:t>
              </a:r>
              <a:br>
                <a:rPr lang="ru-RU" dirty="0" smtClean="0"/>
              </a:br>
              <a:r>
                <a:rPr lang="ru-RU" dirty="0" smtClean="0"/>
                <a:t>Носит радугу в косе,</a:t>
              </a:r>
              <a:br>
                <a:rPr lang="ru-RU" dirty="0" smtClean="0"/>
              </a:br>
              <a:r>
                <a:rPr lang="ru-RU" dirty="0" smtClean="0"/>
                <a:t>Заплетённой туго.</a:t>
              </a:r>
              <a:endParaRPr lang="ru-RU" b="1" i="1" dirty="0" smtClean="0"/>
            </a:p>
            <a:p>
              <a:endParaRPr lang="ru-RU" b="1" i="1" dirty="0" smtClean="0"/>
            </a:p>
            <a:p>
              <a:pPr algn="r"/>
              <a:r>
                <a:rPr lang="ru-RU" i="1" dirty="0" smtClean="0"/>
                <a:t>Н. </a:t>
              </a:r>
              <a:r>
                <a:rPr lang="ru-RU" i="1" dirty="0" err="1" smtClean="0"/>
                <a:t>Зидоров</a:t>
              </a:r>
              <a:endParaRPr lang="ru-RU" dirty="0" smtClean="0"/>
            </a:p>
            <a:p>
              <a:endParaRPr lang="ru-RU" dirty="0" smtClean="0"/>
            </a:p>
            <a:p>
              <a:endParaRPr lang="ru-RU" dirty="0" smtClean="0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3645024" y="5727680"/>
              <a:ext cx="2783210" cy="34163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 smtClean="0"/>
                <a:t>Опять смеётся лето</a:t>
              </a:r>
              <a:br>
                <a:rPr lang="ru-RU" dirty="0" smtClean="0"/>
              </a:br>
              <a:r>
                <a:rPr lang="ru-RU" dirty="0" smtClean="0"/>
                <a:t>В открытое окно,</a:t>
              </a:r>
              <a:br>
                <a:rPr lang="ru-RU" dirty="0" smtClean="0"/>
              </a:br>
              <a:r>
                <a:rPr lang="ru-RU" dirty="0" smtClean="0"/>
                <a:t>И солнышка, и света</a:t>
              </a:r>
              <a:br>
                <a:rPr lang="ru-RU" dirty="0" smtClean="0"/>
              </a:br>
              <a:r>
                <a:rPr lang="ru-RU" dirty="0" smtClean="0"/>
                <a:t>Полным, полным-полно!</a:t>
              </a:r>
            </a:p>
            <a:p>
              <a:r>
                <a:rPr lang="ru-RU" dirty="0" smtClean="0"/>
                <a:t>Опять трусы и майки</a:t>
              </a:r>
              <a:br>
                <a:rPr lang="ru-RU" dirty="0" smtClean="0"/>
              </a:br>
              <a:r>
                <a:rPr lang="ru-RU" dirty="0" smtClean="0"/>
                <a:t>Лежат на берегу,</a:t>
              </a:r>
              <a:br>
                <a:rPr lang="ru-RU" dirty="0" smtClean="0"/>
              </a:br>
              <a:r>
                <a:rPr lang="ru-RU" dirty="0" smtClean="0"/>
                <a:t>И нежатся лужайки</a:t>
              </a:r>
              <a:br>
                <a:rPr lang="ru-RU" dirty="0" smtClean="0"/>
              </a:br>
              <a:r>
                <a:rPr lang="ru-RU" dirty="0" smtClean="0"/>
                <a:t>В ромашковом снегу!</a:t>
              </a:r>
              <a:r>
                <a:rPr lang="ru-RU" b="1" i="1" dirty="0" smtClean="0"/>
                <a:t> </a:t>
              </a:r>
            </a:p>
            <a:p>
              <a:endParaRPr lang="ru-RU" b="1" i="1" dirty="0" smtClean="0"/>
            </a:p>
            <a:p>
              <a:pPr algn="r"/>
              <a:r>
                <a:rPr lang="ru-RU" i="1" dirty="0" smtClean="0"/>
                <a:t>Т. Белозёров</a:t>
              </a:r>
              <a:endParaRPr lang="ru-RU" dirty="0" smtClean="0"/>
            </a:p>
            <a:p>
              <a:endParaRPr lang="ru-RU" dirty="0" smtClean="0"/>
            </a:p>
            <a:p>
              <a:endParaRPr lang="ru-RU" dirty="0"/>
            </a:p>
          </p:txBody>
        </p:sp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8200" y="4516437"/>
              <a:ext cx="2530760" cy="14235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237510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-103909" y="-144463"/>
            <a:ext cx="7065818" cy="9288463"/>
            <a:chOff x="-103909" y="-144463"/>
            <a:chExt cx="7065818" cy="9288463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03909" y="0"/>
              <a:ext cx="7065818" cy="914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476672" y="1043608"/>
              <a:ext cx="59046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b="1" dirty="0">
                <a:solidFill>
                  <a:srgbClr val="7030A0"/>
                </a:solidFill>
              </a:endParaRPr>
            </a:p>
          </p:txBody>
        </p:sp>
        <p:pic>
          <p:nvPicPr>
            <p:cNvPr id="2049" name="Picture 1"/>
            <p:cNvPicPr>
              <a:picLocks noChangeAspect="1" noChangeArrowheads="1"/>
            </p:cNvPicPr>
            <p:nvPr/>
          </p:nvPicPr>
          <p:blipFill>
            <a:blip r:embed="rId4" cstate="print"/>
            <a:srcRect l="13393" t="5480" r="10389" b="21929"/>
            <a:stretch>
              <a:fillRect/>
            </a:stretch>
          </p:blipFill>
          <p:spPr bwMode="auto">
            <a:xfrm>
              <a:off x="3212976" y="6444207"/>
              <a:ext cx="3384376" cy="23977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" name="Picture 2" descr="C:\Users\8F1C5~1\AppData\Local\Temp\Rar$DIa0.537\image-08-09-20-11-42.jpeg"/>
            <p:cNvPicPr>
              <a:picLocks noChangeAspect="1" noChangeArrowheads="1"/>
            </p:cNvPicPr>
            <p:nvPr/>
          </p:nvPicPr>
          <p:blipFill>
            <a:blip r:embed="rId5" cstate="print"/>
            <a:srcRect l="8001" b="11477"/>
            <a:stretch>
              <a:fillRect/>
            </a:stretch>
          </p:blipFill>
          <p:spPr bwMode="auto">
            <a:xfrm>
              <a:off x="404664" y="6444208"/>
              <a:ext cx="2710670" cy="2417076"/>
            </a:xfrm>
            <a:prstGeom prst="rect">
              <a:avLst/>
            </a:prstGeom>
            <a:noFill/>
          </p:spPr>
        </p:pic>
        <p:pic>
          <p:nvPicPr>
            <p:cNvPr id="4" name="Picture 3" descr="C:\Users\8F1C5~1\AppData\Local\Temp\Rar$DIa0.327\image-08-09-20-11-41.jpeg"/>
            <p:cNvPicPr>
              <a:picLocks noChangeAspect="1" noChangeArrowheads="1"/>
            </p:cNvPicPr>
            <p:nvPr/>
          </p:nvPicPr>
          <p:blipFill>
            <a:blip r:embed="rId6" cstate="print">
              <a:lum bright="10000"/>
            </a:blip>
            <a:srcRect/>
            <a:stretch>
              <a:fillRect/>
            </a:stretch>
          </p:blipFill>
          <p:spPr bwMode="auto">
            <a:xfrm>
              <a:off x="3937607" y="3702210"/>
              <a:ext cx="2451968" cy="2856557"/>
            </a:xfrm>
            <a:prstGeom prst="rect">
              <a:avLst/>
            </a:prstGeom>
            <a:noFill/>
          </p:spPr>
        </p:pic>
        <p:sp>
          <p:nvSpPr>
            <p:cNvPr id="2054" name="AutoShape 6" descr="https://apf.mail.ru/cgi-bin/readmsg/image-08-09-20-11-41.jpeg?id=15995547000515540619%3B0%3B3&amp;x-email=mbdou8riabinka%40mail.ru&amp;exif=1"/>
            <p:cNvSpPr>
              <a:spLocks noChangeAspect="1" noChangeArrowheads="1"/>
            </p:cNvSpPr>
            <p:nvPr/>
          </p:nvSpPr>
          <p:spPr bwMode="auto">
            <a:xfrm>
              <a:off x="155575" y="-144463"/>
              <a:ext cx="304800" cy="304801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pic>
          <p:nvPicPr>
            <p:cNvPr id="2055" name="Picture 7" descr="C:\Users\сад 8\Downloads\image-08-09-20-11-41.jpe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12046" y="3702210"/>
              <a:ext cx="3391204" cy="2886221"/>
            </a:xfrm>
            <a:prstGeom prst="rect">
              <a:avLst/>
            </a:prstGeom>
            <a:noFill/>
          </p:spPr>
        </p:pic>
        <p:sp>
          <p:nvSpPr>
            <p:cNvPr id="2" name="Прямоугольник 1"/>
            <p:cNvSpPr/>
            <p:nvPr/>
          </p:nvSpPr>
          <p:spPr>
            <a:xfrm>
              <a:off x="184463" y="1387929"/>
              <a:ext cx="6412889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dirty="0"/>
                <a:t>Ежегодно 22 августа в России отмечается День Государственного флага Российской </a:t>
              </a:r>
              <a:r>
                <a:rPr lang="ru-RU" sz="1600" dirty="0" smtClean="0"/>
                <a:t>Федерации. И воспитатели подготовительных к школе групп №2 и №5 не оставили эту дату без внимания и провели со своими воспитанниками акцию, посвящённую этому событию.</a:t>
              </a:r>
              <a:r>
                <a:rPr lang="ru-RU" sz="1600" dirty="0"/>
                <a:t> Целью акции было познакомить </a:t>
              </a:r>
              <a:r>
                <a:rPr lang="ru-RU" sz="1600" dirty="0" smtClean="0"/>
                <a:t>ребят </a:t>
              </a:r>
              <a:r>
                <a:rPr lang="ru-RU" sz="1600" dirty="0"/>
                <a:t>с </a:t>
              </a:r>
              <a:r>
                <a:rPr lang="ru-RU" sz="1600" dirty="0" smtClean="0"/>
                <a:t>флагом России</a:t>
              </a:r>
              <a:r>
                <a:rPr lang="ru-RU" sz="1600" dirty="0"/>
                <a:t>, как отличительным признаком, символом нашего государства, прививать детям чувство патриотизма, любви и уважения к своей Родине. </a:t>
              </a:r>
              <a:r>
                <a:rPr lang="ru-RU" sz="1600" dirty="0" smtClean="0"/>
                <a:t>Итогом акции стало музыкально-спортивное мероприятие, на котором дети показали свои знания, ловкость и сплочённость.</a:t>
              </a:r>
              <a:endParaRPr lang="ru-RU" sz="1600" dirty="0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2191172" y="230385"/>
              <a:ext cx="466682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i="1" dirty="0">
                  <a:solidFill>
                    <a:srgbClr val="FF3300"/>
                  </a:solidFill>
                </a:rPr>
                <a:t>Над Родиной взмывает </a:t>
              </a:r>
              <a:r>
                <a:rPr lang="ru-RU" i="1" dirty="0" err="1">
                  <a:solidFill>
                    <a:srgbClr val="FF3300"/>
                  </a:solidFill>
                </a:rPr>
                <a:t>триколор</a:t>
              </a:r>
              <a:r>
                <a:rPr lang="ru-RU" i="1" dirty="0" smtClean="0">
                  <a:solidFill>
                    <a:srgbClr val="FF3300"/>
                  </a:solidFill>
                </a:rPr>
                <a:t>,</a:t>
              </a:r>
              <a:endParaRPr lang="ru-RU" i="1" dirty="0">
                <a:solidFill>
                  <a:srgbClr val="FF3300"/>
                </a:solidFill>
              </a:endParaRPr>
            </a:p>
            <a:p>
              <a:r>
                <a:rPr lang="ru-RU" i="1" dirty="0">
                  <a:solidFill>
                    <a:srgbClr val="FF3300"/>
                  </a:solidFill>
                </a:rPr>
                <a:t>Как символ нашей истинной Отчизны</a:t>
              </a:r>
              <a:r>
                <a:rPr lang="ru-RU" i="1" dirty="0" smtClean="0">
                  <a:solidFill>
                    <a:srgbClr val="FF3300"/>
                  </a:solidFill>
                </a:rPr>
                <a:t>.</a:t>
              </a:r>
              <a:endParaRPr lang="ru-RU" i="1" dirty="0">
                <a:solidFill>
                  <a:srgbClr val="FF3300"/>
                </a:solidFill>
              </a:endParaRPr>
            </a:p>
            <a:p>
              <a:r>
                <a:rPr lang="ru-RU" i="1" dirty="0">
                  <a:solidFill>
                    <a:srgbClr val="FF3300"/>
                  </a:solidFill>
                </a:rPr>
                <a:t>Российский флаг известен с давних пор</a:t>
              </a:r>
              <a:r>
                <a:rPr lang="ru-RU" i="1" dirty="0" smtClean="0">
                  <a:solidFill>
                    <a:srgbClr val="FF3300"/>
                  </a:solidFill>
                </a:rPr>
                <a:t>,</a:t>
              </a:r>
              <a:endParaRPr lang="ru-RU" i="1" dirty="0">
                <a:solidFill>
                  <a:srgbClr val="FF3300"/>
                </a:solidFill>
              </a:endParaRPr>
            </a:p>
            <a:p>
              <a:r>
                <a:rPr lang="ru-RU" i="1" dirty="0">
                  <a:solidFill>
                    <a:srgbClr val="FF3300"/>
                  </a:solidFill>
                </a:rPr>
                <a:t>В нем – наша сущность, вера и единство.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78547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-103909" y="-144463"/>
            <a:ext cx="7065818" cy="9288463"/>
            <a:chOff x="-103909" y="-144463"/>
            <a:chExt cx="7065818" cy="9288463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03909" y="0"/>
              <a:ext cx="7065818" cy="914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452492" y="467544"/>
              <a:ext cx="5904656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>
                  <a:solidFill>
                    <a:srgbClr val="7030A0"/>
                  </a:solidFill>
                </a:rPr>
                <a:t>Обжинки – праздник, пришедший из глубины веков. Именно 28 августа древние славяне заканчивали полевые работы по уборке злаковых культур. Праздник считался очень значимым для крестьян. После этого дня наступало молодое бабье лето – время, когда жницы могли немного отдохнуть</a:t>
              </a:r>
              <a:r>
                <a:rPr lang="ru-RU" b="1" dirty="0" smtClean="0">
                  <a:solidFill>
                    <a:srgbClr val="7030A0"/>
                  </a:solidFill>
                </a:rPr>
                <a:t>. Вот этот праздник и отметили воспитанники  подготовительной к школе группы №5. Ребята участвовали в эстафетах, играли в игры и, конечно, водили хороводы. </a:t>
              </a:r>
              <a:endParaRPr lang="ru-RU" b="1" dirty="0">
                <a:solidFill>
                  <a:srgbClr val="7030A0"/>
                </a:solidFill>
              </a:endParaRPr>
            </a:p>
          </p:txBody>
        </p:sp>
        <p:sp>
          <p:nvSpPr>
            <p:cNvPr id="2054" name="AutoShape 6" descr="https://apf.mail.ru/cgi-bin/readmsg/image-08-09-20-11-41.jpeg?id=15995547000515540619%3B0%3B3&amp;x-email=mbdou8riabinka%40mail.ru&amp;exif=1"/>
            <p:cNvSpPr>
              <a:spLocks noChangeAspect="1" noChangeArrowheads="1"/>
            </p:cNvSpPr>
            <p:nvPr/>
          </p:nvSpPr>
          <p:spPr bwMode="auto">
            <a:xfrm>
              <a:off x="155575" y="-144463"/>
              <a:ext cx="304800" cy="304801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6740" y="3545859"/>
              <a:ext cx="2406784" cy="3209045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" name="Picture 3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3" t="-192" r="4670" b="16319"/>
            <a:stretch/>
          </p:blipFill>
          <p:spPr bwMode="auto">
            <a:xfrm>
              <a:off x="538785" y="3372626"/>
              <a:ext cx="3482128" cy="2309885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11" t="14559" r="20043" b="16319"/>
            <a:stretch/>
          </p:blipFill>
          <p:spPr bwMode="auto">
            <a:xfrm>
              <a:off x="83643" y="5796136"/>
              <a:ext cx="3577014" cy="2628589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072" r="13003" b="10537"/>
            <a:stretch/>
          </p:blipFill>
          <p:spPr bwMode="auto">
            <a:xfrm>
              <a:off x="3140968" y="6921058"/>
              <a:ext cx="3582556" cy="1988687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1948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4.infourok.ru/uploads/ex/1096/0016e06d-c2dbf03d/hello_html_e0dc10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34587" cy="9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64748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</TotalTime>
  <Words>314</Words>
  <Application>Microsoft Office PowerPoint</Application>
  <PresentationFormat>Экран (4:3)</PresentationFormat>
  <Paragraphs>43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 Windows</cp:lastModifiedBy>
  <cp:revision>37</cp:revision>
  <dcterms:created xsi:type="dcterms:W3CDTF">2018-09-08T14:43:39Z</dcterms:created>
  <dcterms:modified xsi:type="dcterms:W3CDTF">2020-09-11T09:36:23Z</dcterms:modified>
</cp:coreProperties>
</file>