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5" r:id="rId3"/>
    <p:sldId id="267" r:id="rId4"/>
    <p:sldId id="269" r:id="rId5"/>
    <p:sldId id="270" r:id="rId6"/>
    <p:sldId id="271" r:id="rId7"/>
    <p:sldId id="268" r:id="rId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66"/>
    <a:srgbClr val="000066"/>
    <a:srgbClr val="CC0000"/>
    <a:srgbClr val="0066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2530" y="-10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05.08.2020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s://fs00.infourok.ru/images/doc/308/307148/hello_html_mdb8c43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15614" y="0"/>
            <a:ext cx="6842385" cy="9144000"/>
            <a:chOff x="15614" y="0"/>
            <a:chExt cx="6842385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07" t="1600" r="2193" b="1330"/>
            <a:stretch/>
          </p:blipFill>
          <p:spPr bwMode="auto">
            <a:xfrm>
              <a:off x="15614" y="0"/>
              <a:ext cx="6842385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71546" y="1071538"/>
              <a:ext cx="4952515" cy="2365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14488" y="1000100"/>
              <a:ext cx="1815922" cy="74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5" descr="http://million-otkrytok.ru/upload/iblock/170/1701e3f7541029dcaa2153050f3716e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43380" y="428596"/>
              <a:ext cx="1600200" cy="1600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42984" y="2143108"/>
              <a:ext cx="4498534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4356" y="785786"/>
              <a:ext cx="1042369" cy="1379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Прямоугольник 9"/>
            <p:cNvSpPr/>
            <p:nvPr/>
          </p:nvSpPr>
          <p:spPr>
            <a:xfrm>
              <a:off x="4077072" y="3635896"/>
              <a:ext cx="15245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 smtClean="0">
                  <a:solidFill>
                    <a:srgbClr val="19194D"/>
                  </a:solidFill>
                </a:rPr>
                <a:t>ИЮЛЬ 2020г.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908720" y="4139952"/>
              <a:ext cx="5257970" cy="44319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altLang="ru-RU" sz="2800" b="1" i="1" u="sng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>
                <a:lnSpc>
                  <a:spcPct val="150000"/>
                </a:lnSpc>
                <a:buFontTx/>
                <a:buChar char="-"/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 Поэтическая страничка: </a:t>
              </a: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стихи </a:t>
              </a: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ко Дню семьи, любви и верности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Праздник День семьи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Конкурс «Лучшая  веранда»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«Неделя дружбы»  акция в нашем саду</a:t>
              </a:r>
            </a:p>
            <a:p>
              <a:pPr>
                <a:lnSpc>
                  <a:spcPct val="150000"/>
                </a:lnSpc>
              </a:pP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- Родителям на заметку: «Приобщайте детей к музыке</a:t>
              </a:r>
              <a:r>
                <a:rPr lang="ru-RU" altLang="ru-RU" sz="2000" b="1" dirty="0" smtClean="0">
                  <a:latin typeface="Times New Roman" pitchFamily="18" charset="0"/>
                  <a:cs typeface="Times New Roman" pitchFamily="18" charset="0"/>
                </a:rPr>
                <a:t>» советы музыкального руководителя.</a:t>
              </a:r>
              <a:endParaRPr lang="ru-RU" altLang="ru-RU" sz="20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0" y="0"/>
            <a:ext cx="7169560" cy="9144000"/>
            <a:chOff x="0" y="0"/>
            <a:chExt cx="7169560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3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2" name="Группа 11"/>
            <p:cNvGrpSpPr/>
            <p:nvPr/>
          </p:nvGrpSpPr>
          <p:grpSpPr>
            <a:xfrm>
              <a:off x="476672" y="251520"/>
              <a:ext cx="6692888" cy="6963290"/>
              <a:chOff x="476672" y="251520"/>
              <a:chExt cx="6692888" cy="6963290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3740560" y="1350796"/>
                <a:ext cx="342900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b="1" smtClean="0">
                    <a:solidFill>
                      <a:srgbClr val="CC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ru-RU" sz="1400" b="1" smtClean="0">
                    <a:solidFill>
                      <a:srgbClr val="CC0000"/>
                    </a:solidFill>
                    <a:latin typeface="Times New Roman" pitchFamily="18" charset="0"/>
                    <a:cs typeface="Times New Roman" pitchFamily="18" charset="0"/>
                  </a:rPr>
                </a:br>
                <a:endParaRPr lang="ru-RU" sz="1400" b="1" dirty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1015313" y="3599231"/>
                <a:ext cx="29969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b="1" i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4136604" y="4199395"/>
                <a:ext cx="2636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b="1" i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4098" name="Picture 2" descr="https://vsezdorovo.com/wp-content/uploads/2018/05/stihi-na-den-semi-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56792" y="251520"/>
                <a:ext cx="3888432" cy="194421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7" name="Прямоугольник 6"/>
              <p:cNvSpPr/>
              <p:nvPr/>
            </p:nvSpPr>
            <p:spPr>
              <a:xfrm>
                <a:off x="476672" y="2195736"/>
                <a:ext cx="583264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/>
                </a:r>
                <a:br>
                  <a:rPr lang="ru-RU" dirty="0" smtClean="0"/>
                </a:br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76672" y="4499992"/>
                <a:ext cx="266429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/>
                </a:r>
                <a:br>
                  <a:rPr lang="ru-RU" dirty="0" smtClean="0"/>
                </a:br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2924944" y="4716016"/>
                <a:ext cx="352839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ru-RU" sz="1600" b="1" i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1268760" y="6876256"/>
                <a:ext cx="460851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ru-RU" sz="1600" b="1" i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097" name="Rectangle 1"/>
            <p:cNvSpPr>
              <a:spLocks noChangeArrowheads="1"/>
            </p:cNvSpPr>
            <p:nvPr/>
          </p:nvSpPr>
          <p:spPr bwMode="auto">
            <a:xfrm>
              <a:off x="0" y="0"/>
              <a:ext cx="6858000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0" rIns="9144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0" y="0"/>
              <a:ext cx="6858000" cy="15875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48680" y="2051720"/>
              <a:ext cx="5904656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 smtClean="0">
                  <a:solidFill>
                    <a:srgbClr val="333333"/>
                  </a:solidFill>
                  <a:latin typeface="Times New Roman" pitchFamily="18" charset="0"/>
                  <a:cs typeface="Times New Roman" pitchFamily="18" charset="0"/>
                </a:rPr>
                <a:t>     И детям, и взрослым нужна крепкая, любящая семья. </a:t>
              </a: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 smtClean="0">
                  <a:solidFill>
                    <a:srgbClr val="333333"/>
                  </a:solidFill>
                  <a:latin typeface="Times New Roman" pitchFamily="18" charset="0"/>
                  <a:cs typeface="Times New Roman" pitchFamily="18" charset="0"/>
                </a:rPr>
                <a:t>И насколько много добра и понимания получит малыш в такой семье, настолько он вырастет внутренне богатым и счастливым. Именно такую семью он захочет увидеть и создать и для себя.</a:t>
              </a: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 smtClean="0">
                  <a:solidFill>
                    <a:srgbClr val="333333"/>
                  </a:solidFill>
                  <a:latin typeface="Times New Roman" pitchFamily="18" charset="0"/>
                  <a:cs typeface="Times New Roman" pitchFamily="18" charset="0"/>
                </a:rPr>
                <a:t>    И мы предлагаем подборку стихов о семье, которые рассказывают детям о родителях, о семейных ценностях, о счастье и любви. Стихи мы разбили по возрастам и включили весёлые стишки и пожелания на День семьи.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84984" y="7308304"/>
              <a:ext cx="324036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Если взять любовь и верность,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К ним добавить чувство нежность,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Всё умножить на года,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То получится – семья!</a:t>
              </a:r>
              <a:endParaRPr lang="ru-RU" sz="1600" dirty="0">
                <a:solidFill>
                  <a:srgbClr val="7030A0"/>
                </a:solidFill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501008" y="4499992"/>
              <a:ext cx="2664296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Я горжусь своей семьёй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Вместе мы всегда во всём!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Дар волшебный – дружба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В семье моей – не служба.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И в радости, и в горе,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На празднике и в поле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Мы всегда все вместе</a:t>
              </a:r>
              <a:b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cs typeface="Times New Roman" pitchFamily="18" charset="0"/>
                </a:rPr>
                <a:t>Взрослые и дети.</a:t>
              </a:r>
              <a:endParaRPr lang="ru-RU" sz="1600" dirty="0">
                <a:solidFill>
                  <a:srgbClr val="7030A0"/>
                </a:solidFill>
                <a:cs typeface="Times New Roman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76672" y="4499992"/>
              <a:ext cx="2952328" cy="4031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ru-RU" sz="1600" i="1" dirty="0" smtClean="0">
                  <a:solidFill>
                    <a:srgbClr val="7030A0"/>
                  </a:solidFill>
                </a:rPr>
                <a:t>У каждого на свете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Должны быть папа с мамой –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У тех, кто всех послушней,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И непослушных самых.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У каждого на свете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Должны быть братья, сёстры…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Чтоб жизнь была весёлой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И от улыбок пёстрой.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У каждого на свете,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Детишек, птиц, зверья,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Должны быть те, кто дорог –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Родимая семья!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У каждого на свете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Должны быть папа с мамой,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Семья большое счастье –</a:t>
              </a:r>
              <a:br>
                <a:rPr lang="ru-RU" sz="1600" i="1" dirty="0" smtClean="0">
                  <a:solidFill>
                    <a:srgbClr val="7030A0"/>
                  </a:solidFill>
                </a:rPr>
              </a:br>
              <a:r>
                <a:rPr lang="ru-RU" sz="1600" i="1" dirty="0" smtClean="0">
                  <a:solidFill>
                    <a:srgbClr val="7030A0"/>
                  </a:solidFill>
                </a:rPr>
                <a:t>Подарок самый-самый!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149080" y="6876256"/>
              <a:ext cx="5886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solidFill>
                    <a:srgbClr val="7030A0"/>
                  </a:solidFill>
                </a:rPr>
                <a:t>***</a:t>
              </a:r>
              <a:endParaRPr lang="ru-RU" dirty="0">
                <a:solidFill>
                  <a:srgbClr val="7030A0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060848" y="4067944"/>
              <a:ext cx="28319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ru-RU" b="1" i="1" dirty="0" smtClean="0">
                  <a:solidFill>
                    <a:srgbClr val="7030A0"/>
                  </a:solidFill>
                </a:rPr>
                <a:t>Семья – большое счастье!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9784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7938" y="0"/>
            <a:ext cx="6840537" cy="9144000"/>
            <a:chOff x="7938" y="0"/>
            <a:chExt cx="6840537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Picture 2" descr="C:\Users\8F1C5~1\AppData\Local\Temp\Rar$DIa0.660\image-04-08-20-11-14.jpe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t="14727" r="2969" b="3243"/>
            <a:stretch>
              <a:fillRect/>
            </a:stretch>
          </p:blipFill>
          <p:spPr bwMode="auto">
            <a:xfrm>
              <a:off x="3645024" y="5699454"/>
              <a:ext cx="2880320" cy="3246714"/>
            </a:xfrm>
            <a:prstGeom prst="rect">
              <a:avLst/>
            </a:prstGeom>
            <a:noFill/>
          </p:spPr>
        </p:pic>
        <p:pic>
          <p:nvPicPr>
            <p:cNvPr id="2051" name="Picture 3" descr="C:\Users\8F1C5~1\AppData\Local\Temp\Rar$DIa0.297\image-04-08-20-11-15.jpeg"/>
            <p:cNvPicPr>
              <a:picLocks noChangeAspect="1" noChangeArrowheads="1"/>
            </p:cNvPicPr>
            <p:nvPr/>
          </p:nvPicPr>
          <p:blipFill>
            <a:blip r:embed="rId4" cstate="print">
              <a:lum bright="10000"/>
            </a:blip>
            <a:srcRect l="4063" t="17188" r="1876" b="8985"/>
            <a:stretch>
              <a:fillRect/>
            </a:stretch>
          </p:blipFill>
          <p:spPr bwMode="auto">
            <a:xfrm>
              <a:off x="3717032" y="2555776"/>
              <a:ext cx="2958729" cy="3096344"/>
            </a:xfrm>
            <a:prstGeom prst="rect">
              <a:avLst/>
            </a:prstGeom>
            <a:noFill/>
          </p:spPr>
        </p:pic>
        <p:pic>
          <p:nvPicPr>
            <p:cNvPr id="2052" name="Picture 4" descr="C:\Users\8F1C5~1\AppData\Local\Temp\Rar$DIa0.234\image-04-08-20-11-15-1.jpe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/>
            </a:blip>
            <a:srcRect l="7344" t="15547" r="16094" b="8165"/>
            <a:stretch>
              <a:fillRect/>
            </a:stretch>
          </p:blipFill>
          <p:spPr bwMode="auto">
            <a:xfrm>
              <a:off x="404664" y="4716016"/>
              <a:ext cx="3143575" cy="4176464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404664" y="467544"/>
              <a:ext cx="5976664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/>
                <a:t>9 июля в нашем детском саду прошел праздник, посвященный Дню Семьи, Любви и Верности. В нем приняли участие дети младших, средних, старших и подготовительных групп. Мероприятие проходило на свежем воздухе. Музыкальный руководитель </a:t>
              </a:r>
              <a:r>
                <a:rPr lang="ru-RU" dirty="0" err="1" smtClean="0"/>
                <a:t>Колмакова</a:t>
              </a:r>
              <a:r>
                <a:rPr lang="ru-RU" dirty="0" smtClean="0"/>
                <a:t> В.А. подготовила интересный сценарий развлечения с конкурсами, танцами, стихами и подвижными играми.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6672" y="2411760"/>
              <a:ext cx="331236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Ребят встретила тётушка Ефросинья  и рассказала всем о происхождении праздника, историю о Петре и </a:t>
              </a:r>
              <a:r>
                <a:rPr lang="ru-RU" dirty="0" err="1" smtClean="0"/>
                <a:t>Февронии</a:t>
              </a:r>
              <a:r>
                <a:rPr lang="ru-RU" dirty="0" smtClean="0"/>
                <a:t>, а также подарила нашим воспитанникам символ праздника - белоснежную ромашку.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776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7938" y="0"/>
            <a:ext cx="6840537" cy="9144000"/>
            <a:chOff x="7938" y="0"/>
            <a:chExt cx="6840537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 descr="C:\Users\8F1C5~1\AppData\Local\Temp\Rar$DIa0.712\image-04-08-20-10-40.jpe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37112" y="6228184"/>
              <a:ext cx="2176709" cy="2699792"/>
            </a:xfrm>
            <a:prstGeom prst="rect">
              <a:avLst/>
            </a:prstGeom>
            <a:noFill/>
          </p:spPr>
        </p:pic>
        <p:pic>
          <p:nvPicPr>
            <p:cNvPr id="1027" name="Picture 3" descr="C:\Users\8F1C5~1\AppData\Local\Temp\Rar$DIa0.775\image-04-08-20-10-40-2.jpeg"/>
            <p:cNvPicPr>
              <a:picLocks noChangeAspect="1" noChangeArrowheads="1"/>
            </p:cNvPicPr>
            <p:nvPr/>
          </p:nvPicPr>
          <p:blipFill>
            <a:blip r:embed="rId4" cstate="print"/>
            <a:srcRect t="9417" r="3801" b="3478"/>
            <a:stretch>
              <a:fillRect/>
            </a:stretch>
          </p:blipFill>
          <p:spPr bwMode="auto">
            <a:xfrm>
              <a:off x="2414964" y="3923928"/>
              <a:ext cx="2249097" cy="2160240"/>
            </a:xfrm>
            <a:prstGeom prst="rect">
              <a:avLst/>
            </a:prstGeom>
            <a:noFill/>
          </p:spPr>
        </p:pic>
        <p:pic>
          <p:nvPicPr>
            <p:cNvPr id="1028" name="Picture 4" descr="C:\Users\8F1C5~1\AppData\Local\Temp\Rar$DIa0.109\image-04-08-20-10-40-3.jpeg"/>
            <p:cNvPicPr>
              <a:picLocks noChangeAspect="1" noChangeArrowheads="1"/>
            </p:cNvPicPr>
            <p:nvPr/>
          </p:nvPicPr>
          <p:blipFill>
            <a:blip r:embed="rId5" cstate="print"/>
            <a:srcRect l="10742" t="19485" b="5704"/>
            <a:stretch>
              <a:fillRect/>
            </a:stretch>
          </p:blipFill>
          <p:spPr bwMode="auto">
            <a:xfrm>
              <a:off x="188640" y="6588224"/>
              <a:ext cx="1944216" cy="2321019"/>
            </a:xfrm>
            <a:prstGeom prst="rect">
              <a:avLst/>
            </a:prstGeom>
            <a:noFill/>
          </p:spPr>
        </p:pic>
        <p:pic>
          <p:nvPicPr>
            <p:cNvPr id="1029" name="Picture 5" descr="C:\Users\8F1C5~1\AppData\Local\Temp\Rar$DIa0.653\image-04-08-20-10-40-5.jpe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25144" y="3851920"/>
              <a:ext cx="1878011" cy="2795179"/>
            </a:xfrm>
            <a:prstGeom prst="rect">
              <a:avLst/>
            </a:prstGeom>
            <a:noFill/>
          </p:spPr>
        </p:pic>
        <p:pic>
          <p:nvPicPr>
            <p:cNvPr id="1030" name="Picture 6" descr="C:\Users\8F1C5~1\AppData\Local\Temp\Rar$DIa0.178\image-04-08-20-10-56-1.jpe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60648" y="3851920"/>
              <a:ext cx="2031700" cy="2708933"/>
            </a:xfrm>
            <a:prstGeom prst="rect">
              <a:avLst/>
            </a:prstGeom>
            <a:noFill/>
          </p:spPr>
        </p:pic>
        <p:pic>
          <p:nvPicPr>
            <p:cNvPr id="1031" name="Picture 7" descr="C:\Users\8F1C5~1\AppData\Local\Temp\Rar$DIa0.075\image-04-08-20-10-40-4.jpeg"/>
            <p:cNvPicPr>
              <a:picLocks noChangeAspect="1" noChangeArrowheads="1"/>
            </p:cNvPicPr>
            <p:nvPr/>
          </p:nvPicPr>
          <p:blipFill>
            <a:blip r:embed="rId8" cstate="print"/>
            <a:srcRect t="3735" b="4719"/>
            <a:stretch>
              <a:fillRect/>
            </a:stretch>
          </p:blipFill>
          <p:spPr bwMode="auto">
            <a:xfrm>
              <a:off x="2204864" y="6156176"/>
              <a:ext cx="2241755" cy="2736304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404664" y="323528"/>
              <a:ext cx="6192688" cy="355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С целью улучшения условий для благоустройства развивающей среды детского сад, способствующие повышению эффективности воспитательно-образовательного процесса в летний оздоровительный период, в нашем саду прошёл конкурс на лучшую веранду. Все воспитатели нашего сада приняли участие в конкурсе, подбирались темы для оформлении веранд, приобреталось необходимое оборудование, оформлялись уголки для различных видов деятельности.  Членов жюри встречали ребята в образах сказочных героев и презентовали свои обновленные веранды.</a:t>
              </a:r>
            </a:p>
            <a:p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Решением членов жюри </a:t>
              </a:r>
              <a:r>
                <a:rPr lang="ru-RU" sz="1500" dirty="0" err="1" smtClean="0">
                  <a:latin typeface="Times New Roman" pitchFamily="18" charset="0"/>
                  <a:cs typeface="Times New Roman" pitchFamily="18" charset="0"/>
                </a:rPr>
                <a:t>былиопределены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победители:</a:t>
              </a:r>
            </a:p>
            <a:p>
              <a:r>
                <a:rPr lang="en-US" sz="1500" dirty="0" smtClean="0">
                  <a:latin typeface="Times New Roman" pitchFamily="18" charset="0"/>
                  <a:cs typeface="Times New Roman" pitchFamily="18" charset="0"/>
                </a:rPr>
                <a:t>I 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место – воспитатели группы №5 </a:t>
              </a:r>
              <a:r>
                <a:rPr lang="ru-RU" sz="1500" dirty="0" err="1" smtClean="0">
                  <a:latin typeface="Times New Roman" pitchFamily="18" charset="0"/>
                  <a:cs typeface="Times New Roman" pitchFamily="18" charset="0"/>
                </a:rPr>
                <a:t>Будникова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Л.В. и Алёхина М.В.</a:t>
              </a:r>
            </a:p>
            <a:p>
              <a:r>
                <a:rPr lang="en-US" sz="1500" dirty="0" smtClean="0">
                  <a:latin typeface="Times New Roman" pitchFamily="18" charset="0"/>
                  <a:cs typeface="Times New Roman" pitchFamily="18" charset="0"/>
                </a:rPr>
                <a:t>II 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место – воспитатели группы №10 </a:t>
              </a:r>
              <a:r>
                <a:rPr lang="ru-RU" sz="1500" dirty="0" err="1" smtClean="0">
                  <a:latin typeface="Times New Roman" pitchFamily="18" charset="0"/>
                  <a:cs typeface="Times New Roman" pitchFamily="18" charset="0"/>
                </a:rPr>
                <a:t>Черепенькина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Е.И. и </a:t>
              </a:r>
              <a:r>
                <a:rPr lang="ru-RU" sz="1500" dirty="0" err="1" smtClean="0">
                  <a:latin typeface="Times New Roman" pitchFamily="18" charset="0"/>
                  <a:cs typeface="Times New Roman" pitchFamily="18" charset="0"/>
                </a:rPr>
                <a:t>Пестрикова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Ю.Б., а также воспитатели группы №9 Феоктистова А.Г. и </a:t>
              </a:r>
              <a:r>
                <a:rPr lang="ru-RU" sz="1500" dirty="0" err="1" smtClean="0">
                  <a:latin typeface="Times New Roman" pitchFamily="18" charset="0"/>
                  <a:cs typeface="Times New Roman" pitchFamily="18" charset="0"/>
                </a:rPr>
                <a:t>Цинцадзе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Е.Б.</a:t>
              </a:r>
              <a:br>
                <a:rPr lang="ru-RU" sz="1500" dirty="0" smtClean="0">
                  <a:latin typeface="Times New Roman" pitchFamily="18" charset="0"/>
                  <a:cs typeface="Times New Roman" pitchFamily="18" charset="0"/>
                </a:rPr>
              </a:br>
              <a:r>
                <a:rPr lang="en-US" sz="1500" dirty="0" smtClean="0">
                  <a:latin typeface="Times New Roman" pitchFamily="18" charset="0"/>
                  <a:cs typeface="Times New Roman" pitchFamily="18" charset="0"/>
                </a:rPr>
                <a:t>III 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место – воспитатели группы №2 Торопова Н.А. и </a:t>
              </a:r>
              <a:r>
                <a:rPr lang="ru-RU" sz="1500" dirty="0" err="1" smtClean="0">
                  <a:latin typeface="Times New Roman" pitchFamily="18" charset="0"/>
                  <a:cs typeface="Times New Roman" pitchFamily="18" charset="0"/>
                </a:rPr>
                <a:t>Чумикова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Л.Ф., а также воспитатели группы №7 Долгова О.Б. и </a:t>
              </a:r>
              <a:r>
                <a:rPr lang="ru-RU" sz="1500" dirty="0" err="1" smtClean="0">
                  <a:latin typeface="Times New Roman" pitchFamily="18" charset="0"/>
                  <a:cs typeface="Times New Roman" pitchFamily="18" charset="0"/>
                </a:rPr>
                <a:t>Долженко</a:t>
              </a:r>
              <a:r>
                <a:rPr lang="ru-RU" sz="1500" dirty="0" smtClean="0">
                  <a:latin typeface="Times New Roman" pitchFamily="18" charset="0"/>
                  <a:cs typeface="Times New Roman" pitchFamily="18" charset="0"/>
                </a:rPr>
                <a:t> А.К.</a:t>
              </a:r>
              <a:endParaRPr lang="ru-RU" sz="15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776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7938" y="0"/>
            <a:ext cx="6840537" cy="9144000"/>
            <a:chOff x="7938" y="0"/>
            <a:chExt cx="6840537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 descr="C:\Users\8F1C5~1\AppData\Local\Temp\Rar$DIa0.492\image-04-08-20-11-24-1.jpeg"/>
            <p:cNvPicPr>
              <a:picLocks noChangeAspect="1" noChangeArrowheads="1"/>
            </p:cNvPicPr>
            <p:nvPr/>
          </p:nvPicPr>
          <p:blipFill>
            <a:blip r:embed="rId3" cstate="print"/>
            <a:srcRect l="12082" t="14563" r="23668" b="23226"/>
            <a:stretch>
              <a:fillRect/>
            </a:stretch>
          </p:blipFill>
          <p:spPr bwMode="auto">
            <a:xfrm>
              <a:off x="548680" y="5990912"/>
              <a:ext cx="2304256" cy="2984200"/>
            </a:xfrm>
            <a:prstGeom prst="rect">
              <a:avLst/>
            </a:prstGeom>
            <a:noFill/>
          </p:spPr>
        </p:pic>
        <p:pic>
          <p:nvPicPr>
            <p:cNvPr id="3075" name="Picture 3" descr="C:\Users\8F1C5~1\AppData\Local\Temp\Rar$DIa0.256\image-04-08-20-11-24-2.jpeg"/>
            <p:cNvPicPr>
              <a:picLocks noChangeAspect="1" noChangeArrowheads="1"/>
            </p:cNvPicPr>
            <p:nvPr/>
          </p:nvPicPr>
          <p:blipFill>
            <a:blip r:embed="rId4" cstate="print">
              <a:lum bright="10000"/>
            </a:blip>
            <a:srcRect l="2751" t="3041" r="2751" b="14480"/>
            <a:stretch>
              <a:fillRect/>
            </a:stretch>
          </p:blipFill>
          <p:spPr bwMode="auto">
            <a:xfrm>
              <a:off x="476672" y="3779912"/>
              <a:ext cx="2660060" cy="2232248"/>
            </a:xfrm>
            <a:prstGeom prst="rect">
              <a:avLst/>
            </a:prstGeom>
            <a:noFill/>
          </p:spPr>
        </p:pic>
        <p:pic>
          <p:nvPicPr>
            <p:cNvPr id="3077" name="Picture 5" descr="C:\Users\8F1C5~1\AppData\Local\Temp\Rar$DIa0.044\image-04-08-20-11-24-4.jpeg"/>
            <p:cNvPicPr>
              <a:picLocks noChangeAspect="1" noChangeArrowheads="1"/>
            </p:cNvPicPr>
            <p:nvPr/>
          </p:nvPicPr>
          <p:blipFill>
            <a:blip r:embed="rId5" cstate="print">
              <a:lum bright="10000" contrast="10000"/>
            </a:blip>
            <a:srcRect t="8001"/>
            <a:stretch>
              <a:fillRect/>
            </a:stretch>
          </p:blipFill>
          <p:spPr bwMode="auto">
            <a:xfrm>
              <a:off x="3068960" y="6300192"/>
              <a:ext cx="3632752" cy="2506583"/>
            </a:xfrm>
            <a:prstGeom prst="rect">
              <a:avLst/>
            </a:prstGeom>
            <a:noFill/>
          </p:spPr>
        </p:pic>
        <p:pic>
          <p:nvPicPr>
            <p:cNvPr id="3078" name="Picture 6" descr="C:\Users\8F1C5~1\AppData\Local\Temp\Rar$DIa0.319\image-04-08-20-11-24-5.jpeg"/>
            <p:cNvPicPr>
              <a:picLocks noChangeAspect="1" noChangeArrowheads="1"/>
            </p:cNvPicPr>
            <p:nvPr/>
          </p:nvPicPr>
          <p:blipFill>
            <a:blip r:embed="rId6" cstate="print">
              <a:lum bright="10000"/>
            </a:blip>
            <a:srcRect l="9051" t="5201" r="15351" b="17800"/>
            <a:stretch>
              <a:fillRect/>
            </a:stretch>
          </p:blipFill>
          <p:spPr bwMode="auto">
            <a:xfrm>
              <a:off x="3284984" y="3635896"/>
              <a:ext cx="3240360" cy="2475275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404664" y="251520"/>
              <a:ext cx="612068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С 27 июля по 30 июля в нашем детском саду прошла акция на тему: «Неделя дружбы». Цель акции сформировать у детей представление о дружбе,  доброжелательное отношение друг к другу, осознать ценности настоящей дружбы. В рамках реализации акции педагоги проводили беседы с детьми на тему: «Дружбой дорожить умей!», старший воспитатель подготовила для родителей буклеты: «Детская дружба», ребята изготовили поделки, а также приняли участие в спортивно-музыкальном мероприятии «Один за всех и все за одного». И завершилась акция весёлым днём смайликов «Я дарю своему другу улыбку».</a:t>
              </a:r>
              <a:endPara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776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7938" y="0"/>
            <a:ext cx="6850063" cy="9144000"/>
            <a:chOff x="7938" y="0"/>
            <a:chExt cx="6850063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 descr="C:\Users\8F1C5~1\AppData\Local\Temp\Rar$DIa0.947\image-04-08-20-11-24-3.jpeg"/>
            <p:cNvPicPr>
              <a:picLocks noChangeAspect="1" noChangeArrowheads="1"/>
            </p:cNvPicPr>
            <p:nvPr/>
          </p:nvPicPr>
          <p:blipFill>
            <a:blip r:embed="rId3" cstate="print">
              <a:lum bright="10000"/>
            </a:blip>
            <a:srcRect l="18500" t="20600" r="14301" b="12201"/>
            <a:stretch>
              <a:fillRect/>
            </a:stretch>
          </p:blipFill>
          <p:spPr bwMode="auto">
            <a:xfrm>
              <a:off x="3429001" y="755576"/>
              <a:ext cx="3429000" cy="25717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9" name="Picture 7" descr="C:\Users\8F1C5~1\AppData\Local\Temp\Rar$DIa0.653\image-04-08-20-11-24-6.jpeg"/>
            <p:cNvPicPr>
              <a:picLocks noChangeAspect="1" noChangeArrowheads="1"/>
            </p:cNvPicPr>
            <p:nvPr/>
          </p:nvPicPr>
          <p:blipFill>
            <a:blip r:embed="rId4" cstate="print">
              <a:lum bright="10000"/>
            </a:blip>
            <a:srcRect l="16400" t="24800" r="10101" b="15001"/>
            <a:stretch>
              <a:fillRect/>
            </a:stretch>
          </p:blipFill>
          <p:spPr bwMode="auto">
            <a:xfrm>
              <a:off x="3481994" y="3851920"/>
              <a:ext cx="3376006" cy="20738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80" name="Picture 8" descr="C:\Users\8F1C5~1\AppData\Local\Temp\Rar$DIa0.720\image-04-08-20-11-24-8.jpeg"/>
            <p:cNvPicPr>
              <a:picLocks noChangeAspect="1" noChangeArrowheads="1"/>
            </p:cNvPicPr>
            <p:nvPr/>
          </p:nvPicPr>
          <p:blipFill>
            <a:blip r:embed="rId5" cstate="print">
              <a:lum contrast="30000"/>
            </a:blip>
            <a:srcRect t="17767" r="4851" b="7957"/>
            <a:stretch>
              <a:fillRect/>
            </a:stretch>
          </p:blipFill>
          <p:spPr bwMode="auto">
            <a:xfrm>
              <a:off x="3150000" y="6444208"/>
              <a:ext cx="3708000" cy="216866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098" name="Picture 2" descr="C:\Users\8F1C5~1\AppData\Local\Temp\Rar$DIa0.456\image-04-08-20-11-24-9.jpeg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10000"/>
            </a:blip>
            <a:srcRect t="16400" r="4851"/>
            <a:stretch>
              <a:fillRect/>
            </a:stretch>
          </p:blipFill>
          <p:spPr bwMode="auto">
            <a:xfrm>
              <a:off x="218550" y="3419872"/>
              <a:ext cx="3606082" cy="23762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099" name="Picture 3" descr="C:\Users\сад 8\Downloads\image-04-08-20-11-35.jpeg"/>
            <p:cNvPicPr>
              <a:picLocks noChangeAspect="1" noChangeArrowheads="1"/>
            </p:cNvPicPr>
            <p:nvPr/>
          </p:nvPicPr>
          <p:blipFill>
            <a:blip r:embed="rId7" cstate="print"/>
            <a:srcRect l="3801" t="9401" b="8001"/>
            <a:stretch>
              <a:fillRect/>
            </a:stretch>
          </p:blipFill>
          <p:spPr bwMode="auto">
            <a:xfrm>
              <a:off x="106612" y="467544"/>
              <a:ext cx="3466404" cy="22322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100" name="Picture 4" descr="C:\Users\8F1C5~1\AppData\Local\Temp\Rar$DIa0.673\image-04-08-20-11-24-7.jpeg"/>
            <p:cNvPicPr>
              <a:picLocks noChangeAspect="1" noChangeArrowheads="1"/>
            </p:cNvPicPr>
            <p:nvPr/>
          </p:nvPicPr>
          <p:blipFill>
            <a:blip r:embed="rId8" cstate="print">
              <a:lum bright="10000" contrast="20000"/>
            </a:blip>
            <a:srcRect t="9401" r="5901"/>
            <a:stretch>
              <a:fillRect/>
            </a:stretch>
          </p:blipFill>
          <p:spPr bwMode="auto">
            <a:xfrm>
              <a:off x="105082" y="6084168"/>
              <a:ext cx="3290749" cy="237626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16776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static.oshkole.ru/editor_files/174934/%D0%BF%D1%80%D0%B8%D0%BE%D0%B1%D1%89%D0%B5%D0%BD%D0%B8%D0%B5%20%D0%BA%20%D0%BC%D1%83%D0%B7%D1%8B%D0%BA%D0%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" y="0"/>
            <a:ext cx="6858001" cy="9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9021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1261</TotalTime>
  <Words>457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сад 8</cp:lastModifiedBy>
  <cp:revision>133</cp:revision>
  <dcterms:created xsi:type="dcterms:W3CDTF">2018-04-02T05:48:48Z</dcterms:created>
  <dcterms:modified xsi:type="dcterms:W3CDTF">2020-08-05T06:32:47Z</dcterms:modified>
</cp:coreProperties>
</file>